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xlsx" ContentType="application/vnd.openxmlformats-officedocument.spreadsheetml.sheet"/>
  <Default Extension="png" ContentType="image/png"/>
  <Default Extension="rels" ContentType="application/vnd.openxmlformats-package.relationships+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8"/>
  </p:notesMasterIdLst>
  <p:sldIdLst>
    <p:sldId id="256" r:id="rId2"/>
    <p:sldId id="258" r:id="rId3"/>
    <p:sldId id="257" r:id="rId4"/>
    <p:sldId id="260" r:id="rId5"/>
    <p:sldId id="259" r:id="rId6"/>
    <p:sldId id="288" r:id="rId7"/>
    <p:sldId id="286" r:id="rId8"/>
    <p:sldId id="264" r:id="rId9"/>
    <p:sldId id="280" r:id="rId10"/>
    <p:sldId id="273" r:id="rId11"/>
    <p:sldId id="266" r:id="rId12"/>
    <p:sldId id="267" r:id="rId13"/>
    <p:sldId id="270" r:id="rId14"/>
    <p:sldId id="272" r:id="rId15"/>
    <p:sldId id="271" r:id="rId16"/>
    <p:sldId id="275" r:id="rId17"/>
    <p:sldId id="276" r:id="rId18"/>
    <p:sldId id="277" r:id="rId19"/>
    <p:sldId id="279" r:id="rId20"/>
    <p:sldId id="287" r:id="rId21"/>
    <p:sldId id="285" r:id="rId22"/>
    <p:sldId id="284" r:id="rId23"/>
    <p:sldId id="289" r:id="rId24"/>
    <p:sldId id="268" r:id="rId25"/>
    <p:sldId id="263" r:id="rId26"/>
    <p:sldId id="281" r:id="rId2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EB344D84-9AFB-497E-A393-DC336BA19D2E}" styleName="Medium Style 3 - Accent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4C1A8A3-306A-4EB7-A6B1-4F7E0EB9C5D6}" styleName="Medium Style 3 - Accent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5A111915-BE36-4E01-A7E5-04B1672EAD32}" styleName="Light Style 2 - Accent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FABFCF23-3B69-468F-B69F-88F6DE6A72F2}" styleName="Medium Style 1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3642"/>
    <p:restoredTop sz="86759"/>
  </p:normalViewPr>
  <p:slideViewPr>
    <p:cSldViewPr snapToGrid="0" snapToObjects="1">
      <p:cViewPr>
        <p:scale>
          <a:sx n="110" d="100"/>
          <a:sy n="110" d="100"/>
        </p:scale>
        <p:origin x="904" y="392"/>
      </p:cViewPr>
      <p:guideLst/>
    </p:cSldViewPr>
  </p:slideViewPr>
  <p:outlineViewPr>
    <p:cViewPr>
      <p:scale>
        <a:sx n="33" d="100"/>
        <a:sy n="33" d="100"/>
      </p:scale>
      <p:origin x="0" y="-256"/>
    </p:cViewPr>
  </p:outlineViewPr>
  <p:notesTextViewPr>
    <p:cViewPr>
      <p:scale>
        <a:sx n="85" d="100"/>
        <a:sy n="85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notesMaster" Target="notesMasters/notesMaster1.xml"/><Relationship Id="rId29" Type="http://schemas.openxmlformats.org/officeDocument/2006/relationships/presProps" Target="presProps.xml"/><Relationship Id="rId30" Type="http://schemas.openxmlformats.org/officeDocument/2006/relationships/viewProps" Target="viewProps.xml"/><Relationship Id="rId31" Type="http://schemas.openxmlformats.org/officeDocument/2006/relationships/theme" Target="theme/theme1.xml"/><Relationship Id="rId32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charts/_rels/chart1.xml.rels><?xml version="1.0" encoding="UTF-8" standalone="yes"?>
<Relationships xmlns="http://schemas.openxmlformats.org/package/2006/relationships"><Relationship Id="rId1" Type="http://schemas.microsoft.com/office/2011/relationships/chartStyle" Target="style1.xml"/><Relationship Id="rId2" Type="http://schemas.microsoft.com/office/2011/relationships/chartColorStyle" Target="colors1.xml"/><Relationship Id="rId3" Type="http://schemas.openxmlformats.org/officeDocument/2006/relationships/package" Target="../embeddings/Microsoft_Excel_Work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400" b="0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en-US" sz="2400" baseline="0" dirty="0" smtClean="0">
                <a:solidFill>
                  <a:schemeClr val="tx1"/>
                </a:solidFill>
              </a:rPr>
              <a:t>Fractions of Check-ins</a:t>
            </a:r>
            <a:endParaRPr lang="en-US" sz="2400" baseline="0" dirty="0">
              <a:solidFill>
                <a:schemeClr val="tx1"/>
              </a:solidFill>
            </a:endParaRPr>
          </a:p>
        </c:rich>
      </c:tx>
      <c:layout>
        <c:manualLayout>
          <c:xMode val="edge"/>
          <c:yMode val="edge"/>
          <c:x val="0.292358167803375"/>
          <c:y val="0.0398235899163001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0" i="0" u="none" strike="noStrike" kern="1200" spc="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105461159907307"/>
          <c:y val="0.205164666420065"/>
          <c:w val="0.789784693346691"/>
          <c:h val="0.543878536720898"/>
        </c:manualLayout>
      </c:layout>
      <c:barChart>
        <c:barDir val="col"/>
        <c:grouping val="percent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Restaurant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Sheet1!$A$2:$A$4</c:f>
              <c:strCache>
                <c:ptCount val="3"/>
                <c:pt idx="0">
                  <c:v>Shared to Twitter</c:v>
                </c:pt>
                <c:pt idx="1">
                  <c:v>Directly from Swarm </c:v>
                </c:pt>
                <c:pt idx="2">
                  <c:v> 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7.0</c:v>
                </c:pt>
                <c:pt idx="1">
                  <c:v>2.0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Other places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Sheet1!$A$2:$A$4</c:f>
              <c:strCache>
                <c:ptCount val="3"/>
                <c:pt idx="0">
                  <c:v>Shared to Twitter</c:v>
                </c:pt>
                <c:pt idx="1">
                  <c:v>Directly from Swarm </c:v>
                </c:pt>
                <c:pt idx="2">
                  <c:v> </c:v>
                </c:pt>
              </c:strCache>
            </c:strRef>
          </c:cat>
          <c:val>
            <c:numRef>
              <c:f>Sheet1!$C$2:$C$4</c:f>
              <c:numCache>
                <c:formatCode>General</c:formatCode>
                <c:ptCount val="3"/>
                <c:pt idx="0">
                  <c:v>3.0</c:v>
                </c:pt>
                <c:pt idx="1">
                  <c:v>8.0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636141312"/>
        <c:axId val="636143632"/>
      </c:barChart>
      <c:catAx>
        <c:axId val="63614131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36143632"/>
        <c:crosses val="autoZero"/>
        <c:auto val="1"/>
        <c:lblAlgn val="ctr"/>
        <c:lblOffset val="100"/>
        <c:noMultiLvlLbl val="0"/>
      </c:catAx>
      <c:valAx>
        <c:axId val="63614363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3614131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66978255403112"/>
          <c:y val="0.324573250729698"/>
          <c:w val="0.190458303480365"/>
          <c:h val="0.237440457826768"/>
        </c:manualLayout>
      </c:layout>
      <c:overlay val="1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1B226F6-0D8E-D348-87BF-9AD88317780C}" type="datetimeFigureOut">
              <a:rPr lang="en-US" smtClean="0"/>
              <a:t>10/8/18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B2191DE-D3ED-B141-961F-6191626311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34155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2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Hello everyone,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transition: Let’s first talk about Swarm.</a:t>
            </a:r>
            <a:r>
              <a:rPr lang="zh-CN" altLang="en-US" dirty="0" smtClean="0">
                <a:effectLst/>
              </a:rPr>
              <a:t> 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2191DE-D3ED-B141-961F-619162631149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46822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dirty="0" smtClean="0"/>
              <a:t>Transition</a:t>
            </a:r>
            <a:r>
              <a:rPr lang="en-US" baseline="0" dirty="0" smtClean="0"/>
              <a:t>: Now l</a:t>
            </a:r>
            <a:r>
              <a:rPr lang="en-US" dirty="0" smtClean="0"/>
              <a:t>et’s start by check-in-related</a:t>
            </a:r>
            <a:r>
              <a:rPr lang="en-US" baseline="0" dirty="0" smtClean="0"/>
              <a:t> factors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2191DE-D3ED-B141-961F-619162631149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570639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Here are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two pictures. 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left one shows the number of check-ins in the whole group and shared subgroup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per hour during a week</a:t>
            </a:r>
            <a:r>
              <a:rPr lang="zh-CN" altLang="en-US" dirty="0" smtClean="0">
                <a:effectLst/>
              </a:rPr>
              <a:t> </a:t>
            </a:r>
            <a:endParaRPr lang="en-US" sz="1200" kern="1200" baseline="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right one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dirty="0" smtClean="0">
                <a:effectLst/>
              </a:rPr>
              <a:t>It can be found that there is no </a:t>
            </a:r>
          </a:p>
          <a:p>
            <a:r>
              <a:rPr lang="en-US" dirty="0" smtClean="0">
                <a:effectLst/>
              </a:rPr>
              <a:t>So we conclude that</a:t>
            </a:r>
          </a:p>
          <a:p>
            <a:endParaRPr lang="en-US" dirty="0" smtClean="0">
              <a:effectLst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transition: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We know that users can attach text with their check-ins, and so we’d like to know how text length will affect users.</a:t>
            </a:r>
            <a:endParaRPr lang="zh-CN" alt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dirty="0" smtClean="0">
              <a:effectLst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2191DE-D3ED-B141-961F-619162631149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095653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We define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We divide</a:t>
            </a:r>
            <a:r>
              <a:rPr lang="zh-CN" altLang="en-US" dirty="0" smtClean="0">
                <a:effectLst/>
              </a:rPr>
              <a:t> </a:t>
            </a:r>
            <a:r>
              <a:rPr lang="en-US" altLang="zh-CN" dirty="0" smtClean="0">
                <a:effectLst/>
              </a:rPr>
              <a:t>check-ins</a:t>
            </a:r>
            <a:r>
              <a:rPr lang="en-US" altLang="zh-CN" baseline="0" dirty="0" smtClean="0">
                <a:effectLst/>
              </a:rPr>
              <a:t> into </a:t>
            </a:r>
            <a:endParaRPr lang="en-US" altLang="zh-CN" dirty="0" smtClean="0">
              <a:effectLst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We can see a slight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difference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And we conclude that, firstly,</a:t>
            </a:r>
            <a:r>
              <a:rPr lang="zh-CN" altLang="en-US" dirty="0" smtClean="0">
                <a:effectLst/>
              </a:rPr>
              <a:t> </a:t>
            </a:r>
            <a:r>
              <a:rPr lang="en-US" altLang="zh-CN" dirty="0" smtClean="0">
                <a:effectLst/>
              </a:rPr>
              <a:t>(click)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dirty="0" smtClean="0">
                <a:effectLst/>
              </a:rPr>
              <a:t>and</a:t>
            </a:r>
            <a:r>
              <a:rPr lang="en-US" altLang="zh-CN" baseline="0" dirty="0" smtClean="0">
                <a:effectLst/>
              </a:rPr>
              <a:t> secondly (click)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baseline="0" dirty="0" smtClean="0">
                <a:effectLst/>
              </a:rPr>
              <a:t>It really makes sense </a:t>
            </a:r>
            <a:r>
              <a:rPr lang="mr-IN" altLang="zh-CN" baseline="0" dirty="0" smtClean="0">
                <a:effectLst/>
              </a:rPr>
              <a:t>…</a:t>
            </a:r>
            <a:r>
              <a:rPr lang="en-US" altLang="zh-CN" baseline="0" dirty="0" smtClean="0">
                <a:effectLst/>
              </a:rPr>
              <a:t>., so the user would like the check-in to be seen by more people.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zh-CN" baseline="0" dirty="0" smtClean="0">
              <a:effectLst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baseline="0" dirty="0" smtClean="0">
                <a:effectLst/>
              </a:rPr>
              <a:t>transition: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Now, I would like to present an interesting result for you.</a:t>
            </a:r>
            <a:r>
              <a:rPr lang="zh-CN" altLang="en-US" dirty="0" smtClean="0">
                <a:effectLst/>
              </a:rPr>
              <a:t> </a:t>
            </a:r>
            <a:endParaRPr lang="en-US" altLang="zh-CN" baseline="0" dirty="0" smtClean="0">
              <a:effectLst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2191DE-D3ED-B141-961F-619162631149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18617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We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define a history factor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We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can find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that</a:t>
            </a:r>
            <a:r>
              <a:rPr lang="zh-CN" altLang="en-US" dirty="0" smtClean="0">
                <a:effectLst/>
              </a:rPr>
              <a:t> </a:t>
            </a:r>
            <a:r>
              <a:rPr lang="en-US" altLang="zh-CN" dirty="0" smtClean="0">
                <a:effectLst/>
              </a:rPr>
              <a:t>the</a:t>
            </a:r>
            <a:r>
              <a:rPr lang="en-US" altLang="zh-CN" baseline="0" dirty="0" smtClean="0">
                <a:effectLst/>
              </a:rPr>
              <a:t> fractions in two groups</a:t>
            </a:r>
            <a:endParaRPr lang="en-US" altLang="zh-CN" dirty="0" smtClean="0">
              <a:effectLst/>
            </a:endParaRP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which means that this history factor can affect users sharing decision a lot</a:t>
            </a:r>
            <a:r>
              <a:rPr lang="zh-CN" altLang="en-US" dirty="0" smtClean="0">
                <a:effectLst/>
              </a:rPr>
              <a:t> </a:t>
            </a:r>
            <a:endParaRPr lang="en-US" altLang="zh-CN" dirty="0" smtClean="0">
              <a:effectLst/>
            </a:endParaRP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We think there may be two possible reasons</a:t>
            </a:r>
            <a:r>
              <a:rPr lang="zh-CN" altLang="en-US" dirty="0" smtClean="0">
                <a:effectLst/>
              </a:rPr>
              <a:t> </a:t>
            </a:r>
            <a:endParaRPr lang="en-US" altLang="zh-CN" dirty="0" smtClean="0">
              <a:effectLst/>
            </a:endParaRP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Firstly, on Swarm, if you shared a check-in before,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then the Twitter button</a:t>
            </a:r>
            <a:endParaRPr lang="en-US" dirty="0" smtClean="0">
              <a:effectLst/>
            </a:endParaRP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We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think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this default setting has encouraged users to experience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sharing feature. 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Secondly,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there may be	a nature </a:t>
            </a:r>
            <a:endParaRPr lang="en-US" altLang="zh-CN" dirty="0" smtClean="0">
              <a:effectLst/>
            </a:endParaRP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It means that during a period of time, users enjoy</a:t>
            </a:r>
          </a:p>
          <a:p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transition: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We have finished the check-in-related factors, then I will present the profile-related factors.</a:t>
            </a:r>
            <a:endParaRPr lang="zh-CN" alt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2191DE-D3ED-B141-961F-619162631149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034846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We have finished the check-in-related factors, then I will present the profile-related factors.</a:t>
            </a:r>
            <a:endParaRPr lang="zh-CN" alt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2191DE-D3ED-B141-961F-619162631149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177275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Since different users have different amounts of check-ins, so to be fair, we define the sharing fraction. 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(click) Now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lets look at the relationship between 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This picture shows the CDF of males and females’ sharing fractions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We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can find a slight difference between 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Especially, there are less males than females whose sharing fractions are less than 13%.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</a:p>
          <a:p>
            <a:r>
              <a:rPr lang="en-US" altLang="zh-CN" dirty="0" smtClean="0">
                <a:effectLst/>
              </a:rPr>
              <a:t>So</a:t>
            </a:r>
            <a:r>
              <a:rPr lang="en-US" altLang="zh-CN" baseline="0" dirty="0" smtClean="0">
                <a:effectLst/>
              </a:rPr>
              <a:t> we conclude that(click)</a:t>
            </a:r>
            <a:endParaRPr lang="en-US" altLang="zh-CN" dirty="0" smtClean="0">
              <a:effectLst/>
            </a:endParaRPr>
          </a:p>
          <a:p>
            <a:endParaRPr lang="en-US" dirty="0" smtClean="0">
              <a:effectLst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transition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Besides gender, we </a:t>
            </a:r>
            <a:r>
              <a:rPr lang="en-US" altLang="zh-C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investigate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how the number of friends will affect users’ sharing behavior.</a:t>
            </a:r>
            <a:endParaRPr lang="zh-CN" alt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2191DE-D3ED-B141-961F-619162631149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264691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We divide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And it can be found that (click)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It means that the number of Swarm friend has no relation to users’ sharing behavior.</a:t>
            </a:r>
            <a:endParaRPr lang="zh-CN" alt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transition:</a:t>
            </a:r>
            <a:r>
              <a:rPr lang="en-US" baseline="0" dirty="0" smtClean="0"/>
              <a:t>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We also consider the number of Twitter followers</a:t>
            </a:r>
            <a:endParaRPr lang="zh-CN" alt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2191DE-D3ED-B141-961F-619162631149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228205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But the results are totally different. 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There are apparent differences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among curves</a:t>
            </a:r>
            <a:r>
              <a:rPr lang="zh-CN" altLang="en-US" dirty="0" smtClean="0">
                <a:effectLst/>
              </a:rPr>
              <a:t> </a:t>
            </a:r>
            <a:r>
              <a:rPr lang="zh-CN" altLang="en-US" dirty="0" smtClean="0">
                <a:effectLst/>
              </a:rPr>
              <a:t>， </a:t>
            </a:r>
            <a:r>
              <a:rPr lang="en-US" altLang="zh-CN" dirty="0" smtClean="0">
                <a:effectLst/>
              </a:rPr>
              <a:t>indicating</a:t>
            </a:r>
            <a:r>
              <a:rPr lang="en-US" altLang="zh-CN" baseline="0" dirty="0" smtClean="0">
                <a:effectLst/>
              </a:rPr>
              <a:t> that the users who</a:t>
            </a:r>
            <a:endParaRPr lang="en-US" altLang="zh-CN" dirty="0" smtClean="0">
              <a:effectLst/>
            </a:endParaRP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And comparing with Swarm friends, we know that users care more about Twitter followers when they use the sharing feature.</a:t>
            </a:r>
          </a:p>
          <a:p>
            <a:endParaRPr lang="en-US" altLang="zh-CN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transition: Now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w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 have introduced all individual factors, so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let me give you a brief conclusion before we step forward.</a:t>
            </a:r>
            <a:endParaRPr lang="zh-CN" alt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zh-CN" alt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2191DE-D3ED-B141-961F-619162631149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1509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Based on</a:t>
            </a:r>
            <a:r>
              <a:rPr lang="en-US" altLang="zh-CN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the previous analysis, we have 4 factors with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zh-CN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(click)</a:t>
            </a:r>
            <a:r>
              <a:rPr lang="en-US" altLang="zh-CN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These results will help OSNs</a:t>
            </a:r>
            <a:endParaRPr lang="en-US" altLang="zh-CN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(click)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For researchers, it is reasonable to use shared-to-Twitter check-ins when they are working on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weak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factors.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But if they use shared-to-Twitter check-ins to conduct the analysis on strong factors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they may draw biased conclusions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2191DE-D3ED-B141-961F-619162631149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099482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Now let's talk about the combinations of factors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2191DE-D3ED-B141-961F-619162631149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629726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transition: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Since there are so many online social networks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now, the OSNs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often provide the service of cross-site linking.</a:t>
            </a:r>
            <a:endParaRPr lang="zh-CN" alt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2191DE-D3ED-B141-961F-619162631149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27107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So we consider 3 cases of combinations, the weak factors only, the strong factors only, and both of them. </a:t>
            </a:r>
          </a:p>
          <a:p>
            <a:endParaRPr lang="en-US" dirty="0" smtClean="0"/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transition: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We construct the machine learning model and try 4 algorithms,</a:t>
            </a:r>
            <a:r>
              <a:rPr lang="zh-CN" altLang="en-US" dirty="0" smtClean="0">
                <a:effectLst/>
              </a:rPr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2191DE-D3ED-B141-961F-619162631149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104969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The</a:t>
            </a:r>
            <a:r>
              <a:rPr lang="en-US" baseline="0" dirty="0" smtClean="0"/>
              <a:t> </a:t>
            </a:r>
            <a:r>
              <a:rPr lang="en-US" baseline="0" dirty="0" err="1" smtClean="0"/>
              <a:t>XGBoost</a:t>
            </a:r>
            <a:r>
              <a:rPr lang="en-US" baseline="0" dirty="0" smtClean="0"/>
              <a:t> performs best</a:t>
            </a:r>
            <a:endParaRPr lang="en-US" dirty="0" smtClean="0"/>
          </a:p>
          <a:p>
            <a:r>
              <a:rPr lang="en-US" dirty="0" smtClean="0"/>
              <a:t>(click)For</a:t>
            </a:r>
            <a:r>
              <a:rPr lang="en-US" baseline="0" dirty="0" smtClean="0"/>
              <a:t> Case 1, all the metrics</a:t>
            </a:r>
          </a:p>
          <a:p>
            <a:r>
              <a:rPr lang="en-US" baseline="0" dirty="0" smtClean="0"/>
              <a:t>(click)It means that even</a:t>
            </a:r>
          </a:p>
          <a:p>
            <a:r>
              <a:rPr lang="en-US" dirty="0" smtClean="0"/>
              <a:t>For researchers, if they</a:t>
            </a:r>
            <a:r>
              <a:rPr lang="en-US" baseline="0" dirty="0" smtClean="0"/>
              <a:t> focus on weak factors, no matter individually or together, they can use shared-to-Twitter check-ins</a:t>
            </a:r>
          </a:p>
          <a:p>
            <a:r>
              <a:rPr lang="en-US" baseline="0" dirty="0" smtClean="0"/>
              <a:t>(click) For  Case2 and Case3,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we found that both of them achieve high accuracy.</a:t>
            </a:r>
            <a:endParaRPr lang="en-US" baseline="0" dirty="0" smtClean="0"/>
          </a:p>
          <a:p>
            <a:r>
              <a:rPr lang="en-US" baseline="0" dirty="0" smtClean="0"/>
              <a:t>(click)It means that</a:t>
            </a:r>
          </a:p>
          <a:p>
            <a:r>
              <a:rPr lang="en-US" baseline="0" dirty="0" smtClean="0"/>
              <a:t>And OSNs can improve users' experience through predict their sharing decisions accurately</a:t>
            </a:r>
            <a:endParaRPr lang="en-US" dirty="0" smtClean="0"/>
          </a:p>
          <a:p>
            <a:r>
              <a:rPr lang="en-US" dirty="0" smtClean="0"/>
              <a:t>transition: </a:t>
            </a:r>
            <a:r>
              <a:rPr lang="en-US" baseline="0" dirty="0" smtClean="0"/>
              <a:t>Finally, let me make a conclusion about this work.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2191DE-D3ED-B141-961F-619162631149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3534309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2191DE-D3ED-B141-961F-619162631149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9285415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2191DE-D3ED-B141-961F-619162631149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056868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For example,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you can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As the picture shows, if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We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call this type of check-in as shared-to-Twitter check-in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transition: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So here comes our motivation.</a:t>
            </a:r>
            <a:r>
              <a:rPr lang="zh-CN" altLang="en-US" dirty="0" smtClean="0">
                <a:effectLst/>
              </a:rPr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2191DE-D3ED-B141-961F-619162631149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417696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Since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check-ins are only visible </a:t>
            </a:r>
            <a:r>
              <a:rPr lang="mr-IN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…</a:t>
            </a:r>
            <a:endParaRPr lang="en-US" sz="1200" kern="1200" baseline="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It prevent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researchers from collecting check-in data (click)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But there is a common solution ...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(click) But here comes the representativeness problem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transition: </a:t>
            </a:r>
            <a:r>
              <a:rPr lang="en-US" altLang="zh-C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So here comes</a:t>
            </a:r>
            <a:r>
              <a:rPr lang="en-US" altLang="zh-CN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our work.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2191DE-D3ED-B141-961F-619162631149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495683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 smtClean="0"/>
              <a:t>We investigate...</a:t>
            </a:r>
            <a:r>
              <a:rPr lang="en-US" altLang="zh-CN" baseline="0" dirty="0" smtClean="0"/>
              <a:t> </a:t>
            </a:r>
            <a:r>
              <a:rPr lang="en-US" dirty="0" smtClean="0"/>
              <a:t>It</a:t>
            </a:r>
            <a:r>
              <a:rPr lang="en-US" baseline="0" dirty="0" smtClean="0"/>
              <a:t> is important because</a:t>
            </a:r>
          </a:p>
          <a:p>
            <a:r>
              <a:rPr lang="en-US" dirty="0" smtClean="0"/>
              <a:t>Let me give</a:t>
            </a:r>
            <a:r>
              <a:rPr lang="en-US" baseline="0" dirty="0" smtClean="0"/>
              <a:t> you an example.  Let’s suppose that ...</a:t>
            </a:r>
          </a:p>
          <a:p>
            <a:r>
              <a:rPr lang="en-US" baseline="0" dirty="0" smtClean="0"/>
              <a:t>so the restaurant is a factor that can affect users sharing behavior</a:t>
            </a:r>
            <a:endParaRPr lang="en-US" dirty="0" smtClean="0"/>
          </a:p>
          <a:p>
            <a:r>
              <a:rPr lang="en-US" dirty="0" smtClean="0"/>
              <a:t>If</a:t>
            </a:r>
            <a:r>
              <a:rPr lang="en-US" baseline="0" dirty="0" smtClean="0"/>
              <a:t> a researcher </a:t>
            </a:r>
          </a:p>
          <a:p>
            <a:r>
              <a:rPr lang="en-US" baseline="0" dirty="0" smtClean="0"/>
              <a:t>(click)He will find so many check-ins are created at restaurant</a:t>
            </a:r>
          </a:p>
          <a:p>
            <a:r>
              <a:rPr lang="en-US" baseline="0" dirty="0" smtClean="0"/>
              <a:t>Then he may conclude</a:t>
            </a:r>
          </a:p>
          <a:p>
            <a:r>
              <a:rPr lang="en-US" baseline="0" dirty="0" smtClean="0"/>
              <a:t>But if he</a:t>
            </a:r>
          </a:p>
          <a:p>
            <a:r>
              <a:rPr lang="en-US" baseline="0" dirty="0" smtClean="0"/>
              <a:t>(click)He would not draw the same conclusion</a:t>
            </a:r>
          </a:p>
          <a:p>
            <a:r>
              <a:rPr lang="en-US" baseline="0" dirty="0" smtClean="0"/>
              <a:t>This difference is caused by the assumption that </a:t>
            </a:r>
          </a:p>
          <a:p>
            <a:r>
              <a:rPr lang="en-US" altLang="zh-C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ven though they don’t check-in frequently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at restaurants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but they share many check-ins at restaurants, and seldom share check-ins at other places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So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we investigate the representative problem through 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influential 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factors.</a:t>
            </a:r>
          </a:p>
          <a:p>
            <a:endParaRPr lang="en-US" baseline="0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2191DE-D3ED-B141-961F-619162631149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06936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(click) And this work can also help OSNs</a:t>
            </a:r>
          </a:p>
          <a:p>
            <a:endParaRPr lang="en-US" sz="1200" kern="1200" baseline="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transition: In this work, we collect check-ins directly from Swarm</a:t>
            </a:r>
          </a:p>
          <a:p>
            <a:endParaRPr lang="en-US" sz="1200" kern="1200" baseline="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2191DE-D3ED-B141-961F-619162631149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816659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We randomly</a:t>
            </a:r>
            <a:endParaRPr lang="en-US" dirty="0" smtClean="0"/>
          </a:p>
          <a:p>
            <a:r>
              <a:rPr lang="en-US" dirty="0" smtClean="0"/>
              <a:t>(click) </a:t>
            </a:r>
            <a:r>
              <a:rPr lang="en-US" altLang="zh-CN" dirty="0" smtClean="0"/>
              <a:t>and </a:t>
            </a:r>
            <a:r>
              <a:rPr lang="en-US" altLang="zh-CN" dirty="0" smtClean="0"/>
              <a:t>send</a:t>
            </a:r>
            <a:r>
              <a:rPr lang="en-US" altLang="zh-CN" baseline="0" dirty="0" smtClean="0"/>
              <a:t> friend requests to them</a:t>
            </a:r>
            <a:endParaRPr lang="en-US" altLang="zh-CN" baseline="0" dirty="0" smtClean="0"/>
          </a:p>
          <a:p>
            <a:r>
              <a:rPr lang="en-US" dirty="0" smtClean="0"/>
              <a:t>To</a:t>
            </a:r>
            <a:r>
              <a:rPr lang="en-US" baseline="0" dirty="0" smtClean="0"/>
              <a:t> respect users' privacy, we have </a:t>
            </a:r>
            <a:r>
              <a:rPr lang="en-US" baseline="0" dirty="0" smtClean="0"/>
              <a:t>...</a:t>
            </a:r>
          </a:p>
          <a:p>
            <a:r>
              <a:rPr lang="en-US" baseline="0" dirty="0" smtClean="0"/>
              <a:t>If a user accept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2191DE-D3ED-B141-961F-619162631149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46694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transition: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Now we have the dataset, we can start our analysis on influential factors</a:t>
            </a:r>
            <a:endParaRPr lang="zh-CN" alt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2191DE-D3ED-B141-961F-619162631149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154320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We classify factors into 2 categories, 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For individual factors, we consider 2 kinds of factors</a:t>
            </a:r>
            <a:r>
              <a:rPr lang="zh-CN" altLang="en-US" dirty="0" smtClean="0">
                <a:effectLst/>
              </a:rPr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2191DE-D3ED-B141-961F-619162631149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65624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09F50E-4A0A-7D4C-BAD8-B3C9B25FCFE2}" type="datetimeFigureOut">
              <a:rPr lang="en-US" smtClean="0"/>
              <a:t>10/8/18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6A8BDD-1FCE-DE43-9713-4F4A7714F3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228820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09F50E-4A0A-7D4C-BAD8-B3C9B25FCFE2}" type="datetimeFigureOut">
              <a:rPr lang="en-US" smtClean="0"/>
              <a:t>10/8/18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6A8BDD-1FCE-DE43-9713-4F4A7714F3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41191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09F50E-4A0A-7D4C-BAD8-B3C9B25FCFE2}" type="datetimeFigureOut">
              <a:rPr lang="en-US" smtClean="0"/>
              <a:t>10/8/18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6A8BDD-1FCE-DE43-9713-4F4A7714F3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58828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2pPr marL="685800" indent="-228600">
              <a:buFont typeface=".AppleSystemUIFont" charset="-120"/>
              <a:buChar char="-"/>
              <a:defRPr/>
            </a:lvl2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09F50E-4A0A-7D4C-BAD8-B3C9B25FCFE2}" type="datetimeFigureOut">
              <a:rPr lang="en-US" smtClean="0"/>
              <a:t>10/8/18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6A8BDD-1FCE-DE43-9713-4F4A7714F3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97177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09F50E-4A0A-7D4C-BAD8-B3C9B25FCFE2}" type="datetimeFigureOut">
              <a:rPr lang="en-US" smtClean="0"/>
              <a:t>10/8/18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6A8BDD-1FCE-DE43-9713-4F4A7714F3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33898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09F50E-4A0A-7D4C-BAD8-B3C9B25FCFE2}" type="datetimeFigureOut">
              <a:rPr lang="en-US" smtClean="0"/>
              <a:t>10/8/18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6A8BDD-1FCE-DE43-9713-4F4A7714F3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23964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09F50E-4A0A-7D4C-BAD8-B3C9B25FCFE2}" type="datetimeFigureOut">
              <a:rPr lang="en-US" smtClean="0"/>
              <a:t>10/8/18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6A8BDD-1FCE-DE43-9713-4F4A7714F3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70720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09F50E-4A0A-7D4C-BAD8-B3C9B25FCFE2}" type="datetimeFigureOut">
              <a:rPr lang="en-US" smtClean="0"/>
              <a:t>10/8/18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6A8BDD-1FCE-DE43-9713-4F4A7714F3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52665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09F50E-4A0A-7D4C-BAD8-B3C9B25FCFE2}" type="datetimeFigureOut">
              <a:rPr lang="en-US" smtClean="0"/>
              <a:t>10/8/18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6A8BDD-1FCE-DE43-9713-4F4A7714F3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63356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09F50E-4A0A-7D4C-BAD8-B3C9B25FCFE2}" type="datetimeFigureOut">
              <a:rPr lang="en-US" smtClean="0"/>
              <a:t>10/8/18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6A8BDD-1FCE-DE43-9713-4F4A7714F3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35214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09F50E-4A0A-7D4C-BAD8-B3C9B25FCFE2}" type="datetimeFigureOut">
              <a:rPr lang="en-US" smtClean="0"/>
              <a:t>10/8/18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6A8BDD-1FCE-DE43-9713-4F4A7714F3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22502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7584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240972"/>
            <a:ext cx="10515600" cy="493599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09F50E-4A0A-7D4C-BAD8-B3C9B25FCFE2}" type="datetimeFigureOut">
              <a:rPr lang="en-US" smtClean="0"/>
              <a:t>10/8/18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6A8BDD-1FCE-DE43-9713-4F4A7714F358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44948" y="86093"/>
            <a:ext cx="1361708" cy="13617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56202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i="0" kern="1200" baseline="0">
          <a:solidFill>
            <a:schemeClr val="accent1">
              <a:lumMod val="75000"/>
            </a:schemeClr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.AppleSystemUIFont" charset="-120"/>
        <a:buChar char="-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4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4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1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4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14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15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4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16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0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4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5.tiff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chart" Target="../charts/char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36579" y="1361865"/>
            <a:ext cx="10418323" cy="2002180"/>
          </a:xfrm>
        </p:spPr>
        <p:txBody>
          <a:bodyPr>
            <a:noAutofit/>
          </a:bodyPr>
          <a:lstStyle/>
          <a:p>
            <a:r>
              <a:rPr lang="en-US" sz="4800" b="1" dirty="0">
                <a:solidFill>
                  <a:schemeClr val="accent1">
                    <a:lumMod val="75000"/>
                  </a:schemeClr>
                </a:solidFill>
                <a:latin typeface="+mn-lt"/>
              </a:rPr>
              <a:t>An </a:t>
            </a:r>
            <a:r>
              <a:rPr lang="en-US" sz="4800" b="1" dirty="0" smtClean="0">
                <a:solidFill>
                  <a:schemeClr val="accent1">
                    <a:lumMod val="75000"/>
                  </a:schemeClr>
                </a:solidFill>
                <a:latin typeface="+mn-lt"/>
              </a:rPr>
              <a:t>Empirical </a:t>
            </a:r>
            <a:r>
              <a:rPr lang="en-US" sz="4800" b="1" dirty="0">
                <a:solidFill>
                  <a:schemeClr val="accent1">
                    <a:lumMod val="75000"/>
                  </a:schemeClr>
                </a:solidFill>
                <a:latin typeface="+mn-lt"/>
              </a:rPr>
              <a:t>Study of the Usage of the Swarm App’s Cross-Site Sharing Feature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31520" y="3501627"/>
            <a:ext cx="10668000" cy="2409657"/>
          </a:xfrm>
        </p:spPr>
        <p:txBody>
          <a:bodyPr>
            <a:normAutofit/>
          </a:bodyPr>
          <a:lstStyle/>
          <a:p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</a:rPr>
              <a:t>Shihan Lin</a:t>
            </a:r>
            <a:r>
              <a:rPr lang="en-US" b="1" baseline="30000" dirty="0" smtClean="0">
                <a:solidFill>
                  <a:schemeClr val="accent1">
                    <a:lumMod val="75000"/>
                  </a:schemeClr>
                </a:solidFill>
              </a:rPr>
              <a:t>1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, </a:t>
            </a:r>
            <a:r>
              <a:rPr lang="en-US" dirty="0" err="1" smtClean="0">
                <a:solidFill>
                  <a:schemeClr val="accent1">
                    <a:lumMod val="75000"/>
                  </a:schemeClr>
                </a:solidFill>
              </a:rPr>
              <a:t>Rong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 Xie</a:t>
            </a:r>
            <a:r>
              <a:rPr lang="en-US" baseline="30000" dirty="0" smtClean="0">
                <a:solidFill>
                  <a:schemeClr val="accent1">
                    <a:lumMod val="75000"/>
                  </a:schemeClr>
                </a:solidFill>
              </a:rPr>
              <a:t>1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, Yang Chen</a:t>
            </a:r>
            <a:r>
              <a:rPr lang="en-US" baseline="30000" dirty="0" smtClean="0">
                <a:solidFill>
                  <a:schemeClr val="accent1">
                    <a:lumMod val="75000"/>
                  </a:schemeClr>
                </a:solidFill>
              </a:rPr>
              <a:t>1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, Yu Xiao</a:t>
            </a:r>
            <a:r>
              <a:rPr lang="en-US" baseline="30000" dirty="0">
                <a:solidFill>
                  <a:schemeClr val="accent1">
                    <a:lumMod val="75000"/>
                  </a:schemeClr>
                </a:solidFill>
              </a:rPr>
              <a:t>2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, Pan Hui</a:t>
            </a:r>
            <a:r>
              <a:rPr lang="en-US" baseline="30000" dirty="0">
                <a:solidFill>
                  <a:schemeClr val="accent1">
                    <a:lumMod val="75000"/>
                  </a:schemeClr>
                </a:solidFill>
              </a:rPr>
              <a:t>3</a:t>
            </a:r>
            <a:endParaRPr lang="en-US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algn="l"/>
            <a:r>
              <a:rPr lang="en-US" baseline="30000" dirty="0" smtClean="0">
                <a:solidFill>
                  <a:schemeClr val="accent1">
                    <a:lumMod val="75000"/>
                  </a:schemeClr>
                </a:solidFill>
              </a:rPr>
              <a:t>								</a:t>
            </a:r>
          </a:p>
          <a:p>
            <a:pPr algn="l"/>
            <a:r>
              <a:rPr lang="en-US" sz="2000" baseline="30000" dirty="0">
                <a:solidFill>
                  <a:schemeClr val="accent1">
                    <a:lumMod val="75000"/>
                  </a:schemeClr>
                </a:solidFill>
              </a:rPr>
              <a:t>	</a:t>
            </a:r>
            <a:r>
              <a:rPr lang="en-US" sz="2000" baseline="30000" dirty="0" smtClean="0">
                <a:solidFill>
                  <a:schemeClr val="accent1">
                    <a:lumMod val="75000"/>
                  </a:schemeClr>
                </a:solidFill>
              </a:rPr>
              <a:t>							1</a:t>
            </a:r>
            <a:r>
              <a:rPr lang="en-US" sz="2000" dirty="0" smtClean="0">
                <a:solidFill>
                  <a:schemeClr val="accent1">
                    <a:lumMod val="75000"/>
                  </a:schemeClr>
                </a:solidFill>
              </a:rPr>
              <a:t>Fudan University, China</a:t>
            </a:r>
          </a:p>
          <a:p>
            <a:pPr algn="l"/>
            <a:r>
              <a:rPr lang="en-US" sz="2000" baseline="30000" dirty="0" smtClean="0">
                <a:solidFill>
                  <a:schemeClr val="accent1">
                    <a:lumMod val="75000"/>
                  </a:schemeClr>
                </a:solidFill>
              </a:rPr>
              <a:t>								2</a:t>
            </a:r>
            <a:r>
              <a:rPr lang="en-US" sz="2000" dirty="0" smtClean="0">
                <a:solidFill>
                  <a:schemeClr val="accent1">
                    <a:lumMod val="75000"/>
                  </a:schemeClr>
                </a:solidFill>
              </a:rPr>
              <a:t>Aalto University, Finland</a:t>
            </a:r>
          </a:p>
          <a:p>
            <a:pPr algn="l"/>
            <a:r>
              <a:rPr lang="en-US" sz="2000" baseline="30000" dirty="0" smtClean="0">
                <a:solidFill>
                  <a:schemeClr val="accent1">
                    <a:lumMod val="75000"/>
                  </a:schemeClr>
                </a:solidFill>
              </a:rPr>
              <a:t>								3</a:t>
            </a:r>
            <a:r>
              <a:rPr lang="en-US" sz="2000" dirty="0" smtClean="0">
                <a:solidFill>
                  <a:schemeClr val="accent1">
                    <a:lumMod val="75000"/>
                  </a:schemeClr>
                </a:solidFill>
              </a:rPr>
              <a:t>University of Helsinki, Finland</a:t>
            </a:r>
            <a:endParaRPr lang="en-US" sz="2000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5590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Factors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240972"/>
            <a:ext cx="10515600" cy="5261427"/>
          </a:xfrm>
        </p:spPr>
        <p:txBody>
          <a:bodyPr>
            <a:normAutofit/>
          </a:bodyPr>
          <a:lstStyle/>
          <a:p>
            <a:r>
              <a:rPr lang="en-US" dirty="0"/>
              <a:t>Individual factors</a:t>
            </a:r>
          </a:p>
          <a:p>
            <a:pPr lvl="1"/>
            <a:r>
              <a:rPr lang="en-US" sz="2800" b="1" dirty="0"/>
              <a:t>Check-in-related factors</a:t>
            </a:r>
          </a:p>
          <a:p>
            <a:pPr lvl="2"/>
            <a:r>
              <a:rPr lang="en-US" sz="2400" dirty="0"/>
              <a:t>T</a:t>
            </a:r>
            <a:r>
              <a:rPr lang="en-US" sz="2400" dirty="0" smtClean="0"/>
              <a:t>ime</a:t>
            </a:r>
            <a:r>
              <a:rPr lang="en-US" sz="2400" dirty="0"/>
              <a:t>,  venue category,  text length</a:t>
            </a:r>
            <a:r>
              <a:rPr lang="en-US" sz="2400" dirty="0" smtClean="0"/>
              <a:t>,  the previous check-in’s status</a:t>
            </a:r>
            <a:endParaRPr lang="en-US" sz="2400" dirty="0"/>
          </a:p>
          <a:p>
            <a:pPr lvl="1"/>
            <a:r>
              <a:rPr lang="en-US" sz="2800" dirty="0"/>
              <a:t>Profile-related factors</a:t>
            </a:r>
          </a:p>
          <a:p>
            <a:pPr lvl="2"/>
            <a:r>
              <a:rPr lang="en-US" sz="2400" dirty="0"/>
              <a:t>G</a:t>
            </a:r>
            <a:r>
              <a:rPr lang="en-US" sz="2400" dirty="0" smtClean="0"/>
              <a:t>ender</a:t>
            </a:r>
            <a:r>
              <a:rPr lang="en-US" sz="2400" dirty="0"/>
              <a:t>,  the number of Swarm friends,  the number of Twitter followers</a:t>
            </a:r>
          </a:p>
          <a:p>
            <a:pPr lvl="1">
              <a:buFont typeface="Arial" charset="0"/>
              <a:buChar char="•"/>
            </a:pPr>
            <a:r>
              <a:rPr lang="en-US" sz="2800" dirty="0"/>
              <a:t>Statistical analysis</a:t>
            </a:r>
          </a:p>
          <a:p>
            <a:endParaRPr lang="en-US" dirty="0"/>
          </a:p>
          <a:p>
            <a:r>
              <a:rPr lang="en-US" dirty="0"/>
              <a:t>Combinations of factors</a:t>
            </a:r>
          </a:p>
          <a:p>
            <a:pPr lvl="1">
              <a:buFont typeface="Arial" charset="0"/>
              <a:buChar char="•"/>
            </a:pPr>
            <a:r>
              <a:rPr lang="en-US" sz="2800" dirty="0"/>
              <a:t>Predict users’ sharing </a:t>
            </a:r>
            <a:r>
              <a:rPr lang="en-US" altLang="zh-CN" sz="2800" dirty="0"/>
              <a:t>decisions </a:t>
            </a:r>
            <a:r>
              <a:rPr lang="en-US" sz="2800" dirty="0" smtClean="0"/>
              <a:t>with </a:t>
            </a:r>
            <a:r>
              <a:rPr lang="en-US" sz="2800" dirty="0"/>
              <a:t>machine learning</a:t>
            </a:r>
          </a:p>
        </p:txBody>
      </p:sp>
    </p:spTree>
    <p:extLst>
      <p:ext uri="{BB962C8B-B14F-4D97-AF65-F5344CB8AC3E}">
        <p14:creationId xmlns:p14="http://schemas.microsoft.com/office/powerpoint/2010/main" val="812853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Individual </a:t>
            </a:r>
            <a:r>
              <a:rPr lang="en-US" dirty="0" smtClean="0"/>
              <a:t>F</a:t>
            </a:r>
            <a:r>
              <a:rPr lang="en-US" dirty="0"/>
              <a:t>actors (Check-in-related)</a:t>
            </a:r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510196"/>
            <a:ext cx="3850267" cy="2880000"/>
          </a:xfr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0000" y="1510196"/>
            <a:ext cx="4360000" cy="288000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2311400" y="5252135"/>
            <a:ext cx="7061200" cy="8679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  <a:spcBef>
                <a:spcPts val="1000"/>
              </a:spcBef>
            </a:pPr>
            <a:r>
              <a:rPr lang="en-US" sz="2800" dirty="0">
                <a:solidFill>
                  <a:srgbClr val="FF0000"/>
                </a:solidFill>
              </a:rPr>
              <a:t>C</a:t>
            </a:r>
            <a:r>
              <a:rPr lang="en-US" sz="2800" dirty="0" smtClean="0">
                <a:solidFill>
                  <a:srgbClr val="FF0000"/>
                </a:solidFill>
              </a:rPr>
              <a:t>reation</a:t>
            </a:r>
            <a:r>
              <a:rPr lang="zh-CN" altLang="en-US" sz="2800" dirty="0" smtClean="0">
                <a:solidFill>
                  <a:srgbClr val="FF0000"/>
                </a:solidFill>
              </a:rPr>
              <a:t> </a:t>
            </a:r>
            <a:r>
              <a:rPr lang="en-US" altLang="zh-CN" sz="2800" dirty="0" smtClean="0">
                <a:solidFill>
                  <a:srgbClr val="FF0000"/>
                </a:solidFill>
              </a:rPr>
              <a:t>t</a:t>
            </a:r>
            <a:r>
              <a:rPr lang="en-US" sz="2800" dirty="0" smtClean="0">
                <a:solidFill>
                  <a:srgbClr val="FF0000"/>
                </a:solidFill>
              </a:rPr>
              <a:t>ime </a:t>
            </a:r>
            <a:r>
              <a:rPr lang="en-US" sz="2800" dirty="0"/>
              <a:t>and </a:t>
            </a:r>
            <a:r>
              <a:rPr lang="en-US" sz="2800" dirty="0" smtClean="0">
                <a:solidFill>
                  <a:srgbClr val="FF0000"/>
                </a:solidFill>
              </a:rPr>
              <a:t>venue </a:t>
            </a:r>
            <a:r>
              <a:rPr lang="en-US" sz="2800" dirty="0">
                <a:solidFill>
                  <a:srgbClr val="FF0000"/>
                </a:solidFill>
              </a:rPr>
              <a:t>category </a:t>
            </a:r>
            <a:r>
              <a:rPr lang="en-US" sz="2800" dirty="0" smtClean="0"/>
              <a:t>do not affect </a:t>
            </a:r>
            <a:r>
              <a:rPr lang="en-US" sz="2800" dirty="0"/>
              <a:t>users’ sharing </a:t>
            </a:r>
            <a:r>
              <a:rPr lang="en-US" sz="2800" dirty="0" smtClean="0"/>
              <a:t>behavior </a:t>
            </a:r>
          </a:p>
        </p:txBody>
      </p:sp>
    </p:spTree>
    <p:extLst>
      <p:ext uri="{BB962C8B-B14F-4D97-AF65-F5344CB8AC3E}">
        <p14:creationId xmlns:p14="http://schemas.microsoft.com/office/powerpoint/2010/main" val="19578246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Individual Factors (Check-in-related)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0000" y="1499615"/>
            <a:ext cx="4236899" cy="2880000"/>
          </a:xfr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Content Placeholder 2"/>
              <p:cNvSpPr txBox="1">
                <a:spLocks/>
              </p:cNvSpPr>
              <p:nvPr/>
            </p:nvSpPr>
            <p:spPr>
              <a:xfrm>
                <a:off x="838200" y="1240972"/>
                <a:ext cx="10515600" cy="5159828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 lnSpcReduction="10000"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.AppleSystemUIFont" charset="-120"/>
                  <a:buChar char="-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dirty="0" smtClean="0"/>
                  <a:t> </a:t>
                </a:r>
                <a:r>
                  <a:rPr lang="en-US" dirty="0" smtClean="0">
                    <a:solidFill>
                      <a:srgbClr val="FF0000"/>
                    </a:solidFill>
                  </a:rPr>
                  <a:t>Text Length</a:t>
                </a:r>
              </a:p>
              <a:p>
                <a:pPr lvl="1"/>
                <a:r>
                  <a:rPr lang="en-US" sz="2800" dirty="0">
                    <a:ea typeface="Cambria Math" charset="0"/>
                    <a:cs typeface="Cambria Math" charset="0"/>
                  </a:rPr>
                  <a:t>T</a:t>
                </a:r>
                <a:r>
                  <a:rPr lang="en-US" sz="2800" dirty="0" smtClean="0">
                    <a:ea typeface="Cambria Math" charset="0"/>
                    <a:cs typeface="Cambria Math" charset="0"/>
                  </a:rPr>
                  <a:t>he number of bytes in the text</a:t>
                </a:r>
              </a:p>
              <a:p>
                <a:endParaRPr lang="en-US" dirty="0"/>
              </a:p>
              <a:p>
                <a:r>
                  <a:rPr lang="en-US" dirty="0" smtClean="0"/>
                  <a:t>3 groups:</a:t>
                </a:r>
              </a:p>
              <a:p>
                <a:pPr lvl="1"/>
                <a:r>
                  <a:rPr lang="en-US" dirty="0" smtClean="0"/>
                  <a:t>No text</a:t>
                </a:r>
                <a:r>
                  <a:rPr lang="en-US" dirty="0"/>
                  <a:t>, </a:t>
                </a:r>
                <a:r>
                  <a:rPr lang="en-US" dirty="0" smtClean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charset="0"/>
                      </a:rPr>
                      <m:t>=</m:t>
                    </m:r>
                    <m:r>
                      <a:rPr lang="en-US" b="0" i="1" smtClean="0">
                        <a:latin typeface="Cambria Math" charset="0"/>
                      </a:rPr>
                      <m:t>0</m:t>
                    </m:r>
                  </m:oMath>
                </a14:m>
                <a:endParaRPr lang="en-US" b="0" dirty="0" smtClean="0"/>
              </a:p>
              <a:p>
                <a:pPr lvl="1"/>
                <a:r>
                  <a:rPr lang="en-US" dirty="0" smtClean="0"/>
                  <a:t>Short text</a:t>
                </a:r>
                <a:r>
                  <a:rPr lang="en-US" dirty="0"/>
                  <a:t>,</a:t>
                </a:r>
                <a:r>
                  <a:rPr lang="en-US" dirty="0" smtClean="0"/>
                  <a:t>  </a:t>
                </a:r>
                <a14:m>
                  <m:oMath xmlns:m="http://schemas.openxmlformats.org/officeDocument/2006/math">
                    <m:d>
                      <m:dPr>
                        <m:endChr m:val="]"/>
                        <m:ctrlPr>
                          <a:rPr lang="en-US" b="0" i="1" smtClean="0">
                            <a:latin typeface="Cambria Math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charset="0"/>
                          </a:rPr>
                          <m:t>0, 37</m:t>
                        </m:r>
                      </m:e>
                    </m:d>
                  </m:oMath>
                </a14:m>
                <a:endParaRPr lang="en-US" b="0" dirty="0" smtClean="0"/>
              </a:p>
              <a:p>
                <a:pPr lvl="1"/>
                <a:r>
                  <a:rPr lang="en-US" dirty="0" smtClean="0"/>
                  <a:t>Long text,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charset="0"/>
                      </a:rPr>
                      <m:t>(37, </m:t>
                    </m:r>
                    <m:r>
                      <a:rPr lang="en-US" b="0" i="1" smtClean="0">
                        <a:latin typeface="Cambria Math" charset="0"/>
                        <a:ea typeface="Cambria Math" charset="0"/>
                        <a:cs typeface="Cambria Math" charset="0"/>
                      </a:rPr>
                      <m:t>∞)</m:t>
                    </m:r>
                  </m:oMath>
                </a14:m>
                <a:r>
                  <a:rPr lang="en-US" dirty="0" smtClean="0"/>
                  <a:t> </a:t>
                </a:r>
                <a:endParaRPr lang="en-US" dirty="0"/>
              </a:p>
              <a:p>
                <a:endParaRPr lang="en-US" dirty="0" smtClean="0"/>
              </a:p>
              <a:p>
                <a:r>
                  <a:rPr lang="en-US" dirty="0" smtClean="0"/>
                  <a:t>Users prefer sharing check-ins with text</a:t>
                </a:r>
              </a:p>
              <a:p>
                <a:r>
                  <a:rPr lang="en-US" dirty="0" smtClean="0"/>
                  <a:t>Longer text encourages users to share check-ins</a:t>
                </a:r>
              </a:p>
              <a:p>
                <a:r>
                  <a:rPr lang="en-US" dirty="0" smtClean="0"/>
                  <a:t>It is more laborious to create longer text</a:t>
                </a:r>
              </a:p>
            </p:txBody>
          </p:sp>
        </mc:Choice>
        <mc:Fallback xmlns="">
          <p:sp>
            <p:nvSpPr>
              <p:cNvPr id="6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1240972"/>
                <a:ext cx="10515600" cy="5159828"/>
              </a:xfrm>
              <a:prstGeom prst="rect">
                <a:avLst/>
              </a:prstGeom>
              <a:blipFill rotWithShape="0">
                <a:blip r:embed="rId4"/>
                <a:stretch>
                  <a:fillRect l="-1043" t="-271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172190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Individual </a:t>
            </a:r>
            <a:r>
              <a:rPr lang="en-US" dirty="0" smtClean="0"/>
              <a:t>Factors (</a:t>
            </a:r>
            <a:r>
              <a:rPr lang="en-US" dirty="0"/>
              <a:t>Check-in-related</a:t>
            </a:r>
            <a:r>
              <a:rPr lang="en-US" dirty="0" smtClean="0"/>
              <a:t>)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0000" y="1459396"/>
            <a:ext cx="4284031" cy="2880000"/>
          </a:xfrm>
        </p:spPr>
      </p:pic>
      <p:sp>
        <p:nvSpPr>
          <p:cNvPr id="5" name="Content Placeholder 2"/>
          <p:cNvSpPr txBox="1">
            <a:spLocks/>
          </p:cNvSpPr>
          <p:nvPr/>
        </p:nvSpPr>
        <p:spPr>
          <a:xfrm>
            <a:off x="838200" y="1240972"/>
            <a:ext cx="10515600" cy="52871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.AppleSystemUIFont" charset="-120"/>
              <a:buChar char="-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 </a:t>
            </a:r>
            <a:r>
              <a:rPr lang="en-US" dirty="0" smtClean="0">
                <a:solidFill>
                  <a:srgbClr val="FF0000"/>
                </a:solidFill>
              </a:rPr>
              <a:t>History factor</a:t>
            </a:r>
          </a:p>
          <a:p>
            <a:pPr lvl="1"/>
            <a:r>
              <a:rPr lang="en-US" sz="2800" dirty="0">
                <a:ea typeface="Cambria Math" charset="0"/>
                <a:cs typeface="Cambria Math" charset="0"/>
              </a:rPr>
              <a:t>W</a:t>
            </a:r>
            <a:r>
              <a:rPr lang="en-US" sz="2800" dirty="0" smtClean="0">
                <a:ea typeface="Cambria Math" charset="0"/>
                <a:cs typeface="Cambria Math" charset="0"/>
              </a:rPr>
              <a:t>hether the previous check-in </a:t>
            </a:r>
            <a:br>
              <a:rPr lang="en-US" sz="2800" dirty="0" smtClean="0">
                <a:ea typeface="Cambria Math" charset="0"/>
                <a:cs typeface="Cambria Math" charset="0"/>
              </a:rPr>
            </a:br>
            <a:r>
              <a:rPr lang="en-US" sz="2800" dirty="0" smtClean="0">
                <a:ea typeface="Cambria Math" charset="0"/>
                <a:cs typeface="Cambria Math" charset="0"/>
              </a:rPr>
              <a:t>is shared </a:t>
            </a:r>
          </a:p>
          <a:p>
            <a:endParaRPr lang="en-US" dirty="0"/>
          </a:p>
          <a:p>
            <a:r>
              <a:rPr lang="en-US" dirty="0" smtClean="0"/>
              <a:t>Totally different</a:t>
            </a:r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Two possible reasons:</a:t>
            </a:r>
          </a:p>
          <a:p>
            <a:pPr lvl="1"/>
            <a:r>
              <a:rPr lang="en-US" sz="2800" dirty="0" smtClean="0"/>
              <a:t>The </a:t>
            </a:r>
            <a:r>
              <a:rPr lang="en-US" sz="2800" dirty="0"/>
              <a:t>default setting </a:t>
            </a:r>
            <a:r>
              <a:rPr lang="en-US" sz="2800" dirty="0" smtClean="0"/>
              <a:t>of Swarm encourages users </a:t>
            </a:r>
            <a:r>
              <a:rPr lang="en-US" sz="2800" dirty="0"/>
              <a:t>to </a:t>
            </a:r>
            <a:r>
              <a:rPr lang="en-US" sz="2800" dirty="0" smtClean="0"/>
              <a:t>share check-ins</a:t>
            </a:r>
          </a:p>
          <a:p>
            <a:pPr lvl="1"/>
            <a:r>
              <a:rPr lang="en-US" sz="2800" dirty="0"/>
              <a:t>T</a:t>
            </a:r>
            <a:r>
              <a:rPr lang="en-US" sz="2800" dirty="0" smtClean="0"/>
              <a:t>he nature of time locality in users’ sharing behavior</a:t>
            </a:r>
          </a:p>
          <a:p>
            <a:pPr lvl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806363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Factors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240972"/>
            <a:ext cx="10515600" cy="5261427"/>
          </a:xfrm>
        </p:spPr>
        <p:txBody>
          <a:bodyPr>
            <a:normAutofit/>
          </a:bodyPr>
          <a:lstStyle/>
          <a:p>
            <a:r>
              <a:rPr lang="en-US" dirty="0" smtClean="0"/>
              <a:t>Individual factors</a:t>
            </a:r>
          </a:p>
          <a:p>
            <a:pPr lvl="1"/>
            <a:r>
              <a:rPr lang="en-US" sz="2800" dirty="0"/>
              <a:t>C</a:t>
            </a:r>
            <a:r>
              <a:rPr lang="en-US" sz="2800" dirty="0" smtClean="0"/>
              <a:t>heck-in-related factors</a:t>
            </a:r>
          </a:p>
          <a:p>
            <a:pPr lvl="2"/>
            <a:r>
              <a:rPr lang="en-US" sz="2400" dirty="0"/>
              <a:t>T</a:t>
            </a:r>
            <a:r>
              <a:rPr lang="en-US" sz="2400" dirty="0" smtClean="0"/>
              <a:t>ime,  venue category,  text length, </a:t>
            </a:r>
            <a:r>
              <a:rPr lang="en-US" sz="2400" dirty="0"/>
              <a:t>the previous check-in’s status</a:t>
            </a:r>
          </a:p>
          <a:p>
            <a:pPr lvl="1"/>
            <a:r>
              <a:rPr lang="en-US" sz="2800" b="1" dirty="0" smtClean="0"/>
              <a:t>Profile-related factors</a:t>
            </a:r>
          </a:p>
          <a:p>
            <a:pPr lvl="2"/>
            <a:r>
              <a:rPr lang="en-US" sz="2400" dirty="0" smtClean="0"/>
              <a:t>Gender,  the number of Swarm friends, </a:t>
            </a:r>
            <a:r>
              <a:rPr lang="en-US" sz="2400" dirty="0"/>
              <a:t> </a:t>
            </a:r>
            <a:r>
              <a:rPr lang="en-US" sz="2400" dirty="0" smtClean="0"/>
              <a:t>the number of Twitter followers</a:t>
            </a:r>
          </a:p>
          <a:p>
            <a:pPr lvl="1">
              <a:buFont typeface="Arial" charset="0"/>
              <a:buChar char="•"/>
            </a:pPr>
            <a:r>
              <a:rPr lang="en-US" sz="2800" dirty="0"/>
              <a:t>S</a:t>
            </a:r>
            <a:r>
              <a:rPr lang="en-US" sz="2800" dirty="0" smtClean="0"/>
              <a:t>tatistical analysis</a:t>
            </a:r>
            <a:endParaRPr lang="en-US" sz="2800" dirty="0"/>
          </a:p>
          <a:p>
            <a:endParaRPr lang="en-US" dirty="0"/>
          </a:p>
          <a:p>
            <a:r>
              <a:rPr lang="en-US" dirty="0"/>
              <a:t>C</a:t>
            </a:r>
            <a:r>
              <a:rPr lang="en-US" dirty="0" smtClean="0"/>
              <a:t>ombinations of factors</a:t>
            </a:r>
          </a:p>
          <a:p>
            <a:pPr lvl="1">
              <a:buFont typeface="Arial" charset="0"/>
              <a:buChar char="•"/>
            </a:pPr>
            <a:r>
              <a:rPr lang="en-US" sz="2800" dirty="0"/>
              <a:t>Predict users’ sharing </a:t>
            </a:r>
            <a:r>
              <a:rPr lang="en-US" altLang="zh-CN" sz="2800" dirty="0"/>
              <a:t>decisions </a:t>
            </a:r>
            <a:r>
              <a:rPr lang="en-US" sz="2800" dirty="0" smtClean="0"/>
              <a:t>with </a:t>
            </a:r>
            <a:r>
              <a:rPr lang="en-US" sz="2800" dirty="0"/>
              <a:t>machine learning</a:t>
            </a:r>
          </a:p>
        </p:txBody>
      </p:sp>
    </p:spTree>
    <p:extLst>
      <p:ext uri="{BB962C8B-B14F-4D97-AF65-F5344CB8AC3E}">
        <p14:creationId xmlns:p14="http://schemas.microsoft.com/office/powerpoint/2010/main" val="17134049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Individual Factors </a:t>
            </a:r>
            <a:r>
              <a:rPr lang="en-US" dirty="0" smtClean="0"/>
              <a:t>(</a:t>
            </a:r>
            <a:r>
              <a:rPr lang="en-US" altLang="zh-CN" dirty="0" smtClean="0"/>
              <a:t>Profile-related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zh-CN" altLang="en-US" dirty="0" smtClean="0"/>
              <a:t> </a:t>
            </a:r>
            <a:r>
              <a:rPr lang="en-US" altLang="zh-CN" dirty="0" smtClean="0">
                <a:solidFill>
                  <a:srgbClr val="FF0000"/>
                </a:solidFill>
              </a:rPr>
              <a:t>Sharing fraction</a:t>
            </a:r>
            <a:r>
              <a:rPr lang="en-US" altLang="zh-CN" dirty="0" smtClean="0"/>
              <a:t> </a:t>
            </a:r>
            <a:r>
              <a:rPr lang="en-US" altLang="zh-CN" dirty="0"/>
              <a:t>of </a:t>
            </a:r>
            <a:r>
              <a:rPr lang="en-US" altLang="zh-CN" dirty="0" smtClean="0"/>
              <a:t>a user</a:t>
            </a:r>
          </a:p>
          <a:p>
            <a:pPr lvl="1">
              <a:lnSpc>
                <a:spcPct val="100000"/>
              </a:lnSpc>
              <a:spcBef>
                <a:spcPts val="0"/>
              </a:spcBef>
            </a:pPr>
            <a:r>
              <a:rPr lang="en-US" sz="2800" dirty="0"/>
              <a:t>T</a:t>
            </a:r>
            <a:r>
              <a:rPr lang="en-US" sz="2800" dirty="0" smtClean="0"/>
              <a:t>he </a:t>
            </a:r>
            <a:r>
              <a:rPr lang="en-US" sz="2800" dirty="0"/>
              <a:t>fraction of shared-to-Twitter </a:t>
            </a:r>
            <a:r>
              <a:rPr lang="en-US" sz="2800" dirty="0" smtClean="0"/>
              <a:t>check-ins </a:t>
            </a:r>
            <a:r>
              <a:rPr lang="en-US" sz="2800" dirty="0"/>
              <a:t>in all his </a:t>
            </a:r>
            <a:r>
              <a:rPr lang="en-US" sz="2800" dirty="0" smtClean="0"/>
              <a:t>check-ins</a:t>
            </a:r>
            <a:br>
              <a:rPr lang="en-US" sz="2800" dirty="0" smtClean="0"/>
            </a:br>
            <a:endParaRPr lang="en-US" sz="2800" dirty="0" smtClean="0"/>
          </a:p>
          <a:p>
            <a:pPr marL="228600" lvl="1">
              <a:lnSpc>
                <a:spcPct val="100000"/>
              </a:lnSpc>
              <a:spcBef>
                <a:spcPts val="0"/>
              </a:spcBef>
              <a:buFont typeface="Arial"/>
              <a:buChar char="•"/>
            </a:pPr>
            <a:endParaRPr lang="en-US" sz="2800" dirty="0" smtClean="0"/>
          </a:p>
          <a:p>
            <a:pPr marL="228600" lvl="1">
              <a:lnSpc>
                <a:spcPct val="100000"/>
              </a:lnSpc>
              <a:spcBef>
                <a:spcPts val="0"/>
              </a:spcBef>
              <a:buFont typeface="Arial"/>
              <a:buChar char="•"/>
            </a:pPr>
            <a:endParaRPr lang="en-US" sz="2800" dirty="0" smtClean="0"/>
          </a:p>
          <a:p>
            <a:pPr marL="228600" lvl="1">
              <a:lnSpc>
                <a:spcPct val="100000"/>
              </a:lnSpc>
              <a:spcBef>
                <a:spcPts val="0"/>
              </a:spcBef>
              <a:buFont typeface="Arial"/>
              <a:buChar char="•"/>
            </a:pPr>
            <a:endParaRPr lang="en-US" sz="2800" dirty="0" smtClean="0"/>
          </a:p>
          <a:p>
            <a:pPr marL="228600" lvl="1">
              <a:lnSpc>
                <a:spcPct val="100000"/>
              </a:lnSpc>
              <a:spcBef>
                <a:spcPts val="0"/>
              </a:spcBef>
              <a:buFont typeface="Arial"/>
              <a:buChar char="•"/>
            </a:pPr>
            <a:r>
              <a:rPr lang="en-US" sz="2800" dirty="0" smtClean="0"/>
              <a:t>Slight difference between two CDF curves</a:t>
            </a:r>
          </a:p>
          <a:p>
            <a:pPr marL="228600" lvl="1">
              <a:lnSpc>
                <a:spcPct val="100000"/>
              </a:lnSpc>
              <a:spcBef>
                <a:spcPts val="0"/>
              </a:spcBef>
              <a:buFont typeface="Arial"/>
              <a:buChar char="•"/>
            </a:pPr>
            <a:endParaRPr lang="en-US" sz="2800" dirty="0" smtClean="0"/>
          </a:p>
          <a:p>
            <a:pPr marL="228600" lvl="1">
              <a:lnSpc>
                <a:spcPct val="100000"/>
              </a:lnSpc>
              <a:spcBef>
                <a:spcPts val="0"/>
              </a:spcBef>
              <a:buFont typeface="Arial"/>
              <a:buChar char="•"/>
            </a:pPr>
            <a:r>
              <a:rPr lang="en-US" sz="2800" dirty="0"/>
              <a:t>M</a:t>
            </a:r>
            <a:r>
              <a:rPr lang="en-US" sz="2800" dirty="0" smtClean="0"/>
              <a:t>ales are more likely to share check-ins,</a:t>
            </a:r>
            <a:br>
              <a:rPr lang="en-US" sz="2800" dirty="0" smtClean="0"/>
            </a:br>
            <a:r>
              <a:rPr lang="en-US" sz="2800" dirty="0" smtClean="0"/>
              <a:t>to some extent</a:t>
            </a:r>
          </a:p>
          <a:p>
            <a:pPr marL="228600" lvl="1">
              <a:lnSpc>
                <a:spcPct val="100000"/>
              </a:lnSpc>
              <a:spcBef>
                <a:spcPts val="0"/>
              </a:spcBef>
              <a:buFont typeface="Arial"/>
              <a:buChar char="•"/>
            </a:pPr>
            <a:endParaRPr lang="en-US" sz="2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60000" y="2667982"/>
            <a:ext cx="3707093" cy="32400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2129741" y="2116818"/>
                <a:ext cx="3710696" cy="79374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400" smtClean="0">
                          <a:latin typeface="Cambria Math" charset="0"/>
                        </a:rPr>
                        <m:t>sharing</m:t>
                      </m:r>
                      <m:r>
                        <a:rPr lang="en-US" sz="2400" smtClean="0">
                          <a:latin typeface="Cambria Math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2400" smtClean="0">
                          <a:latin typeface="Cambria Math" charset="0"/>
                        </a:rPr>
                        <m:t>fraction</m:t>
                      </m:r>
                      <m:r>
                        <a:rPr lang="en-US" sz="2400" smtClean="0">
                          <a:latin typeface="Cambria Math" charset="0"/>
                        </a:rPr>
                        <m:t>=</m:t>
                      </m:r>
                      <m:f>
                        <m:fPr>
                          <m:ctrlPr>
                            <a:rPr lang="en-US" sz="2400" i="1">
                              <a:latin typeface="Cambria Math" charset="0"/>
                            </a:rPr>
                          </m:ctrlPr>
                        </m:fPr>
                        <m:num>
                          <m:r>
                            <m:rPr>
                              <m:sty m:val="p"/>
                            </m:rPr>
                            <a:rPr lang="en-US" sz="2400" smtClean="0">
                              <a:latin typeface="Cambria Math" charset="0"/>
                            </a:rPr>
                            <m:t>shared</m:t>
                          </m:r>
                          <m:r>
                            <a:rPr lang="en-US" sz="2400" smtClean="0">
                              <a:latin typeface="Cambria Math" charset="0"/>
                            </a:rPr>
                            <m:t> </m:t>
                          </m:r>
                        </m:num>
                        <m:den>
                          <m:r>
                            <m:rPr>
                              <m:sty m:val="p"/>
                            </m:rPr>
                            <a:rPr lang="en-US" sz="2400">
                              <a:latin typeface="Cambria Math" charset="0"/>
                            </a:rPr>
                            <m:t>all</m:t>
                          </m:r>
                          <m:r>
                            <a:rPr lang="en-US" sz="2400">
                              <a:latin typeface="Cambria Math" charset="0"/>
                            </a:rPr>
                            <m:t> </m:t>
                          </m:r>
                        </m:den>
                      </m:f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29741" y="2116818"/>
                <a:ext cx="3710696" cy="793743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368349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Individual Factors (</a:t>
            </a:r>
            <a:r>
              <a:rPr lang="en-US" altLang="zh-CN" dirty="0"/>
              <a:t>Profile-related</a:t>
            </a:r>
            <a:r>
              <a:rPr lang="en-US" dirty="0"/>
              <a:t>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 smtClean="0"/>
              <a:t>Divide users into 3 groups according to</a:t>
            </a:r>
            <a:br>
              <a:rPr lang="en-US" altLang="zh-CN" dirty="0" smtClean="0"/>
            </a:br>
            <a:r>
              <a:rPr lang="en-US" altLang="zh-CN" dirty="0" smtClean="0"/>
              <a:t>the number of </a:t>
            </a:r>
            <a:r>
              <a:rPr lang="en-US" altLang="zh-CN" dirty="0" smtClean="0">
                <a:solidFill>
                  <a:srgbClr val="FF0000"/>
                </a:solidFill>
              </a:rPr>
              <a:t>Swarm friends</a:t>
            </a:r>
          </a:p>
          <a:p>
            <a:endParaRPr lang="en-US" altLang="zh-CN" dirty="0"/>
          </a:p>
          <a:p>
            <a:r>
              <a:rPr lang="en-US" altLang="zh-CN" dirty="0" smtClean="0"/>
              <a:t>Quartile: 41</a:t>
            </a:r>
            <a:br>
              <a:rPr lang="en-US" altLang="zh-CN" dirty="0" smtClean="0"/>
            </a:br>
            <a:r>
              <a:rPr lang="en-US" altLang="zh-CN" dirty="0" smtClean="0"/>
              <a:t>Median:  94</a:t>
            </a:r>
          </a:p>
          <a:p>
            <a:endParaRPr lang="en-US" altLang="zh-CN" dirty="0" smtClean="0"/>
          </a:p>
          <a:p>
            <a:endParaRPr lang="en-US" altLang="zh-CN" dirty="0" smtClean="0"/>
          </a:p>
          <a:p>
            <a:r>
              <a:rPr lang="en-US" altLang="zh-CN" dirty="0" smtClean="0"/>
              <a:t>Almost the same curve</a:t>
            </a:r>
          </a:p>
          <a:p>
            <a:r>
              <a:rPr lang="en-US" altLang="zh-CN" dirty="0" smtClean="0"/>
              <a:t>No relation to users’ sharing behavior</a:t>
            </a:r>
            <a:endParaRPr lang="en-US" altLang="zh-CN" dirty="0"/>
          </a:p>
          <a:p>
            <a:endParaRPr lang="en-US" altLang="zh-CN" dirty="0" smtClean="0"/>
          </a:p>
        </p:txBody>
      </p:sp>
      <p:pic>
        <p:nvPicPr>
          <p:cNvPr id="6" name="Content Placeholder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60000" y="1601215"/>
            <a:ext cx="3700734" cy="32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18589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Individual Factors (</a:t>
            </a:r>
            <a:r>
              <a:rPr lang="en-US" altLang="zh-CN" dirty="0"/>
              <a:t>Profile-related</a:t>
            </a:r>
            <a:r>
              <a:rPr lang="en-US" dirty="0"/>
              <a:t>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 smtClean="0"/>
              <a:t>Divide users into 3 groups according to</a:t>
            </a:r>
            <a:br>
              <a:rPr lang="en-US" altLang="zh-CN" dirty="0" smtClean="0"/>
            </a:br>
            <a:r>
              <a:rPr lang="en-US" altLang="zh-CN" dirty="0" smtClean="0"/>
              <a:t>the number of </a:t>
            </a:r>
            <a:r>
              <a:rPr lang="en-US" altLang="zh-CN" dirty="0" smtClean="0">
                <a:solidFill>
                  <a:srgbClr val="FF0000"/>
                </a:solidFill>
              </a:rPr>
              <a:t>Twitter followers</a:t>
            </a:r>
          </a:p>
          <a:p>
            <a:endParaRPr lang="en-US" altLang="zh-CN" dirty="0"/>
          </a:p>
          <a:p>
            <a:r>
              <a:rPr lang="en-US" altLang="zh-CN" dirty="0"/>
              <a:t>Q</a:t>
            </a:r>
            <a:r>
              <a:rPr lang="en-US" altLang="zh-CN" dirty="0" smtClean="0"/>
              <a:t>uartile: 72</a:t>
            </a:r>
            <a:br>
              <a:rPr lang="en-US" altLang="zh-CN" dirty="0" smtClean="0"/>
            </a:br>
            <a:r>
              <a:rPr lang="en-US" altLang="zh-CN" dirty="0" smtClean="0"/>
              <a:t>Median:  196</a:t>
            </a:r>
          </a:p>
          <a:p>
            <a:endParaRPr lang="en-US" altLang="zh-CN" dirty="0" smtClean="0"/>
          </a:p>
          <a:p>
            <a:endParaRPr lang="en-US" altLang="zh-CN" dirty="0"/>
          </a:p>
          <a:p>
            <a:r>
              <a:rPr lang="en-US" altLang="zh-CN" dirty="0" smtClean="0"/>
              <a:t>Totally different</a:t>
            </a:r>
          </a:p>
          <a:p>
            <a:r>
              <a:rPr lang="en-US" altLang="zh-CN" dirty="0"/>
              <a:t>M</a:t>
            </a:r>
            <a:r>
              <a:rPr lang="en-US" altLang="zh-CN" dirty="0" smtClean="0"/>
              <a:t>ore followers, More likely to share check-ins</a:t>
            </a:r>
            <a:endParaRPr lang="en-US" altLang="zh-CN" dirty="0"/>
          </a:p>
          <a:p>
            <a:r>
              <a:rPr lang="en-US" altLang="zh-CN" dirty="0" smtClean="0"/>
              <a:t>Care more about Twitter followers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60000" y="1563115"/>
            <a:ext cx="3700734" cy="32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9109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2"/>
          <p:cNvSpPr txBox="1">
            <a:spLocks/>
          </p:cNvSpPr>
          <p:nvPr/>
        </p:nvSpPr>
        <p:spPr>
          <a:xfrm>
            <a:off x="838200" y="1240972"/>
            <a:ext cx="10515600" cy="51251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.AppleSystemUIFont" charset="-120"/>
              <a:buChar char="-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r>
              <a:rPr lang="en-US" altLang="zh-CN" dirty="0" smtClean="0"/>
              <a:t>OSNs</a:t>
            </a:r>
            <a:r>
              <a:rPr lang="en-US" altLang="zh-CN" dirty="0"/>
              <a:t>: know better about </a:t>
            </a:r>
            <a:r>
              <a:rPr lang="en-US" altLang="zh-CN" dirty="0" smtClean="0"/>
              <a:t>the usage of the sharing feature</a:t>
            </a:r>
          </a:p>
          <a:p>
            <a:r>
              <a:rPr lang="en-US" altLang="zh-CN" dirty="0"/>
              <a:t>R</a:t>
            </a:r>
            <a:r>
              <a:rPr lang="en-US" altLang="zh-CN" dirty="0" smtClean="0"/>
              <a:t>esearchers:  </a:t>
            </a:r>
            <a:r>
              <a:rPr lang="en-US" altLang="zh-CN" dirty="0"/>
              <a:t>w</a:t>
            </a:r>
            <a:r>
              <a:rPr lang="en-US" altLang="zh-CN" dirty="0" smtClean="0"/>
              <a:t>eak factors</a:t>
            </a:r>
            <a:r>
              <a:rPr lang="en-US" altLang="zh-CN" dirty="0"/>
              <a:t>	</a:t>
            </a:r>
            <a:r>
              <a:rPr lang="en-US" altLang="zh-CN" dirty="0" smtClean="0"/>
              <a:t>	strong factors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Individual Factors</a:t>
            </a: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63814233"/>
              </p:ext>
            </p:extLst>
          </p:nvPr>
        </p:nvGraphicFramePr>
        <p:xfrm>
          <a:off x="838200" y="1282342"/>
          <a:ext cx="6108700" cy="3657600"/>
        </p:xfrm>
        <a:graphic>
          <a:graphicData uri="http://schemas.openxmlformats.org/drawingml/2006/table">
            <a:tbl>
              <a:tblPr firstRow="1" firstCol="1">
                <a:tableStyleId>{7DF18680-E054-41AD-8BC1-D1AEF772440D}</a:tableStyleId>
              </a:tblPr>
              <a:tblGrid>
                <a:gridCol w="1574800"/>
                <a:gridCol w="2882900"/>
                <a:gridCol w="1651000"/>
              </a:tblGrid>
              <a:tr h="432000">
                <a:tc>
                  <a:txBody>
                    <a:bodyPr/>
                    <a:lstStyle/>
                    <a:p>
                      <a:pPr algn="l"/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400" dirty="0" smtClean="0"/>
                        <a:t>Factors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400" dirty="0" smtClean="0"/>
                        <a:t>Effect</a:t>
                      </a:r>
                      <a:endParaRPr lang="en-US" sz="2400" dirty="0"/>
                    </a:p>
                  </a:txBody>
                  <a:tcPr/>
                </a:tc>
              </a:tr>
              <a:tr h="432000">
                <a:tc rowSpan="4">
                  <a:txBody>
                    <a:bodyPr/>
                    <a:lstStyle/>
                    <a:p>
                      <a:pPr algn="l"/>
                      <a:r>
                        <a:rPr lang="en-US" sz="2400" dirty="0" smtClean="0"/>
                        <a:t>Check-in-related</a:t>
                      </a:r>
                      <a:endParaRPr lang="en-US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400" b="0" dirty="0" smtClean="0"/>
                        <a:t>Time</a:t>
                      </a:r>
                      <a:endParaRPr lang="en-US" sz="2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400" b="0" dirty="0" smtClean="0"/>
                        <a:t>Weak</a:t>
                      </a:r>
                      <a:endParaRPr lang="en-US" sz="2400" b="0" dirty="0"/>
                    </a:p>
                  </a:txBody>
                  <a:tcPr/>
                </a:tc>
              </a:tr>
              <a:tr h="432000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400" b="0" dirty="0" smtClean="0"/>
                        <a:t>Venue category</a:t>
                      </a:r>
                      <a:endParaRPr lang="en-US" sz="2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400" b="0" dirty="0" smtClean="0"/>
                        <a:t>Weak</a:t>
                      </a:r>
                      <a:endParaRPr lang="en-US" sz="2400" b="0" dirty="0"/>
                    </a:p>
                  </a:txBody>
                  <a:tcPr/>
                </a:tc>
              </a:tr>
              <a:tr h="432000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400" b="0" dirty="0" smtClean="0"/>
                        <a:t>Text length</a:t>
                      </a:r>
                      <a:endParaRPr lang="en-US" sz="2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400" b="0" dirty="0" smtClean="0"/>
                        <a:t>Strong</a:t>
                      </a:r>
                      <a:endParaRPr lang="en-US" sz="2400" b="0" dirty="0"/>
                    </a:p>
                  </a:txBody>
                  <a:tcPr/>
                </a:tc>
              </a:tr>
              <a:tr h="432000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400" b="0" dirty="0" smtClean="0"/>
                        <a:t>History factor</a:t>
                      </a:r>
                      <a:endParaRPr lang="en-US" sz="2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400" b="0" dirty="0" smtClean="0"/>
                        <a:t>Strong</a:t>
                      </a:r>
                      <a:endParaRPr lang="en-US" sz="2400" b="0" dirty="0"/>
                    </a:p>
                  </a:txBody>
                  <a:tcPr/>
                </a:tc>
              </a:tr>
              <a:tr h="432000">
                <a:tc rowSpan="3">
                  <a:txBody>
                    <a:bodyPr/>
                    <a:lstStyle/>
                    <a:p>
                      <a:pPr algn="l"/>
                      <a:r>
                        <a:rPr lang="en-US" sz="2400" dirty="0" smtClean="0"/>
                        <a:t>Profile-related</a:t>
                      </a:r>
                      <a:endParaRPr lang="en-US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400" b="0" dirty="0" smtClean="0"/>
                        <a:t>gender</a:t>
                      </a:r>
                      <a:endParaRPr lang="en-US" sz="2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400" b="0" dirty="0" smtClean="0"/>
                        <a:t>Strong</a:t>
                      </a:r>
                      <a:endParaRPr lang="en-US" sz="2400" b="0" dirty="0"/>
                    </a:p>
                  </a:txBody>
                  <a:tcPr/>
                </a:tc>
              </a:tr>
              <a:tr h="432000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400" b="0" dirty="0" smtClean="0"/>
                        <a:t># of Swarm</a:t>
                      </a:r>
                      <a:r>
                        <a:rPr lang="en-US" sz="2400" b="0" baseline="0" dirty="0" smtClean="0"/>
                        <a:t> friends</a:t>
                      </a:r>
                      <a:endParaRPr lang="en-US" sz="2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400" b="0" dirty="0" smtClean="0"/>
                        <a:t>Weak</a:t>
                      </a:r>
                      <a:endParaRPr lang="en-US" sz="2400" b="0" dirty="0"/>
                    </a:p>
                  </a:txBody>
                  <a:tcPr/>
                </a:tc>
              </a:tr>
              <a:tr h="432000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400" b="0" dirty="0" smtClean="0"/>
                        <a:t># of Twitter followers</a:t>
                      </a:r>
                      <a:endParaRPr lang="en-US" sz="2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400" b="0" dirty="0" smtClean="0"/>
                        <a:t>Strong</a:t>
                      </a:r>
                      <a:endParaRPr lang="en-US" sz="2400" b="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8387788" y="2634088"/>
            <a:ext cx="23368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s</a:t>
            </a:r>
            <a:r>
              <a:rPr lang="en-US" sz="2800" b="1" dirty="0" smtClean="0">
                <a:solidFill>
                  <a:srgbClr val="FF0000"/>
                </a:solidFill>
              </a:rPr>
              <a:t>trong </a:t>
            </a:r>
            <a:r>
              <a:rPr lang="en-US" sz="2800" b="1" dirty="0">
                <a:solidFill>
                  <a:srgbClr val="FF0000"/>
                </a:solidFill>
              </a:rPr>
              <a:t>f</a:t>
            </a:r>
            <a:r>
              <a:rPr lang="en-US" sz="2800" b="1" dirty="0" smtClean="0">
                <a:solidFill>
                  <a:srgbClr val="FF0000"/>
                </a:solidFill>
              </a:rPr>
              <a:t>actors</a:t>
            </a:r>
          </a:p>
          <a:p>
            <a:r>
              <a:rPr lang="en-US" sz="2800" b="1" dirty="0">
                <a:solidFill>
                  <a:srgbClr val="FF0000"/>
                </a:solidFill>
              </a:rPr>
              <a:t>w</a:t>
            </a:r>
            <a:r>
              <a:rPr lang="en-US" sz="2800" b="1" dirty="0" smtClean="0">
                <a:solidFill>
                  <a:srgbClr val="FF0000"/>
                </a:solidFill>
              </a:rPr>
              <a:t>eak factors</a:t>
            </a:r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9" name="Right Arrow 8"/>
          <p:cNvSpPr/>
          <p:nvPr/>
        </p:nvSpPr>
        <p:spPr>
          <a:xfrm>
            <a:off x="7172044" y="2924588"/>
            <a:ext cx="990600" cy="3600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3608" y="5846674"/>
            <a:ext cx="519402" cy="51940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97835" y="5846674"/>
            <a:ext cx="519402" cy="5194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43254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Factors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240972"/>
            <a:ext cx="10515600" cy="5261427"/>
          </a:xfrm>
        </p:spPr>
        <p:txBody>
          <a:bodyPr>
            <a:normAutofit/>
          </a:bodyPr>
          <a:lstStyle/>
          <a:p>
            <a:r>
              <a:rPr lang="en-US" dirty="0"/>
              <a:t>Individual factors</a:t>
            </a:r>
          </a:p>
          <a:p>
            <a:pPr lvl="1"/>
            <a:r>
              <a:rPr lang="en-US" sz="2800" dirty="0"/>
              <a:t>Check-in-related factors</a:t>
            </a:r>
          </a:p>
          <a:p>
            <a:pPr lvl="2"/>
            <a:r>
              <a:rPr lang="en-US" sz="2400" dirty="0"/>
              <a:t>T</a:t>
            </a:r>
            <a:r>
              <a:rPr lang="en-US" sz="2400" dirty="0" smtClean="0"/>
              <a:t>ime</a:t>
            </a:r>
            <a:r>
              <a:rPr lang="en-US" sz="2400" dirty="0"/>
              <a:t>,  venue category,  text length</a:t>
            </a:r>
            <a:r>
              <a:rPr lang="en-US" sz="2400" dirty="0" smtClean="0"/>
              <a:t>,  </a:t>
            </a:r>
            <a:r>
              <a:rPr lang="en-US" sz="2400" dirty="0"/>
              <a:t>the previous check-in’s status</a:t>
            </a:r>
          </a:p>
          <a:p>
            <a:pPr lvl="1"/>
            <a:r>
              <a:rPr lang="en-US" sz="2800" dirty="0"/>
              <a:t>Profile-related factors</a:t>
            </a:r>
          </a:p>
          <a:p>
            <a:pPr lvl="2"/>
            <a:r>
              <a:rPr lang="en-US" sz="2400" dirty="0"/>
              <a:t>G</a:t>
            </a:r>
            <a:r>
              <a:rPr lang="en-US" sz="2400" dirty="0" smtClean="0"/>
              <a:t>ender</a:t>
            </a:r>
            <a:r>
              <a:rPr lang="en-US" sz="2400" dirty="0"/>
              <a:t>,  the number of Swarm friends,  the number of Twitter followers</a:t>
            </a:r>
          </a:p>
          <a:p>
            <a:pPr lvl="1">
              <a:buFont typeface="Arial" charset="0"/>
              <a:buChar char="•"/>
            </a:pPr>
            <a:r>
              <a:rPr lang="en-US" sz="2800" dirty="0"/>
              <a:t>Statistical analysis</a:t>
            </a:r>
          </a:p>
          <a:p>
            <a:endParaRPr lang="en-US" dirty="0"/>
          </a:p>
          <a:p>
            <a:r>
              <a:rPr lang="en-US" b="1" dirty="0"/>
              <a:t>Combinations of factors</a:t>
            </a:r>
          </a:p>
          <a:p>
            <a:pPr lvl="1">
              <a:buFont typeface="Arial" charset="0"/>
              <a:buChar char="•"/>
            </a:pPr>
            <a:r>
              <a:rPr lang="en-US" sz="2800" dirty="0"/>
              <a:t>Predict users’ sharing </a:t>
            </a:r>
            <a:r>
              <a:rPr lang="en-US" altLang="zh-CN" sz="2800" dirty="0"/>
              <a:t>decisions </a:t>
            </a:r>
            <a:r>
              <a:rPr lang="en-US" sz="2800" dirty="0" smtClean="0"/>
              <a:t>with </a:t>
            </a:r>
            <a:r>
              <a:rPr lang="en-US" sz="2800" dirty="0"/>
              <a:t>machine learning</a:t>
            </a:r>
          </a:p>
        </p:txBody>
      </p:sp>
    </p:spTree>
    <p:extLst>
      <p:ext uri="{BB962C8B-B14F-4D97-AF65-F5344CB8AC3E}">
        <p14:creationId xmlns:p14="http://schemas.microsoft.com/office/powerpoint/2010/main" val="14982052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Swarm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Swarm, </a:t>
            </a:r>
            <a:r>
              <a:rPr lang="en-US" dirty="0" smtClean="0"/>
              <a:t>a</a:t>
            </a:r>
            <a:r>
              <a:rPr lang="en-US" dirty="0"/>
              <a:t> </a:t>
            </a:r>
            <a:r>
              <a:rPr lang="en-US" dirty="0" smtClean="0"/>
              <a:t>representative Online</a:t>
            </a:r>
            <a:r>
              <a:rPr lang="en-US" altLang="zh-CN" dirty="0" smtClean="0"/>
              <a:t> Social Network (OSN)</a:t>
            </a:r>
            <a:endParaRPr lang="en-US" dirty="0"/>
          </a:p>
          <a:p>
            <a:r>
              <a:rPr lang="en-US" dirty="0"/>
              <a:t>Make </a:t>
            </a:r>
            <a:r>
              <a:rPr lang="en-US" dirty="0" smtClean="0"/>
              <a:t>friends &amp; check-ins 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1453224" y="2292610"/>
            <a:ext cx="7250938" cy="6858000"/>
            <a:chOff x="1430075" y="3171461"/>
            <a:chExt cx="7250938" cy="6858000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30075" y="3171461"/>
              <a:ext cx="3855697" cy="6858000"/>
            </a:xfrm>
            <a:prstGeom prst="rect">
              <a:avLst/>
            </a:prstGeom>
            <a:effectLst>
              <a:outerShdw blurRad="50800" dist="50800" dir="5400000" algn="ctr" rotWithShape="0">
                <a:srgbClr val="000000">
                  <a:alpha val="51000"/>
                </a:srgbClr>
              </a:outerShdw>
            </a:effectLst>
          </p:spPr>
        </p:pic>
        <p:sp>
          <p:nvSpPr>
            <p:cNvPr id="5" name="Rectangle 4"/>
            <p:cNvSpPr/>
            <p:nvPr/>
          </p:nvSpPr>
          <p:spPr>
            <a:xfrm>
              <a:off x="2754775" y="3599728"/>
              <a:ext cx="1238491" cy="196768"/>
            </a:xfrm>
            <a:prstGeom prst="rect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ectangle 5"/>
            <p:cNvSpPr/>
            <p:nvPr/>
          </p:nvSpPr>
          <p:spPr>
            <a:xfrm>
              <a:off x="2100805" y="5060067"/>
              <a:ext cx="2748987" cy="611528"/>
            </a:xfrm>
            <a:prstGeom prst="rect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3" name="Straight Arrow Connector 12"/>
            <p:cNvCxnSpPr/>
            <p:nvPr/>
          </p:nvCxnSpPr>
          <p:spPr>
            <a:xfrm>
              <a:off x="4849792" y="5365831"/>
              <a:ext cx="2338086" cy="0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Arrow Connector 14"/>
            <p:cNvCxnSpPr/>
            <p:nvPr/>
          </p:nvCxnSpPr>
          <p:spPr>
            <a:xfrm>
              <a:off x="3993266" y="3703900"/>
              <a:ext cx="3194612" cy="5787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TextBox 20"/>
            <p:cNvSpPr txBox="1"/>
            <p:nvPr/>
          </p:nvSpPr>
          <p:spPr>
            <a:xfrm>
              <a:off x="7199453" y="3444129"/>
              <a:ext cx="122691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smtClean="0">
                  <a:solidFill>
                    <a:srgbClr val="FF0000"/>
                  </a:solidFill>
                </a:rPr>
                <a:t>Time</a:t>
              </a:r>
              <a:endParaRPr lang="en-US" sz="2000" dirty="0">
                <a:solidFill>
                  <a:srgbClr val="FF0000"/>
                </a:solidFill>
              </a:endParaRP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7199453" y="5100141"/>
              <a:ext cx="148156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smtClean="0">
                  <a:solidFill>
                    <a:srgbClr val="FF0000"/>
                  </a:solidFill>
                </a:rPr>
                <a:t>Location</a:t>
              </a:r>
              <a:endParaRPr lang="en-US" sz="2400" dirty="0">
                <a:solidFill>
                  <a:srgbClr val="FF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513899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Combinations of Factors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2800" dirty="0" smtClean="0"/>
              <a:t>Cases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sz="2800" dirty="0" smtClean="0"/>
              <a:t>Weak factors only</a:t>
            </a:r>
          </a:p>
          <a:p>
            <a:pPr lvl="2"/>
            <a:r>
              <a:rPr lang="en-US" sz="2400" dirty="0" smtClean="0"/>
              <a:t>Will </a:t>
            </a:r>
            <a:r>
              <a:rPr lang="en-US" sz="2400" dirty="0"/>
              <a:t>the </a:t>
            </a:r>
            <a:r>
              <a:rPr lang="en-US" sz="2400" dirty="0" smtClean="0"/>
              <a:t>weak factors perform differently when they are combined?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sz="2800" dirty="0" smtClean="0"/>
              <a:t>Strong factors only</a:t>
            </a:r>
          </a:p>
          <a:p>
            <a:pPr lvl="2"/>
            <a:r>
              <a:rPr lang="en-US" sz="2400" dirty="0" smtClean="0"/>
              <a:t>Can we predict users’ sharing decisions accurately with strong factors?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sz="2800" dirty="0" smtClean="0"/>
              <a:t>Weak factors and strong factors</a:t>
            </a:r>
          </a:p>
          <a:p>
            <a:pPr lvl="2"/>
            <a:r>
              <a:rPr lang="en-US" sz="2400" dirty="0" smtClean="0"/>
              <a:t>How accurately can we make a prediction with all factors?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sz="2800" dirty="0" smtClean="0"/>
          </a:p>
          <a:p>
            <a:pPr marL="228600" lvl="1">
              <a:spcBef>
                <a:spcPts val="1000"/>
              </a:spcBef>
              <a:buFont typeface="Arial"/>
              <a:buChar char="•"/>
            </a:pPr>
            <a:r>
              <a:rPr lang="en-US" sz="2800" dirty="0" smtClean="0"/>
              <a:t>Machine Learning</a:t>
            </a:r>
          </a:p>
          <a:p>
            <a:pPr marL="685800" lvl="2">
              <a:spcBef>
                <a:spcPts val="1000"/>
              </a:spcBef>
            </a:pPr>
            <a:r>
              <a:rPr lang="en-US" sz="2400" dirty="0" smtClean="0"/>
              <a:t>Decision </a:t>
            </a:r>
            <a:r>
              <a:rPr lang="en-US" sz="2400" dirty="0"/>
              <a:t>Tree,  Random Forest,  </a:t>
            </a:r>
            <a:r>
              <a:rPr lang="en-US" sz="2400" dirty="0" err="1"/>
              <a:t>LightGBM</a:t>
            </a:r>
            <a:r>
              <a:rPr lang="en-US" sz="2400" dirty="0"/>
              <a:t>,  </a:t>
            </a:r>
            <a:r>
              <a:rPr lang="en-US" sz="2400" dirty="0" err="1"/>
              <a:t>XGBoost</a:t>
            </a:r>
            <a:endParaRPr lang="en-US" sz="2400" dirty="0"/>
          </a:p>
          <a:p>
            <a:pPr marL="228600" lvl="1">
              <a:spcBef>
                <a:spcPts val="1000"/>
              </a:spcBef>
              <a:buFont typeface="Arial"/>
              <a:buChar char="•"/>
            </a:pPr>
            <a:endParaRPr lang="en-US" sz="2800" dirty="0"/>
          </a:p>
          <a:p>
            <a:pPr marL="228600" lvl="1">
              <a:spcBef>
                <a:spcPts val="1000"/>
              </a:spcBef>
              <a:buFont typeface="Arial"/>
              <a:buChar char="•"/>
            </a:pP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9532991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Combinations of Factors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240972"/>
            <a:ext cx="10515600" cy="5136679"/>
          </a:xfrm>
        </p:spPr>
        <p:txBody>
          <a:bodyPr/>
          <a:lstStyle/>
          <a:p>
            <a:r>
              <a:rPr lang="en-US" dirty="0" err="1" smtClean="0"/>
              <a:t>XGBoost</a:t>
            </a:r>
            <a:r>
              <a:rPr lang="en-US" dirty="0" smtClean="0"/>
              <a:t> Performs best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Combination of weak factors can not affect users, too</a:t>
            </a:r>
          </a:p>
          <a:p>
            <a:pPr lvl="1"/>
            <a:r>
              <a:rPr lang="en-US" sz="2800" dirty="0" smtClean="0"/>
              <a:t>Researchers: weak factors        </a:t>
            </a:r>
            <a:r>
              <a:rPr lang="en-US" altLang="zh-CN" sz="2800" dirty="0" smtClean="0"/>
              <a:t>, both individually </a:t>
            </a:r>
            <a:r>
              <a:rPr lang="en-US" sz="2800" dirty="0" smtClean="0"/>
              <a:t>and together</a:t>
            </a:r>
          </a:p>
          <a:p>
            <a:r>
              <a:rPr lang="en-US" dirty="0" smtClean="0"/>
              <a:t>Combination of strong factors is enough to predict accurately</a:t>
            </a:r>
          </a:p>
          <a:p>
            <a:pPr lvl="1"/>
            <a:r>
              <a:rPr lang="en-US" sz="2800" dirty="0" smtClean="0"/>
              <a:t>OSNs: improve users’ experience</a:t>
            </a:r>
          </a:p>
          <a:p>
            <a:endParaRPr lang="en-US" dirty="0" smtClean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21368543"/>
              </p:ext>
            </p:extLst>
          </p:nvPr>
        </p:nvGraphicFramePr>
        <p:xfrm>
          <a:off x="1143000" y="1782627"/>
          <a:ext cx="6264000" cy="1828800"/>
        </p:xfrm>
        <a:graphic>
          <a:graphicData uri="http://schemas.openxmlformats.org/drawingml/2006/table">
            <a:tbl>
              <a:tblPr firstRow="1" firstCol="1">
                <a:tableStyleId>{7DF18680-E054-41AD-8BC1-D1AEF772440D}</a:tableStyleId>
              </a:tblPr>
              <a:tblGrid>
                <a:gridCol w="2268000"/>
                <a:gridCol w="1332000"/>
                <a:gridCol w="1332000"/>
                <a:gridCol w="1332000"/>
              </a:tblGrid>
              <a:tr h="0">
                <a:tc>
                  <a:txBody>
                    <a:bodyPr/>
                    <a:lstStyle/>
                    <a:p>
                      <a:pPr algn="l"/>
                      <a:r>
                        <a:rPr lang="en-US" sz="2400" dirty="0" err="1" smtClean="0"/>
                        <a:t>XGBoost</a:t>
                      </a:r>
                      <a:r>
                        <a:rPr lang="en-US" sz="2400" baseline="0" dirty="0" smtClean="0"/>
                        <a:t> Results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400" dirty="0" smtClean="0"/>
                        <a:t>Accuracy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400" dirty="0" smtClean="0"/>
                        <a:t>F1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400" dirty="0" smtClean="0"/>
                        <a:t>AUC</a:t>
                      </a:r>
                      <a:endParaRPr lang="en-US" sz="2400" dirty="0"/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pPr algn="l"/>
                      <a:r>
                        <a:rPr lang="en-US" sz="2400" dirty="0" smtClean="0"/>
                        <a:t>Weak</a:t>
                      </a:r>
                      <a:endParaRPr lang="en-US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400" b="0" dirty="0" smtClean="0"/>
                        <a:t>0.66</a:t>
                      </a:r>
                      <a:endParaRPr lang="en-US" sz="2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400" b="0" smtClean="0"/>
                        <a:t>0.65</a:t>
                      </a:r>
                      <a:endParaRPr lang="en-US" sz="2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400" b="0" dirty="0" smtClean="0"/>
                        <a:t>0.73</a:t>
                      </a:r>
                      <a:endParaRPr lang="en-US" sz="2400" b="0" dirty="0"/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pPr algn="l"/>
                      <a:r>
                        <a:rPr lang="en-US" sz="2400" dirty="0" smtClean="0"/>
                        <a:t>Strong</a:t>
                      </a:r>
                      <a:endParaRPr lang="en-US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400" b="0" dirty="0" smtClean="0"/>
                        <a:t>0.90</a:t>
                      </a:r>
                      <a:endParaRPr lang="en-US" sz="2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400" b="0" smtClean="0"/>
                        <a:t>0.89</a:t>
                      </a:r>
                      <a:endParaRPr lang="en-US" sz="2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400" b="0" dirty="0" smtClean="0"/>
                        <a:t>0.95</a:t>
                      </a:r>
                      <a:endParaRPr lang="en-US" sz="2400" b="0" dirty="0"/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pPr algn="l"/>
                      <a:r>
                        <a:rPr lang="en-US" sz="2400" dirty="0" smtClean="0"/>
                        <a:t>Weak &amp; Strong</a:t>
                      </a:r>
                      <a:endParaRPr lang="en-US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400" b="0" dirty="0" smtClean="0"/>
                        <a:t>0.91</a:t>
                      </a:r>
                      <a:endParaRPr lang="en-US" sz="2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400" b="0" dirty="0" smtClean="0"/>
                        <a:t>0.90</a:t>
                      </a:r>
                      <a:endParaRPr lang="en-US" sz="2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400" b="0" dirty="0" smtClean="0"/>
                        <a:t>0.96</a:t>
                      </a:r>
                      <a:endParaRPr lang="en-US" sz="2400" b="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Rectangle 4"/>
          <p:cNvSpPr/>
          <p:nvPr/>
        </p:nvSpPr>
        <p:spPr>
          <a:xfrm>
            <a:off x="3447005" y="2202883"/>
            <a:ext cx="3804695" cy="464433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3447005" y="2720040"/>
            <a:ext cx="3804695" cy="854405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0374" y="4215436"/>
            <a:ext cx="519402" cy="5194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4907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1" animBg="1"/>
      <p:bldP spid="5" grpId="2" animBg="1"/>
      <p:bldP spid="6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240972"/>
            <a:ext cx="10731500" cy="4935991"/>
          </a:xfrm>
        </p:spPr>
        <p:txBody>
          <a:bodyPr>
            <a:noAutofit/>
          </a:bodyPr>
          <a:lstStyle/>
          <a:p>
            <a:r>
              <a:rPr lang="en-US" dirty="0" smtClean="0"/>
              <a:t>Investigate factors that impact users’ sharing behavior</a:t>
            </a:r>
          </a:p>
          <a:p>
            <a:pPr lvl="1"/>
            <a:r>
              <a:rPr lang="en-US" sz="2800" dirty="0" smtClean="0"/>
              <a:t>OSNs: know better about their sharing features</a:t>
            </a:r>
          </a:p>
          <a:p>
            <a:pPr lvl="1"/>
            <a:r>
              <a:rPr lang="en-US" sz="2800" dirty="0" smtClean="0"/>
              <a:t>Researchers: determine the representativeness of the dataset</a:t>
            </a:r>
          </a:p>
          <a:p>
            <a:r>
              <a:rPr lang="en-US" dirty="0" smtClean="0"/>
              <a:t>Factors with strong influence</a:t>
            </a:r>
          </a:p>
          <a:p>
            <a:pPr lvl="1"/>
            <a:r>
              <a:rPr lang="en-US" sz="2800" dirty="0" smtClean="0">
                <a:solidFill>
                  <a:schemeClr val="bg2">
                    <a:lumMod val="50000"/>
                  </a:schemeClr>
                </a:solidFill>
              </a:rPr>
              <a:t>Text length, </a:t>
            </a:r>
            <a:r>
              <a:rPr lang="zh-CN" altLang="en-US" sz="2800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sz="2800" dirty="0" smtClean="0">
                <a:solidFill>
                  <a:schemeClr val="bg2">
                    <a:lumMod val="50000"/>
                  </a:schemeClr>
                </a:solidFill>
              </a:rPr>
              <a:t>history factor, </a:t>
            </a:r>
            <a:r>
              <a:rPr lang="zh-CN" altLang="en-US" sz="2800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sz="2800" dirty="0" smtClean="0">
                <a:solidFill>
                  <a:schemeClr val="bg2">
                    <a:lumMod val="50000"/>
                  </a:schemeClr>
                </a:solidFill>
              </a:rPr>
              <a:t>gender, </a:t>
            </a:r>
            <a:r>
              <a:rPr lang="zh-CN" altLang="en-US" sz="2800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sz="2800" dirty="0" smtClean="0">
                <a:solidFill>
                  <a:schemeClr val="bg2">
                    <a:lumMod val="50000"/>
                  </a:schemeClr>
                </a:solidFill>
              </a:rPr>
              <a:t>the number of Twitter followers</a:t>
            </a:r>
          </a:p>
          <a:p>
            <a:pPr lvl="1"/>
            <a:r>
              <a:rPr lang="en-US" sz="2800" dirty="0" smtClean="0"/>
              <a:t>A model used to predict users’ sharing decisions accurately</a:t>
            </a:r>
          </a:p>
          <a:p>
            <a:r>
              <a:rPr lang="en-US" dirty="0" smtClean="0"/>
              <a:t>Factors with weak influence</a:t>
            </a:r>
          </a:p>
          <a:p>
            <a:pPr lvl="1"/>
            <a:r>
              <a:rPr lang="en-US" sz="2800" dirty="0" smtClean="0">
                <a:solidFill>
                  <a:schemeClr val="bg2">
                    <a:lumMod val="50000"/>
                  </a:schemeClr>
                </a:solidFill>
              </a:rPr>
              <a:t>Time, </a:t>
            </a:r>
            <a:r>
              <a:rPr lang="zh-CN" altLang="en-US" sz="2800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sz="2800" dirty="0" smtClean="0">
                <a:solidFill>
                  <a:schemeClr val="bg2">
                    <a:lumMod val="50000"/>
                  </a:schemeClr>
                </a:solidFill>
              </a:rPr>
              <a:t>venue category,</a:t>
            </a:r>
            <a:r>
              <a:rPr lang="zh-CN" altLang="en-US" sz="2800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sz="2800" dirty="0" smtClean="0">
                <a:solidFill>
                  <a:schemeClr val="bg2">
                    <a:lumMod val="50000"/>
                  </a:schemeClr>
                </a:solidFill>
              </a:rPr>
              <a:t> the number of Swarm friends</a:t>
            </a:r>
          </a:p>
          <a:p>
            <a:pPr lvl="1"/>
            <a:r>
              <a:rPr lang="en-US" sz="2800" dirty="0" smtClean="0"/>
              <a:t>No matter individually or in the form of combination</a:t>
            </a:r>
          </a:p>
          <a:p>
            <a:pPr lvl="1"/>
            <a:r>
              <a:rPr lang="en-US" sz="2800" dirty="0" smtClean="0"/>
              <a:t>Shared-to-Twitter check-ins can be used for the research related to these factors or their combinations</a:t>
            </a:r>
          </a:p>
        </p:txBody>
      </p:sp>
    </p:spTree>
    <p:extLst>
      <p:ext uri="{BB962C8B-B14F-4D97-AF65-F5344CB8AC3E}">
        <p14:creationId xmlns:p14="http://schemas.microsoft.com/office/powerpoint/2010/main" val="13085657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Future Work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Investigate other factors and validate the conclusions on other OSNs</a:t>
            </a:r>
          </a:p>
          <a:p>
            <a:r>
              <a:rPr lang="en-US" dirty="0" smtClean="0"/>
              <a:t>Conduct a survey on users’ sharing preference</a:t>
            </a:r>
          </a:p>
          <a:p>
            <a:r>
              <a:rPr lang="en-US" dirty="0" smtClean="0"/>
              <a:t>Utilize deep learning models for a better prediction</a:t>
            </a:r>
          </a:p>
        </p:txBody>
      </p:sp>
    </p:spTree>
    <p:extLst>
      <p:ext uri="{BB962C8B-B14F-4D97-AF65-F5344CB8AC3E}">
        <p14:creationId xmlns:p14="http://schemas.microsoft.com/office/powerpoint/2010/main" val="10842762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KL Divergence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Kullback-Leibler</a:t>
                </a:r>
                <a:r>
                  <a:rPr lang="en-US" dirty="0"/>
                  <a:t> divergence </a:t>
                </a:r>
                <a:r>
                  <a:rPr lang="en-US" dirty="0" smtClean="0"/>
                  <a:t>(relative entropy)</a:t>
                </a:r>
                <a:br>
                  <a:rPr lang="en-US" dirty="0" smtClean="0"/>
                </a:b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charset="0"/>
                          </a:rPr>
                          <m:t>𝐷</m:t>
                        </m:r>
                      </m:e>
                      <m:sub>
                        <m:r>
                          <a:rPr lang="en-US" b="0" i="1" smtClean="0">
                            <a:latin typeface="Cambria Math" charset="0"/>
                          </a:rPr>
                          <m:t>𝐾𝐿</m:t>
                        </m:r>
                      </m:sub>
                    </m:sSub>
                    <m:r>
                      <a:rPr lang="en-US" b="0" i="1" smtClean="0">
                        <a:latin typeface="Cambria Math" charset="0"/>
                      </a:rPr>
                      <m:t>(</m:t>
                    </m:r>
                    <m:r>
                      <a:rPr lang="en-US" b="0" i="1" smtClean="0">
                        <a:latin typeface="Cambria Math" charset="0"/>
                      </a:rPr>
                      <m:t>𝑃</m:t>
                    </m:r>
                    <m:r>
                      <a:rPr lang="en-US" b="0" i="1" smtClean="0">
                        <a:latin typeface="Cambria Math" charset="0"/>
                      </a:rPr>
                      <m:t>|</m:t>
                    </m:r>
                    <m:d>
                      <m:dPr>
                        <m:begChr m:val="|"/>
                        <m:ctrlPr>
                          <a:rPr lang="en-US" b="0" i="1" smtClean="0">
                            <a:latin typeface="Cambria Math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charset="0"/>
                          </a:rPr>
                          <m:t>𝑄</m:t>
                        </m:r>
                      </m:e>
                    </m:d>
                    <m:r>
                      <a:rPr lang="en-US" b="0" i="1" smtClean="0">
                        <a:latin typeface="Cambria Math" charset="0"/>
                      </a:rPr>
                      <m:t>=−</m:t>
                    </m:r>
                    <m:nary>
                      <m:naryPr>
                        <m:chr m:val="∑"/>
                        <m:supHide m:val="on"/>
                        <m:ctrlPr>
                          <a:rPr lang="en-US" b="0" i="1" smtClean="0">
                            <a:latin typeface="Cambria Math" charset="0"/>
                          </a:rPr>
                        </m:ctrlPr>
                      </m:naryPr>
                      <m:sub>
                        <m:r>
                          <m:rPr>
                            <m:brk m:alnAt="7"/>
                          </m:rPr>
                          <a:rPr lang="en-US" altLang="zh-CN" b="0" i="1" smtClean="0">
                            <a:latin typeface="Cambria Math" charset="0"/>
                          </a:rPr>
                          <m:t>𝑖</m:t>
                        </m:r>
                      </m:sub>
                      <m:sup/>
                      <m:e>
                        <m:r>
                          <a:rPr lang="en-US" b="0" i="1" smtClean="0">
                            <a:latin typeface="Cambria Math" charset="0"/>
                          </a:rPr>
                          <m:t>𝑃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charset="0"/>
                              </a:rPr>
                              <m:t>𝑖</m:t>
                            </m:r>
                          </m:e>
                        </m:d>
                        <m:func>
                          <m:funcPr>
                            <m:ctrlPr>
                              <a:rPr lang="en-US" b="0" i="1" smtClean="0">
                                <a:latin typeface="Cambria Math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charset="0"/>
                              </a:rPr>
                              <m:t>ln</m:t>
                            </m:r>
                          </m:fName>
                          <m:e>
                            <m:f>
                              <m:fPr>
                                <m:ctrlPr>
                                  <a:rPr lang="en-US" b="0" i="1" smtClean="0">
                                    <a:latin typeface="Cambria Math" charset="0"/>
                                  </a:rPr>
                                </m:ctrlPr>
                              </m:fPr>
                              <m:num>
                                <m:r>
                                  <a:rPr lang="en-US" b="0" i="1" smtClean="0">
                                    <a:latin typeface="Cambria Math" charset="0"/>
                                  </a:rPr>
                                  <m:t>𝑄</m:t>
                                </m:r>
                                <m:d>
                                  <m:dPr>
                                    <m:ctrlPr>
                                      <a:rPr lang="en-US" b="0" i="1" smtClean="0">
                                        <a:latin typeface="Cambria Math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b="0" i="1" smtClean="0">
                                        <a:latin typeface="Cambria Math" charset="0"/>
                                      </a:rPr>
                                      <m:t>𝑖</m:t>
                                    </m:r>
                                  </m:e>
                                </m:d>
                              </m:num>
                              <m:den>
                                <m:r>
                                  <a:rPr lang="en-US" b="0" i="1" smtClean="0">
                                    <a:latin typeface="Cambria Math" charset="0"/>
                                  </a:rPr>
                                  <m:t>𝑃</m:t>
                                </m:r>
                                <m:d>
                                  <m:dPr>
                                    <m:ctrlPr>
                                      <a:rPr lang="en-US" b="0" i="1" smtClean="0">
                                        <a:latin typeface="Cambria Math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b="0" i="1" smtClean="0">
                                        <a:latin typeface="Cambria Math" charset="0"/>
                                      </a:rPr>
                                      <m:t>𝑖</m:t>
                                    </m:r>
                                  </m:e>
                                </m:d>
                              </m:den>
                            </m:f>
                          </m:e>
                        </m:func>
                      </m:e>
                    </m:nary>
                  </m:oMath>
                </a14:m>
                <a:endParaRPr lang="en-US" dirty="0" smtClean="0"/>
              </a:p>
              <a:p>
                <a:r>
                  <a:rPr lang="en-US" altLang="zh-CN" dirty="0" smtClean="0"/>
                  <a:t>T</a:t>
                </a:r>
                <a:r>
                  <a:rPr lang="en-US" dirty="0" smtClean="0"/>
                  <a:t>he loss of information when probability </a:t>
                </a:r>
                <a:r>
                  <a:rPr lang="en-US" dirty="0"/>
                  <a:t>distribution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charset="0"/>
                      </a:rPr>
                      <m:t>𝑄</m:t>
                    </m:r>
                  </m:oMath>
                </a14:m>
                <a:r>
                  <a:rPr lang="en-US" dirty="0" smtClean="0"/>
                  <a:t> is used to approximate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charset="0"/>
                      </a:rPr>
                      <m:t>𝑃</m:t>
                    </m:r>
                  </m:oMath>
                </a14:m>
                <a:endParaRPr lang="en-US" dirty="0" smtClean="0"/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charset="0"/>
                          </a:rPr>
                          <m:t>𝐷</m:t>
                        </m:r>
                      </m:e>
                      <m:sub>
                        <m:r>
                          <a:rPr lang="en-US" i="1">
                            <a:latin typeface="Cambria Math" charset="0"/>
                          </a:rPr>
                          <m:t>𝐾𝐿</m:t>
                        </m:r>
                      </m:sub>
                    </m:sSub>
                    <m:r>
                      <a:rPr lang="en-US" b="0" i="1" smtClean="0">
                        <a:latin typeface="Cambria Math" charset="0"/>
                      </a:rPr>
                      <m:t>(</m:t>
                    </m:r>
                    <m:r>
                      <a:rPr lang="en-US" b="0" i="1" smtClean="0">
                        <a:latin typeface="Cambria Math" charset="0"/>
                      </a:rPr>
                      <m:t>𝑃</m:t>
                    </m:r>
                    <m:r>
                      <a:rPr lang="en-US" b="0" i="1" smtClean="0">
                        <a:latin typeface="Cambria Math" charset="0"/>
                      </a:rPr>
                      <m:t>|</m:t>
                    </m:r>
                    <m:d>
                      <m:dPr>
                        <m:begChr m:val="|"/>
                        <m:ctrlPr>
                          <a:rPr lang="en-US" b="0" i="1" smtClean="0">
                            <a:latin typeface="Cambria Math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charset="0"/>
                          </a:rPr>
                          <m:t>𝑄</m:t>
                        </m:r>
                      </m:e>
                    </m:d>
                    <m:r>
                      <a:rPr lang="en-US" b="0" i="1" smtClean="0">
                        <a:latin typeface="Cambria Math" charset="0"/>
                        <a:ea typeface="Cambria Math" charset="0"/>
                        <a:cs typeface="Cambria Math" charset="0"/>
                      </a:rPr>
                      <m:t>≠</m:t>
                    </m:r>
                    <m:sSub>
                      <m:sSubPr>
                        <m:ctrlPr>
                          <a:rPr lang="en-US" b="0" i="1" smtClean="0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𝐷</m:t>
                        </m:r>
                      </m:e>
                      <m:sub>
                        <m:r>
                          <a:rPr lang="en-US" b="0" i="1" smtClean="0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𝐾𝐿</m:t>
                        </m:r>
                      </m:sub>
                    </m:sSub>
                    <m:r>
                      <a:rPr lang="en-US" b="0" i="1" smtClean="0">
                        <a:latin typeface="Cambria Math" charset="0"/>
                        <a:ea typeface="Cambria Math" charset="0"/>
                        <a:cs typeface="Cambria Math" charset="0"/>
                      </a:rPr>
                      <m:t>(</m:t>
                    </m:r>
                    <m:r>
                      <a:rPr lang="en-US" b="0" i="1" smtClean="0">
                        <a:latin typeface="Cambria Math" charset="0"/>
                        <a:ea typeface="Cambria Math" charset="0"/>
                        <a:cs typeface="Cambria Math" charset="0"/>
                      </a:rPr>
                      <m:t>𝑄</m:t>
                    </m:r>
                    <m:r>
                      <a:rPr lang="en-US" b="0" i="1" smtClean="0">
                        <a:latin typeface="Cambria Math" charset="0"/>
                        <a:ea typeface="Cambria Math" charset="0"/>
                        <a:cs typeface="Cambria Math" charset="0"/>
                      </a:rPr>
                      <m:t>|</m:t>
                    </m:r>
                    <m:d>
                      <m:dPr>
                        <m:begChr m:val="|"/>
                        <m:ctrlPr>
                          <a:rPr lang="en-US" b="0" i="1" smtClean="0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𝑃</m:t>
                        </m:r>
                      </m:e>
                    </m:d>
                  </m:oMath>
                </a14:m>
                <a:endParaRPr lang="en-US" b="0" dirty="0" smtClean="0">
                  <a:ea typeface="Cambria Math" charset="0"/>
                  <a:cs typeface="Cambria Math" charset="0"/>
                </a:endParaRP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𝐷</m:t>
                        </m:r>
                      </m:e>
                      <m:sub>
                        <m:r>
                          <a:rPr lang="en-US" i="1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𝐾𝐿</m:t>
                        </m:r>
                      </m:sub>
                    </m:sSub>
                    <m:r>
                      <a:rPr lang="en-US" i="1">
                        <a:latin typeface="Cambria Math" charset="0"/>
                        <a:ea typeface="Cambria Math" charset="0"/>
                        <a:cs typeface="Cambria Math" charset="0"/>
                      </a:rPr>
                      <m:t>(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charset="0"/>
                        <a:ea typeface="Cambria Math" charset="0"/>
                        <a:cs typeface="Cambria Math" charset="0"/>
                      </a:rPr>
                      <m:t>whole</m:t>
                    </m:r>
                    <m:r>
                      <a:rPr lang="en-US" b="0" i="0" smtClean="0">
                        <a:latin typeface="Cambria Math" charset="0"/>
                        <a:ea typeface="Cambria Math" charset="0"/>
                        <a:cs typeface="Cambria Math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charset="0"/>
                        <a:ea typeface="Cambria Math" charset="0"/>
                        <a:cs typeface="Cambria Math" charset="0"/>
                      </a:rPr>
                      <m:t>group</m:t>
                    </m:r>
                    <m:r>
                      <a:rPr lang="en-US" b="0" i="1" smtClean="0">
                        <a:latin typeface="Cambria Math" charset="0"/>
                        <a:ea typeface="Cambria Math" charset="0"/>
                        <a:cs typeface="Cambria Math" charset="0"/>
                      </a:rPr>
                      <m:t> </m:t>
                    </m:r>
                    <m:r>
                      <a:rPr lang="en-US" i="1">
                        <a:latin typeface="Cambria Math" charset="0"/>
                        <a:ea typeface="Cambria Math" charset="0"/>
                        <a:cs typeface="Cambria Math" charset="0"/>
                      </a:rPr>
                      <m:t>|</m:t>
                    </m:r>
                    <m:d>
                      <m:dPr>
                        <m:begChr m:val="|"/>
                        <m:ctrlPr>
                          <a:rPr lang="en-US" i="1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shared</m:t>
                        </m:r>
                        <m:r>
                          <a:rPr lang="en-US" b="0" i="0" smtClean="0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subgroup</m:t>
                        </m:r>
                      </m:e>
                    </m:d>
                  </m:oMath>
                </a14:m>
                <a:endParaRPr lang="en-US" b="0" dirty="0" smtClean="0">
                  <a:ea typeface="Cambria Math" charset="0"/>
                  <a:cs typeface="Cambria Math" charset="0"/>
                </a:endParaRPr>
              </a:p>
              <a:p>
                <a:endParaRPr lang="en-US" dirty="0" smtClean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1043" t="-208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7615432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/>
          <p:cNvGrpSpPr/>
          <p:nvPr/>
        </p:nvGrpSpPr>
        <p:grpSpPr>
          <a:xfrm>
            <a:off x="7498103" y="1625219"/>
            <a:ext cx="3855697" cy="6858000"/>
            <a:chOff x="7498103" y="1625219"/>
            <a:chExt cx="3855697" cy="6858000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498103" y="1625219"/>
              <a:ext cx="3855697" cy="6858000"/>
            </a:xfrm>
            <a:prstGeom prst="rect">
              <a:avLst/>
            </a:prstGeom>
            <a:effectLst>
              <a:outerShdw blurRad="50800" dist="50800" dir="5400000" algn="ctr" rotWithShape="0">
                <a:srgbClr val="000000">
                  <a:alpha val="50000"/>
                </a:srgbClr>
              </a:outerShdw>
            </a:effectLst>
          </p:spPr>
        </p:pic>
        <p:sp>
          <p:nvSpPr>
            <p:cNvPr id="5" name="Rectangle 4"/>
            <p:cNvSpPr/>
            <p:nvPr/>
          </p:nvSpPr>
          <p:spPr>
            <a:xfrm>
              <a:off x="7683811" y="4279899"/>
              <a:ext cx="3501342" cy="866917"/>
            </a:xfrm>
            <a:prstGeom prst="rect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239060" y="3133867"/>
            <a:ext cx="8229600" cy="3975100"/>
            <a:chOff x="239060" y="2486167"/>
            <a:chExt cx="8229600" cy="3975100"/>
          </a:xfrm>
          <a:effectLst>
            <a:outerShdw blurRad="50800" dist="50800" dir="5400000" algn="ctr" rotWithShape="0">
              <a:srgbClr val="000000">
                <a:alpha val="50000"/>
              </a:srgbClr>
            </a:outerShdw>
          </a:effectLst>
        </p:grpSpPr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9060" y="2486167"/>
              <a:ext cx="8229600" cy="3975100"/>
            </a:xfrm>
            <a:prstGeom prst="rect">
              <a:avLst/>
            </a:prstGeom>
          </p:spPr>
        </p:pic>
        <p:sp>
          <p:nvSpPr>
            <p:cNvPr id="8" name="Rectangle 7"/>
            <p:cNvSpPr/>
            <p:nvPr/>
          </p:nvSpPr>
          <p:spPr>
            <a:xfrm>
              <a:off x="3882869" y="4584700"/>
              <a:ext cx="616886" cy="562117"/>
            </a:xfrm>
            <a:prstGeom prst="rect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Dataset</a:t>
            </a:r>
            <a:endParaRPr lang="en-US" dirty="0"/>
          </a:p>
        </p:txBody>
      </p:sp>
      <p:cxnSp>
        <p:nvCxnSpPr>
          <p:cNvPr id="6" name="Straight Arrow Connector 5"/>
          <p:cNvCxnSpPr>
            <a:stCxn id="5" idx="1"/>
          </p:cNvCxnSpPr>
          <p:nvPr/>
        </p:nvCxnSpPr>
        <p:spPr>
          <a:xfrm flipH="1" flipV="1">
            <a:off x="6134101" y="3797302"/>
            <a:ext cx="1549710" cy="916056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Collect check-ins directly from Swarm</a:t>
            </a:r>
            <a:endParaRPr lang="en-US" sz="2800" dirty="0" smtClean="0"/>
          </a:p>
          <a:p>
            <a:pPr lvl="1"/>
            <a:r>
              <a:rPr lang="en-US" dirty="0" smtClean="0"/>
              <a:t>Users’ profile is public on Foursquare</a:t>
            </a:r>
          </a:p>
          <a:p>
            <a:pPr lvl="1"/>
            <a:r>
              <a:rPr lang="en-US" dirty="0" smtClean="0"/>
              <a:t>Randomly select Swarm users who </a:t>
            </a:r>
            <a:br>
              <a:rPr lang="en-US" dirty="0" smtClean="0"/>
            </a:br>
            <a:r>
              <a:rPr lang="en-US" dirty="0" smtClean="0"/>
              <a:t>have linked accounts to Twitter</a:t>
            </a:r>
          </a:p>
          <a:p>
            <a:pPr lvl="1"/>
            <a:r>
              <a:rPr lang="en-US" dirty="0" smtClean="0"/>
              <a:t>Send friend requests</a:t>
            </a:r>
          </a:p>
          <a:p>
            <a:pPr lvl="1"/>
            <a:r>
              <a:rPr lang="en-US" dirty="0" smtClean="0"/>
              <a:t>Descriptions on our accounts’ profile</a:t>
            </a:r>
          </a:p>
          <a:p>
            <a:pPr lvl="1"/>
            <a:r>
              <a:rPr lang="en-US" dirty="0" smtClean="0"/>
              <a:t>Collect friends’ check-in</a:t>
            </a:r>
            <a:endParaRPr lang="en-US" dirty="0"/>
          </a:p>
          <a:p>
            <a:pPr marL="228600" lvl="1">
              <a:spcBef>
                <a:spcPts val="1000"/>
              </a:spcBef>
              <a:buFont typeface="Arial"/>
              <a:buChar char="•"/>
            </a:pPr>
            <a:r>
              <a:rPr lang="en-US" sz="2800" dirty="0" smtClean="0"/>
              <a:t>Identify the shared-to-Twitter check-ins</a:t>
            </a:r>
          </a:p>
          <a:p>
            <a:pPr marL="228600" lvl="1">
              <a:spcBef>
                <a:spcPts val="1000"/>
              </a:spcBef>
              <a:buFont typeface="Arial"/>
              <a:buChar char="•"/>
            </a:pPr>
            <a:endParaRPr lang="en-US" sz="28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977970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Combinations of Factors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Strong factors:</a:t>
            </a:r>
          </a:p>
          <a:p>
            <a:pPr lvl="1"/>
            <a:r>
              <a:rPr lang="en-US" dirty="0" smtClean="0"/>
              <a:t>time, venue category, # of Swarm friends</a:t>
            </a:r>
          </a:p>
          <a:p>
            <a:r>
              <a:rPr lang="en-US" dirty="0" smtClean="0"/>
              <a:t>Weak factors:</a:t>
            </a:r>
          </a:p>
          <a:p>
            <a:pPr lvl="1"/>
            <a:r>
              <a:rPr lang="en-US" dirty="0" smtClean="0"/>
              <a:t>text length, history factor, gender, # of Twitter followers</a:t>
            </a:r>
          </a:p>
          <a:p>
            <a:endParaRPr lang="en-US" dirty="0" smtClean="0"/>
          </a:p>
          <a:p>
            <a:r>
              <a:rPr lang="en-US" dirty="0" smtClean="0"/>
              <a:t>How will those weak factors perform when they are combined together?</a:t>
            </a:r>
            <a:endParaRPr lang="en-US" dirty="0"/>
          </a:p>
          <a:p>
            <a:r>
              <a:rPr lang="en-US" dirty="0"/>
              <a:t>Can we construct a model to predict users’ sharing </a:t>
            </a:r>
            <a:r>
              <a:rPr lang="en-US" dirty="0" smtClean="0"/>
              <a:t>decisions accurately </a:t>
            </a:r>
            <a:r>
              <a:rPr lang="en-US" dirty="0"/>
              <a:t>with the help of those </a:t>
            </a:r>
            <a:r>
              <a:rPr lang="en-US" dirty="0" smtClean="0"/>
              <a:t>strong factors ?</a:t>
            </a:r>
            <a:r>
              <a:rPr lang="en-US" sz="2800" dirty="0" smtClean="0"/>
              <a:t/>
            </a:r>
            <a:br>
              <a:rPr lang="en-US" sz="2800" dirty="0" smtClean="0"/>
            </a:br>
            <a:endParaRPr lang="en-US" sz="2800" dirty="0" smtClean="0"/>
          </a:p>
          <a:p>
            <a:pPr marL="228600" lvl="1">
              <a:spcBef>
                <a:spcPts val="1000"/>
              </a:spcBef>
              <a:buFont typeface="Arial"/>
              <a:buChar char="•"/>
            </a:pP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59036110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Cross-Site Linking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</a:t>
            </a:r>
            <a:r>
              <a:rPr lang="en-US" dirty="0" smtClean="0"/>
              <a:t>ign-in Swarm with the Facebook account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>S</a:t>
            </a:r>
            <a:r>
              <a:rPr lang="en-US" dirty="0" smtClean="0"/>
              <a:t>hare the check-in to Twitter</a:t>
            </a:r>
          </a:p>
          <a:p>
            <a:endParaRPr lang="en-US" dirty="0"/>
          </a:p>
        </p:txBody>
      </p:sp>
      <p:grpSp>
        <p:nvGrpSpPr>
          <p:cNvPr id="6" name="Group 5"/>
          <p:cNvGrpSpPr/>
          <p:nvPr/>
        </p:nvGrpSpPr>
        <p:grpSpPr>
          <a:xfrm>
            <a:off x="1168560" y="2711489"/>
            <a:ext cx="9018167" cy="6858000"/>
            <a:chOff x="1028860" y="2442258"/>
            <a:chExt cx="9018167" cy="6858000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28860" y="2442258"/>
              <a:ext cx="3855697" cy="6858000"/>
            </a:xfrm>
            <a:prstGeom prst="rect">
              <a:avLst/>
            </a:prstGeom>
            <a:effectLst>
              <a:outerShdw blurRad="50800" dist="50800" dir="5400000" algn="ctr" rotWithShape="0">
                <a:srgbClr val="000000">
                  <a:alpha val="50000"/>
                </a:srgbClr>
              </a:outerShdw>
            </a:effectLst>
          </p:spPr>
        </p:pic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191330" y="2442258"/>
              <a:ext cx="3855697" cy="6858000"/>
            </a:xfrm>
            <a:prstGeom prst="rect">
              <a:avLst/>
            </a:prstGeom>
            <a:effectLst>
              <a:outerShdw blurRad="50800" dist="50800" dir="5400000" algn="ctr" rotWithShape="0">
                <a:srgbClr val="000000">
                  <a:alpha val="50000"/>
                </a:srgbClr>
              </a:outerShdw>
            </a:effectLst>
          </p:spPr>
        </p:pic>
        <p:sp>
          <p:nvSpPr>
            <p:cNvPr id="10" name="Rectangle 9"/>
            <p:cNvSpPr/>
            <p:nvPr/>
          </p:nvSpPr>
          <p:spPr>
            <a:xfrm>
              <a:off x="4242121" y="5602147"/>
              <a:ext cx="526648" cy="497712"/>
            </a:xfrm>
            <a:prstGeom prst="rect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1" name="Straight Arrow Connector 10"/>
            <p:cNvCxnSpPr/>
            <p:nvPr/>
          </p:nvCxnSpPr>
          <p:spPr>
            <a:xfrm flipV="1">
              <a:off x="4780344" y="3171463"/>
              <a:ext cx="1410986" cy="2842550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" name="TextBox 3"/>
          <p:cNvSpPr txBox="1"/>
          <p:nvPr/>
        </p:nvSpPr>
        <p:spPr>
          <a:xfrm>
            <a:off x="3489385" y="2186920"/>
            <a:ext cx="423681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s</a:t>
            </a:r>
            <a:r>
              <a:rPr lang="en-US" sz="2800" b="1" dirty="0" smtClean="0">
                <a:solidFill>
                  <a:srgbClr val="FF0000"/>
                </a:solidFill>
              </a:rPr>
              <a:t>hared-to-Twitter check-in</a:t>
            </a:r>
            <a:endParaRPr lang="en-US" sz="28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6858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Motivation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</a:t>
            </a:r>
            <a:r>
              <a:rPr lang="en-US" dirty="0" smtClean="0"/>
              <a:t>heck-ins are only visible to friends on Swarm</a:t>
            </a:r>
          </a:p>
          <a:p>
            <a:r>
              <a:rPr lang="en-US" dirty="0" smtClean="0"/>
              <a:t>A common solution: collect check-ins from Twitter</a:t>
            </a:r>
            <a:br>
              <a:rPr lang="en-US" dirty="0" smtClean="0"/>
            </a:br>
            <a:r>
              <a:rPr lang="en-US" dirty="0" smtClean="0"/>
              <a:t>If a check-in is shared to Twitter, it is public</a:t>
            </a:r>
          </a:p>
          <a:p>
            <a:pPr lvl="1"/>
            <a:r>
              <a:rPr lang="en-US" sz="2000" dirty="0" smtClean="0">
                <a:solidFill>
                  <a:schemeClr val="bg2">
                    <a:lumMod val="50000"/>
                  </a:schemeClr>
                </a:solidFill>
              </a:rPr>
              <a:t>Reference:  [Cheng et. al. ICWSM’11],  [</a:t>
            </a:r>
            <a:r>
              <a:rPr lang="en-US" sz="2000" dirty="0" err="1">
                <a:solidFill>
                  <a:schemeClr val="bg2">
                    <a:lumMod val="50000"/>
                  </a:schemeClr>
                </a:solidFill>
              </a:rPr>
              <a:t>Cranshaw</a:t>
            </a:r>
            <a:r>
              <a:rPr lang="en-US" sz="2000" dirty="0">
                <a:solidFill>
                  <a:schemeClr val="bg2">
                    <a:lumMod val="50000"/>
                  </a:schemeClr>
                </a:solidFill>
              </a:rPr>
              <a:t> et. al. ICWSM’12</a:t>
            </a:r>
            <a:r>
              <a:rPr lang="en-US" sz="2000" dirty="0" smtClean="0">
                <a:solidFill>
                  <a:schemeClr val="bg2">
                    <a:lumMod val="50000"/>
                  </a:schemeClr>
                </a:solidFill>
              </a:rPr>
              <a:t>],</a:t>
            </a:r>
            <a:br>
              <a:rPr lang="en-US" sz="2000" dirty="0" smtClean="0">
                <a:solidFill>
                  <a:schemeClr val="bg2">
                    <a:lumMod val="50000"/>
                  </a:schemeClr>
                </a:solidFill>
              </a:rPr>
            </a:br>
            <a:r>
              <a:rPr lang="en-US" sz="2000" dirty="0" smtClean="0">
                <a:solidFill>
                  <a:schemeClr val="bg2">
                    <a:lumMod val="50000"/>
                  </a:schemeClr>
                </a:solidFill>
              </a:rPr>
              <a:t>		  [</a:t>
            </a:r>
            <a:r>
              <a:rPr lang="en-US" sz="2000" dirty="0" err="1" smtClean="0">
                <a:solidFill>
                  <a:schemeClr val="bg2">
                    <a:lumMod val="50000"/>
                  </a:schemeClr>
                </a:solidFill>
              </a:rPr>
              <a:t>Preotiuc</a:t>
            </a:r>
            <a:r>
              <a:rPr lang="en-US" sz="2000" dirty="0" smtClean="0">
                <a:solidFill>
                  <a:schemeClr val="bg2">
                    <a:lumMod val="50000"/>
                  </a:schemeClr>
                </a:solidFill>
              </a:rPr>
              <a:t>-Pietro, WebSci’13 ],  [</a:t>
            </a:r>
            <a:r>
              <a:rPr lang="en-US" altLang="zh-CN" sz="2000" dirty="0">
                <a:solidFill>
                  <a:schemeClr val="bg2">
                    <a:lumMod val="50000"/>
                  </a:schemeClr>
                </a:solidFill>
              </a:rPr>
              <a:t>Hecht et. al. ICWSM’14</a:t>
            </a:r>
            <a:r>
              <a:rPr lang="en-US" sz="2000" dirty="0">
                <a:solidFill>
                  <a:schemeClr val="bg2">
                    <a:lumMod val="50000"/>
                  </a:schemeClr>
                </a:solidFill>
              </a:rPr>
              <a:t>]</a:t>
            </a:r>
            <a:endParaRPr lang="en-US" sz="2000" dirty="0" smtClean="0">
              <a:solidFill>
                <a:schemeClr val="bg2">
                  <a:lumMod val="50000"/>
                </a:schemeClr>
              </a:solidFill>
            </a:endParaRPr>
          </a:p>
          <a:p>
            <a:r>
              <a:rPr lang="en-US" dirty="0" smtClean="0">
                <a:solidFill>
                  <a:srgbClr val="FF0000"/>
                </a:solidFill>
              </a:rPr>
              <a:t>Representativeness Problem:</a:t>
            </a:r>
          </a:p>
          <a:p>
            <a:pPr lvl="1">
              <a:buFont typeface=".AppleSystemUIFont" charset="-120"/>
              <a:buChar char="-"/>
            </a:pPr>
            <a:r>
              <a:rPr lang="en-US" sz="2800" dirty="0" smtClean="0"/>
              <a:t>Can </a:t>
            </a:r>
            <a:r>
              <a:rPr lang="en-US" sz="2800" dirty="0"/>
              <a:t>those </a:t>
            </a:r>
            <a:r>
              <a:rPr lang="en-US" sz="2800" dirty="0" smtClean="0"/>
              <a:t>shared-to-Twitter </a:t>
            </a:r>
            <a:r>
              <a:rPr lang="en-US" sz="2800" dirty="0"/>
              <a:t>check-ins represent the check-ins directly collected from Swarm ?</a:t>
            </a:r>
          </a:p>
          <a:p>
            <a:pPr lvl="1">
              <a:buFont typeface=".AppleSystemUIFont" charset="-120"/>
              <a:buChar char="-"/>
            </a:pPr>
            <a:r>
              <a:rPr lang="en-US" sz="2800" dirty="0"/>
              <a:t>Whether the researchers can </a:t>
            </a:r>
            <a:r>
              <a:rPr lang="en-US" sz="2800" dirty="0" smtClean="0"/>
              <a:t>draw the the same </a:t>
            </a:r>
            <a:r>
              <a:rPr lang="en-US" sz="2800" dirty="0"/>
              <a:t>conclusions from these two </a:t>
            </a:r>
            <a:r>
              <a:rPr lang="en-US" sz="2800" dirty="0" smtClean="0"/>
              <a:t>datasets ?</a:t>
            </a:r>
          </a:p>
          <a:p>
            <a:pPr marL="228600" lvl="1">
              <a:spcBef>
                <a:spcPts val="1000"/>
              </a:spcBef>
            </a:pPr>
            <a:endParaRPr lang="en-US" sz="2800" dirty="0"/>
          </a:p>
          <a:p>
            <a:pPr marL="228600" lvl="1">
              <a:spcBef>
                <a:spcPts val="1000"/>
              </a:spcBef>
            </a:pPr>
            <a:endParaRPr lang="en-US" sz="2800" dirty="0"/>
          </a:p>
          <a:p>
            <a:pPr marL="228600" lvl="1">
              <a:spcBef>
                <a:spcPts val="1000"/>
              </a:spcBef>
            </a:pPr>
            <a:endParaRPr lang="en-US" sz="2800" b="1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943F4007-A7C7-EB4E-8364-3087CBF773A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32500" y="5073209"/>
            <a:ext cx="1609725" cy="1609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80945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Our work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</a:t>
            </a:r>
            <a:r>
              <a:rPr lang="en-US" dirty="0" smtClean="0"/>
              <a:t>he factors that can affect users</a:t>
            </a:r>
            <a:r>
              <a:rPr lang="en-US" dirty="0"/>
              <a:t>’ cross-site sharing </a:t>
            </a:r>
            <a:r>
              <a:rPr lang="en-US" dirty="0" smtClean="0"/>
              <a:t>behavior</a:t>
            </a:r>
          </a:p>
          <a:p>
            <a:pPr lvl="1"/>
            <a:r>
              <a:rPr lang="en-US" sz="2800" dirty="0" smtClean="0"/>
              <a:t>Investigate the representativeness problem</a:t>
            </a:r>
            <a:br>
              <a:rPr lang="en-US" sz="2800" dirty="0" smtClean="0"/>
            </a:br>
            <a:r>
              <a:rPr lang="en-US" sz="2800" dirty="0" smtClean="0"/>
              <a:t>e</a:t>
            </a:r>
            <a:r>
              <a:rPr lang="en-US" altLang="zh-CN" sz="2800" dirty="0" smtClean="0"/>
              <a:t>. g. </a:t>
            </a:r>
            <a:r>
              <a:rPr lang="en-US" altLang="zh-CN" sz="2800" dirty="0" smtClean="0">
                <a:solidFill>
                  <a:srgbClr val="FF0000"/>
                </a:solidFill>
              </a:rPr>
              <a:t>Suppose</a:t>
            </a:r>
            <a:r>
              <a:rPr lang="en-US" altLang="zh-CN" sz="2800" dirty="0" smtClean="0"/>
              <a:t> users prefer sharing check-ins at restaurants</a:t>
            </a:r>
            <a:endParaRPr lang="en-US" altLang="zh-CN" sz="2800" dirty="0"/>
          </a:p>
          <a:p>
            <a:pPr lvl="1">
              <a:buFont typeface=".AppleSystemUIFont" charset="-120"/>
              <a:buChar char="-"/>
            </a:pPr>
            <a:endParaRPr lang="en-US" sz="2800" dirty="0" smtClean="0"/>
          </a:p>
          <a:p>
            <a:endParaRPr lang="en-US" dirty="0"/>
          </a:p>
        </p:txBody>
      </p:sp>
      <p:graphicFrame>
        <p:nvGraphicFramePr>
          <p:cNvPr id="4" name="Chart 3"/>
          <p:cNvGraphicFramePr/>
          <p:nvPr>
            <p:extLst>
              <p:ext uri="{D42A27DB-BD31-4B8C-83A1-F6EECF244321}">
                <p14:modId xmlns:p14="http://schemas.microsoft.com/office/powerpoint/2010/main" val="1365335006"/>
              </p:ext>
            </p:extLst>
          </p:nvPr>
        </p:nvGraphicFramePr>
        <p:xfrm>
          <a:off x="1717473" y="2891191"/>
          <a:ext cx="8757054" cy="31830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cxnSp>
        <p:nvCxnSpPr>
          <p:cNvPr id="5" name="Straight Arrow Connector 4"/>
          <p:cNvCxnSpPr/>
          <p:nvPr/>
        </p:nvCxnSpPr>
        <p:spPr>
          <a:xfrm flipH="1">
            <a:off x="3145971" y="5029200"/>
            <a:ext cx="500744" cy="1045029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674777" y="6074229"/>
            <a:ext cx="57491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 smtClean="0"/>
              <a:t>Users prefer check-in at restaurants</a:t>
            </a:r>
            <a:endParaRPr lang="en-US" sz="2400" dirty="0"/>
          </a:p>
        </p:txBody>
      </p:sp>
      <p:cxnSp>
        <p:nvCxnSpPr>
          <p:cNvPr id="11" name="Straight Arrow Connector 10"/>
          <p:cNvCxnSpPr/>
          <p:nvPr/>
        </p:nvCxnSpPr>
        <p:spPr>
          <a:xfrm>
            <a:off x="6161315" y="4527955"/>
            <a:ext cx="1382485" cy="1256973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5584499" y="5748957"/>
            <a:ext cx="60186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 smtClean="0"/>
              <a:t>Users prefer check-in at other places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1208445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  <p:bldP spid="10" grpId="0"/>
      <p:bldP spid="1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Our work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</a:t>
            </a:r>
            <a:r>
              <a:rPr lang="en-US" dirty="0" smtClean="0"/>
              <a:t>he factors that can affect users</a:t>
            </a:r>
            <a:r>
              <a:rPr lang="en-US" dirty="0"/>
              <a:t>’ cross-site sharing </a:t>
            </a:r>
            <a:r>
              <a:rPr lang="en-US" dirty="0" smtClean="0"/>
              <a:t>behavior</a:t>
            </a:r>
          </a:p>
          <a:p>
            <a:pPr lvl="1"/>
            <a:r>
              <a:rPr lang="en-US" sz="2800" dirty="0" smtClean="0"/>
              <a:t>Investigate the representativeness problem</a:t>
            </a:r>
            <a:br>
              <a:rPr lang="en-US" sz="2800" dirty="0" smtClean="0"/>
            </a:br>
            <a:r>
              <a:rPr lang="en-US" sz="2800" dirty="0"/>
              <a:t>e</a:t>
            </a:r>
            <a:r>
              <a:rPr lang="en-US" altLang="zh-CN" sz="2800" dirty="0" smtClean="0"/>
              <a:t>. g. </a:t>
            </a:r>
            <a:r>
              <a:rPr lang="en-US" altLang="zh-CN" sz="2800" dirty="0" smtClean="0">
                <a:solidFill>
                  <a:srgbClr val="FF0000"/>
                </a:solidFill>
              </a:rPr>
              <a:t>Suppose</a:t>
            </a:r>
            <a:r>
              <a:rPr lang="en-US" altLang="zh-CN" sz="2800" dirty="0" smtClean="0"/>
              <a:t> users prefer sharing </a:t>
            </a:r>
            <a:r>
              <a:rPr lang="en-US" altLang="zh-CN" sz="2800" dirty="0" smtClean="0"/>
              <a:t>check-ins </a:t>
            </a:r>
            <a:r>
              <a:rPr lang="en-US" altLang="zh-CN" sz="2800" dirty="0" smtClean="0"/>
              <a:t>at restaurants</a:t>
            </a:r>
            <a:endParaRPr lang="en-US" altLang="zh-CN" sz="2800" dirty="0"/>
          </a:p>
          <a:p>
            <a:pPr lvl="1"/>
            <a:r>
              <a:rPr lang="en-US" sz="2800" dirty="0" smtClean="0"/>
              <a:t>Help </a:t>
            </a:r>
            <a:r>
              <a:rPr lang="en-US" sz="2800" dirty="0"/>
              <a:t>OSNs know better about their sharing </a:t>
            </a:r>
            <a:r>
              <a:rPr lang="en-US" sz="2800" dirty="0" smtClean="0"/>
              <a:t>features (improve users’ experience)</a:t>
            </a:r>
            <a:endParaRPr lang="en-US" dirty="0"/>
          </a:p>
          <a:p>
            <a:pPr lvl="1">
              <a:buFont typeface=".AppleSystemUIFont" charset="-120"/>
              <a:buChar char="-"/>
            </a:pPr>
            <a:endParaRPr lang="en-US" sz="2800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87813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/>
          <p:cNvGrpSpPr/>
          <p:nvPr/>
        </p:nvGrpSpPr>
        <p:grpSpPr>
          <a:xfrm>
            <a:off x="7736354" y="1796792"/>
            <a:ext cx="3855697" cy="6858000"/>
            <a:chOff x="7498103" y="1625219"/>
            <a:chExt cx="3855697" cy="6858000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498103" y="1625219"/>
              <a:ext cx="3855697" cy="6858000"/>
            </a:xfrm>
            <a:prstGeom prst="rect">
              <a:avLst/>
            </a:prstGeom>
            <a:effectLst>
              <a:outerShdw blurRad="50800" dist="50800" dir="5400000" algn="ctr" rotWithShape="0">
                <a:srgbClr val="000000">
                  <a:alpha val="50000"/>
                </a:srgbClr>
              </a:outerShdw>
            </a:effectLst>
          </p:spPr>
        </p:pic>
        <p:sp>
          <p:nvSpPr>
            <p:cNvPr id="5" name="Rectangle 4"/>
            <p:cNvSpPr/>
            <p:nvPr/>
          </p:nvSpPr>
          <p:spPr>
            <a:xfrm>
              <a:off x="7683811" y="4279899"/>
              <a:ext cx="3501342" cy="866917"/>
            </a:xfrm>
            <a:prstGeom prst="rect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Dataset</a:t>
            </a:r>
            <a:endParaRPr lang="en-US" dirty="0"/>
          </a:p>
        </p:txBody>
      </p:sp>
      <p:cxnSp>
        <p:nvCxnSpPr>
          <p:cNvPr id="6" name="Straight Arrow Connector 5"/>
          <p:cNvCxnSpPr>
            <a:stCxn id="5" idx="1"/>
          </p:cNvCxnSpPr>
          <p:nvPr/>
        </p:nvCxnSpPr>
        <p:spPr>
          <a:xfrm flipH="1" flipV="1">
            <a:off x="6388679" y="3302647"/>
            <a:ext cx="1533383" cy="1582284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Collect check-ins directly from Swarm</a:t>
            </a:r>
            <a:endParaRPr lang="en-US" sz="2800" dirty="0" smtClean="0"/>
          </a:p>
          <a:p>
            <a:pPr lvl="1"/>
            <a:r>
              <a:rPr lang="en-US" sz="2800" dirty="0" smtClean="0"/>
              <a:t>Randomly select Swarm users who </a:t>
            </a:r>
            <a:br>
              <a:rPr lang="en-US" sz="2800" dirty="0" smtClean="0"/>
            </a:br>
            <a:r>
              <a:rPr lang="en-US" sz="2800" dirty="0" smtClean="0"/>
              <a:t>have linked accounts to Twitter</a:t>
            </a:r>
          </a:p>
          <a:p>
            <a:pPr lvl="1"/>
            <a:r>
              <a:rPr lang="en-US" sz="2800" dirty="0" smtClean="0"/>
              <a:t>Send friend requests</a:t>
            </a:r>
          </a:p>
          <a:p>
            <a:pPr lvl="1"/>
            <a:r>
              <a:rPr lang="en-US" sz="2800" dirty="0" smtClean="0"/>
              <a:t>Privacy descriptions on accounts’ profiles</a:t>
            </a:r>
          </a:p>
          <a:p>
            <a:pPr lvl="1"/>
            <a:r>
              <a:rPr lang="en-US" sz="2800" dirty="0" smtClean="0"/>
              <a:t>Collect friends’ check-ins</a:t>
            </a:r>
          </a:p>
          <a:p>
            <a:pPr marL="228600" lvl="1">
              <a:spcBef>
                <a:spcPts val="1000"/>
              </a:spcBef>
              <a:buFont typeface="Arial"/>
              <a:buChar char="•"/>
            </a:pPr>
            <a:endParaRPr lang="en-US" sz="2800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8222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Dataset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28600" lvl="1">
              <a:spcBef>
                <a:spcPts val="1000"/>
              </a:spcBef>
              <a:buFont typeface="Arial"/>
              <a:buChar char="•"/>
            </a:pPr>
            <a:r>
              <a:rPr lang="en-US" sz="2800" dirty="0" smtClean="0"/>
              <a:t>10 million check-ins from 6050 users</a:t>
            </a:r>
          </a:p>
          <a:p>
            <a:pPr lvl="1"/>
            <a:r>
              <a:rPr lang="en-US" sz="2800" b="1" dirty="0" smtClean="0">
                <a:solidFill>
                  <a:srgbClr val="FF0000"/>
                </a:solidFill>
              </a:rPr>
              <a:t>“Whole </a:t>
            </a:r>
            <a:r>
              <a:rPr lang="en-US" sz="2800" b="1" dirty="0">
                <a:solidFill>
                  <a:srgbClr val="FF0000"/>
                </a:solidFill>
              </a:rPr>
              <a:t>group”</a:t>
            </a:r>
          </a:p>
          <a:p>
            <a:pPr marL="228600" lvl="1">
              <a:spcBef>
                <a:spcPts val="1000"/>
              </a:spcBef>
              <a:buFont typeface="Arial"/>
              <a:buChar char="•"/>
            </a:pPr>
            <a:endParaRPr lang="en-US" sz="2800" dirty="0" smtClean="0"/>
          </a:p>
          <a:p>
            <a:pPr marL="228600" lvl="1">
              <a:spcBef>
                <a:spcPts val="1000"/>
              </a:spcBef>
              <a:buFont typeface="Arial"/>
              <a:buChar char="•"/>
            </a:pPr>
            <a:r>
              <a:rPr lang="en-US" sz="2800" dirty="0" smtClean="0"/>
              <a:t>1 million of them are shared to Twitter</a:t>
            </a:r>
          </a:p>
          <a:p>
            <a:pPr lvl="1"/>
            <a:r>
              <a:rPr lang="en-US" sz="2800" b="1" dirty="0" smtClean="0">
                <a:solidFill>
                  <a:srgbClr val="FF0000"/>
                </a:solidFill>
              </a:rPr>
              <a:t>“Shared subgroup”</a:t>
            </a:r>
          </a:p>
          <a:p>
            <a:pPr marL="228600" lvl="1">
              <a:spcBef>
                <a:spcPts val="1000"/>
              </a:spcBef>
              <a:buFont typeface="Arial"/>
              <a:buChar char="•"/>
            </a:pPr>
            <a:endParaRPr lang="en-US" sz="2800" dirty="0"/>
          </a:p>
          <a:p>
            <a:pPr marL="228600" lvl="1">
              <a:spcBef>
                <a:spcPts val="1000"/>
              </a:spcBef>
              <a:buFont typeface="Arial"/>
              <a:buChar char="•"/>
            </a:pP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6686023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Factors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240972"/>
            <a:ext cx="10515600" cy="5261427"/>
          </a:xfrm>
        </p:spPr>
        <p:txBody>
          <a:bodyPr>
            <a:normAutofit/>
          </a:bodyPr>
          <a:lstStyle/>
          <a:p>
            <a:r>
              <a:rPr lang="en-US" dirty="0"/>
              <a:t>Individual factors</a:t>
            </a:r>
          </a:p>
          <a:p>
            <a:pPr lvl="1"/>
            <a:r>
              <a:rPr lang="en-US" sz="2800" dirty="0"/>
              <a:t>Check-in-related factors</a:t>
            </a:r>
          </a:p>
          <a:p>
            <a:pPr lvl="2"/>
            <a:r>
              <a:rPr lang="en-US" sz="2400" dirty="0"/>
              <a:t>T</a:t>
            </a:r>
            <a:r>
              <a:rPr lang="en-US" sz="2400" dirty="0" smtClean="0"/>
              <a:t>ime</a:t>
            </a:r>
            <a:r>
              <a:rPr lang="en-US" sz="2400" dirty="0"/>
              <a:t>,  venue category,  text length</a:t>
            </a:r>
            <a:r>
              <a:rPr lang="en-US" sz="2400" dirty="0" smtClean="0"/>
              <a:t>,  </a:t>
            </a:r>
            <a:r>
              <a:rPr lang="en-US" sz="2400" dirty="0"/>
              <a:t>the previous check-in’s status</a:t>
            </a:r>
          </a:p>
          <a:p>
            <a:pPr lvl="1"/>
            <a:r>
              <a:rPr lang="en-US" sz="2800" dirty="0"/>
              <a:t>Profile-related factors</a:t>
            </a:r>
          </a:p>
          <a:p>
            <a:pPr lvl="2"/>
            <a:r>
              <a:rPr lang="en-US" sz="2400" dirty="0"/>
              <a:t>G</a:t>
            </a:r>
            <a:r>
              <a:rPr lang="en-US" sz="2400" dirty="0" smtClean="0"/>
              <a:t>ender</a:t>
            </a:r>
            <a:r>
              <a:rPr lang="en-US" sz="2400" dirty="0"/>
              <a:t>,  the number of Swarm friends,  the number of Twitter followers</a:t>
            </a:r>
          </a:p>
          <a:p>
            <a:pPr lvl="1">
              <a:buFont typeface="Arial" charset="0"/>
              <a:buChar char="•"/>
            </a:pPr>
            <a:r>
              <a:rPr lang="en-US" sz="2800" dirty="0"/>
              <a:t>Statistical analysis</a:t>
            </a:r>
          </a:p>
          <a:p>
            <a:endParaRPr lang="en-US" dirty="0"/>
          </a:p>
          <a:p>
            <a:r>
              <a:rPr lang="en-US" dirty="0"/>
              <a:t>Combinations of factors</a:t>
            </a:r>
          </a:p>
          <a:p>
            <a:pPr lvl="1">
              <a:buFont typeface="Arial" charset="0"/>
              <a:buChar char="•"/>
            </a:pPr>
            <a:r>
              <a:rPr lang="en-US" sz="2800" dirty="0"/>
              <a:t>Predict </a:t>
            </a:r>
            <a:r>
              <a:rPr lang="en-US" sz="2800" dirty="0" smtClean="0"/>
              <a:t>users’ sharing </a:t>
            </a:r>
            <a:r>
              <a:rPr lang="en-US" altLang="zh-CN" sz="2800" dirty="0" smtClean="0"/>
              <a:t>decisions </a:t>
            </a:r>
            <a:r>
              <a:rPr lang="en-US" sz="2800" dirty="0" smtClean="0"/>
              <a:t>with </a:t>
            </a:r>
            <a:r>
              <a:rPr lang="en-US" sz="2800" dirty="0"/>
              <a:t>machine learning</a:t>
            </a:r>
          </a:p>
        </p:txBody>
      </p:sp>
    </p:spTree>
    <p:extLst>
      <p:ext uri="{BB962C8B-B14F-4D97-AF65-F5344CB8AC3E}">
        <p14:creationId xmlns:p14="http://schemas.microsoft.com/office/powerpoint/2010/main" val="15774572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2860</TotalTime>
  <Words>1739</Words>
  <Application>Microsoft Macintosh PowerPoint</Application>
  <PresentationFormat>Widescreen</PresentationFormat>
  <Paragraphs>363</Paragraphs>
  <Slides>26</Slides>
  <Notes>23</Notes>
  <HiddenSlides>3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5" baseType="lpstr">
      <vt:lpstr>.AppleSystemUIFont</vt:lpstr>
      <vt:lpstr>Calibri</vt:lpstr>
      <vt:lpstr>Calibri Light</vt:lpstr>
      <vt:lpstr>Cambria Math</vt:lpstr>
      <vt:lpstr>DengXian</vt:lpstr>
      <vt:lpstr>DengXian Light</vt:lpstr>
      <vt:lpstr>Mangal</vt:lpstr>
      <vt:lpstr>Arial</vt:lpstr>
      <vt:lpstr>Office Theme</vt:lpstr>
      <vt:lpstr>An Empirical Study of the Usage of the Swarm App’s Cross-Site Sharing Feature</vt:lpstr>
      <vt:lpstr>Swarm</vt:lpstr>
      <vt:lpstr>Cross-Site Linking</vt:lpstr>
      <vt:lpstr>Motivation</vt:lpstr>
      <vt:lpstr>Our work</vt:lpstr>
      <vt:lpstr>Our work</vt:lpstr>
      <vt:lpstr>Dataset</vt:lpstr>
      <vt:lpstr>Dataset</vt:lpstr>
      <vt:lpstr>Factors</vt:lpstr>
      <vt:lpstr>Factors</vt:lpstr>
      <vt:lpstr>Individual Factors (Check-in-related)</vt:lpstr>
      <vt:lpstr>Individual Factors (Check-in-related)</vt:lpstr>
      <vt:lpstr>Individual Factors (Check-in-related)</vt:lpstr>
      <vt:lpstr>Factors</vt:lpstr>
      <vt:lpstr>Individual Factors (Profile-related)</vt:lpstr>
      <vt:lpstr>Individual Factors (Profile-related)</vt:lpstr>
      <vt:lpstr>Individual Factors (Profile-related)</vt:lpstr>
      <vt:lpstr>Individual Factors</vt:lpstr>
      <vt:lpstr>Factors</vt:lpstr>
      <vt:lpstr>Combinations of Factors</vt:lpstr>
      <vt:lpstr>Combinations of Factors</vt:lpstr>
      <vt:lpstr>Conclusion</vt:lpstr>
      <vt:lpstr>Future Work</vt:lpstr>
      <vt:lpstr>KL Divergence</vt:lpstr>
      <vt:lpstr>Dataset</vt:lpstr>
      <vt:lpstr>Combinations of Factors</vt:lpstr>
    </vt:vector>
  </TitlesOfParts>
  <Company/>
  <LinksUpToDate>false</LinksUpToDate>
  <SharedDoc>false</SharedDoc>
  <HyperlinksChanged>false</HyperlinksChanged>
  <AppVersion>15.0038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An Empirical Study of the Usage of the Swarm App’s Cross-Site Sharing Feature</dc:title>
  <dc:creator>士翰 林</dc:creator>
  <cp:lastModifiedBy>士翰 林</cp:lastModifiedBy>
  <cp:revision>272</cp:revision>
  <dcterms:created xsi:type="dcterms:W3CDTF">2018-09-26T03:53:11Z</dcterms:created>
  <dcterms:modified xsi:type="dcterms:W3CDTF">2018-10-08T04:08:08Z</dcterms:modified>
</cp:coreProperties>
</file>