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77" r:id="rId2"/>
    <p:sldId id="257" r:id="rId3"/>
    <p:sldId id="278" r:id="rId4"/>
    <p:sldId id="280" r:id="rId5"/>
    <p:sldId id="281" r:id="rId6"/>
    <p:sldId id="282" r:id="rId7"/>
    <p:sldId id="283" r:id="rId8"/>
    <p:sldId id="284" r:id="rId9"/>
    <p:sldId id="285" r:id="rId10"/>
    <p:sldId id="287" r:id="rId11"/>
    <p:sldId id="288" r:id="rId12"/>
    <p:sldId id="289" r:id="rId13"/>
    <p:sldId id="290" r:id="rId14"/>
    <p:sldId id="291" r:id="rId15"/>
    <p:sldId id="292" r:id="rId16"/>
    <p:sldId id="293" r:id="rId17"/>
    <p:sldId id="275" r:id="rId18"/>
    <p:sldId id="29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673BE"/>
    <a:srgbClr val="BED8F1"/>
    <a:srgbClr val="0C4E80"/>
    <a:srgbClr val="B43D32"/>
    <a:srgbClr val="B43D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893"/>
    <p:restoredTop sz="71309"/>
  </p:normalViewPr>
  <p:slideViewPr>
    <p:cSldViewPr snapToGrid="0">
      <p:cViewPr varScale="1">
        <p:scale>
          <a:sx n="118" d="100"/>
          <a:sy n="118" d="100"/>
        </p:scale>
        <p:origin x="2320" y="200"/>
      </p:cViewPr>
      <p:guideLst/>
    </p:cSldViewPr>
  </p:slideViewPr>
  <p:notesTextViewPr>
    <p:cViewPr>
      <p:scale>
        <a:sx n="1" d="1"/>
        <a:sy n="1" d="1"/>
      </p:scale>
      <p:origin x="0" y="0"/>
    </p:cViewPr>
  </p:notesTextViewPr>
  <p:notesViewPr>
    <p:cSldViewPr snapToGrid="0">
      <p:cViewPr varScale="1">
        <p:scale>
          <a:sx n="127" d="100"/>
          <a:sy n="127" d="100"/>
        </p:scale>
        <p:origin x="3264"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AD00C6-3AAF-F842-8B4C-F468553C4B7A}" type="datetimeFigureOut">
              <a:rPr lang="en-US" smtClean="0"/>
              <a:t>8/19/26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E745F8-0D88-3642-ACB1-4E1DF238744B}" type="slidenum">
              <a:rPr lang="en-US" smtClean="0"/>
              <a:t>‹#›</a:t>
            </a:fld>
            <a:endParaRPr lang="en-US"/>
          </a:p>
        </p:txBody>
      </p:sp>
    </p:spTree>
    <p:extLst>
      <p:ext uri="{BB962C8B-B14F-4D97-AF65-F5344CB8AC3E}">
        <p14:creationId xmlns:p14="http://schemas.microsoft.com/office/powerpoint/2010/main" val="2330332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Hi everyone, I'm Shihan</a:t>
            </a:r>
            <a:r>
              <a:rPr lang="en-US" dirty="0"/>
              <a:t> from University of Michigan</a:t>
            </a:r>
            <a:r>
              <a:rPr dirty="0"/>
              <a:t>. Today I'll talk about </a:t>
            </a:r>
            <a:r>
              <a:rPr dirty="0" err="1"/>
              <a:t>X</a:t>
            </a:r>
            <a:r>
              <a:rPr lang="en-US" dirty="0" err="1"/>
              <a:t>F</a:t>
            </a:r>
            <a:r>
              <a:rPr dirty="0" err="1"/>
              <a:t>ir</a:t>
            </a:r>
            <a:r>
              <a:rPr lang="en-US" dirty="0"/>
              <a:t>, the</a:t>
            </a:r>
            <a:r>
              <a:rPr dirty="0"/>
              <a:t> </a:t>
            </a:r>
            <a:r>
              <a:rPr lang="en-US" dirty="0"/>
              <a:t>new flow setup accelerating system in Tencent. </a:t>
            </a:r>
            <a:r>
              <a:rPr dirty="0"/>
              <a:t>This is joint work </a:t>
            </a:r>
            <a:r>
              <a:rPr lang="en-US" dirty="0"/>
              <a:t>with</a:t>
            </a:r>
            <a:r>
              <a:rPr dirty="0"/>
              <a:t> Tencent and several universities.</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Let me start with </a:t>
            </a:r>
            <a:r>
              <a:rPr lang="en-US" dirty="0"/>
              <a:t>today’s cloud networks</a:t>
            </a:r>
            <a:endParaRPr dirty="0"/>
          </a:p>
          <a:p>
            <a:r>
              <a:rPr lang="en-US" dirty="0"/>
              <a:t>Nowadays, a cloud </a:t>
            </a:r>
            <a:r>
              <a:rPr dirty="0"/>
              <a:t>server </a:t>
            </a:r>
            <a:r>
              <a:rPr lang="en-US" dirty="0"/>
              <a:t>host hundreds VMs.</a:t>
            </a:r>
            <a:r>
              <a:rPr lang="en-US" b="0" dirty="0"/>
              <a:t> To host VMs, the CPU </a:t>
            </a:r>
            <a:r>
              <a:rPr b="0" dirty="0"/>
              <a:t>have </a:t>
            </a:r>
            <a:r>
              <a:rPr lang="en-US" b="0" dirty="0"/>
              <a:t>grown</a:t>
            </a:r>
            <a:r>
              <a:rPr b="0" dirty="0"/>
              <a:t> </a:t>
            </a:r>
            <a:r>
              <a:rPr lang="en-US" b="0" dirty="0"/>
              <a:t>to </a:t>
            </a:r>
            <a:r>
              <a:rPr b="0" dirty="0"/>
              <a:t>350 </a:t>
            </a:r>
            <a:r>
              <a:rPr lang="en-US" b="0" dirty="0"/>
              <a:t>or</a:t>
            </a:r>
            <a:r>
              <a:rPr b="0" dirty="0"/>
              <a:t> 500 cores; </a:t>
            </a:r>
            <a:r>
              <a:rPr lang="en-US" b="0" dirty="0"/>
              <a:t>and The </a:t>
            </a:r>
            <a:r>
              <a:rPr b="0" dirty="0"/>
              <a:t>DPU bandwidth </a:t>
            </a:r>
            <a:r>
              <a:rPr lang="en-US" b="0" dirty="0"/>
              <a:t>are more than </a:t>
            </a:r>
            <a:r>
              <a:rPr b="0" dirty="0"/>
              <a:t>200 to 400 Gbp</a:t>
            </a:r>
            <a:r>
              <a:rPr lang="en-US" b="0" dirty="0"/>
              <a:t>s</a:t>
            </a:r>
          </a:p>
          <a:p>
            <a:r>
              <a:rPr lang="en-US" dirty="0"/>
              <a:t>However, these hundreds of VMs rely on one single DPU on the server for network traffic</a:t>
            </a:r>
          </a:p>
          <a:p>
            <a:r>
              <a:rPr lang="en-US" dirty="0"/>
              <a:t>With more VMs and vCPUs, it comes with more flows, putting heavy pressure on the single DPU </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The traditional design to support heavy workload on DPU is based on the Sep-path paradigm.</a:t>
            </a:r>
          </a:p>
          <a:p>
            <a:endParaRPr lang="en-US" dirty="0"/>
          </a:p>
          <a:p>
            <a:r>
              <a:rPr lang="en-US" dirty="0"/>
              <a:t>The DPU contains a Software Plane and Hardware plane</a:t>
            </a:r>
          </a:p>
          <a:p>
            <a:r>
              <a:rPr lang="en-US" dirty="0"/>
              <a:t>The software plane refers to the CPU or SoC in the DPU. It is fully programmable but it is slow.</a:t>
            </a:r>
          </a:p>
          <a:p>
            <a:r>
              <a:rPr lang="en-US" dirty="0"/>
              <a:t>The hardware plane is based ASIC, FPGA, Programmable switch. It is fast but has limited programmability.</a:t>
            </a:r>
          </a:p>
          <a:p>
            <a:endParaRPr lang="en-US" dirty="0"/>
          </a:p>
          <a:p>
            <a:r>
              <a:rPr lang="en-US" dirty="0"/>
              <a:t>Therefore, a Sep-Path design splits network </a:t>
            </a:r>
            <a:r>
              <a:rPr lang="en-US" dirty="0" err="1"/>
              <a:t>datapath</a:t>
            </a:r>
            <a:r>
              <a:rPr lang="en-US" dirty="0"/>
              <a:t> into a slow path and a fast path.</a:t>
            </a:r>
          </a:p>
          <a:p>
            <a:r>
              <a:rPr lang="en-US" dirty="0"/>
              <a:t>The slow path handles the new flow setup. When the initial packet gets into the DPU,  it is processed by the software plane and the flow states are offloaded to the hardware plane.</a:t>
            </a:r>
          </a:p>
          <a:p>
            <a:r>
              <a:rPr lang="en-US" dirty="0"/>
              <a:t>Then for the subsequent packets, the DPU can handles them in the hardware plane through the offloaded states, accelerating the packet processing.</a:t>
            </a:r>
          </a:p>
          <a:p>
            <a:endParaRPr lang="en-US" dirty="0"/>
          </a:p>
          <a:p>
            <a:r>
              <a:rPr lang="en-US" dirty="0"/>
              <a:t>This </a:t>
            </a:r>
            <a:r>
              <a:rPr lang="en-US" dirty="0" err="1"/>
              <a:t>sep</a:t>
            </a:r>
            <a:r>
              <a:rPr lang="en-US" dirty="0"/>
              <a:t>-path design has provided high performance of cloud networking in the past few years. </a:t>
            </a:r>
          </a:p>
          <a:p>
            <a:endParaRPr lang="en-US" dirty="0"/>
          </a:p>
          <a:p>
            <a:r>
              <a:rPr lang="en-US" dirty="0"/>
              <a:t>However, nowadays,</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The slow path becomes a bottleneck for new-flow throughput.</a:t>
            </a:r>
          </a:p>
          <a:p>
            <a:endParaRPr lang="en-US" dirty="0"/>
          </a:p>
          <a:p>
            <a:r>
              <a:rPr lang="en-US" dirty="0"/>
              <a:t>For example, customers in </a:t>
            </a:r>
            <a:r>
              <a:rPr lang="en-US" dirty="0" err="1"/>
              <a:t>Tencenet</a:t>
            </a:r>
            <a:r>
              <a:rPr lang="en-US" dirty="0"/>
              <a:t> demand two thousand</a:t>
            </a:r>
          </a:p>
          <a:p>
            <a:r>
              <a:rPr lang="en-US" dirty="0"/>
              <a:t>This means that in a 350-core server, we need 700 thousand of CPS, and in a 500-core server, we need one million CPS</a:t>
            </a:r>
          </a:p>
          <a:p>
            <a:r>
              <a:rPr lang="en-US" dirty="0"/>
              <a:t>However, the state of the art Sep-path design actually only provides about 160 thousand CPS</a:t>
            </a:r>
          </a:p>
          <a:p>
            <a:endParaRPr lang="en-US" dirty="0"/>
          </a:p>
          <a:p>
            <a:r>
              <a:rPr lang="en-US" dirty="0"/>
              <a:t>So in this work, our goal is to achieve 700k to 1 million CPS in the slow path</a:t>
            </a:r>
          </a:p>
          <a:p>
            <a:endParaRPr lang="en-US" dirty="0"/>
          </a:p>
          <a:p>
            <a:r>
              <a:rPr lang="en-US" dirty="0"/>
              <a:t>However, this is challenging</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Let’s look at the tasks in the slow path.</a:t>
            </a:r>
          </a:p>
          <a:p>
            <a:r>
              <a:rPr lang="en-US" dirty="0"/>
              <a:t>The slow path involves looking up quite a lot tables, such as routing table, ACL, and security group tables.</a:t>
            </a:r>
          </a:p>
          <a:p>
            <a:r>
              <a:rPr lang="en-US" dirty="0"/>
              <a:t>Here, when we talk about new flow setup or slow path, it refers to the table lookups in the DPU, and we don’t care about the connection establishment like TCP handshake in the VM.</a:t>
            </a:r>
          </a:p>
          <a:p>
            <a:endParaRPr lang="en-US" dirty="0"/>
          </a:p>
          <a:p>
            <a:r>
              <a:rPr lang="en-US" dirty="0"/>
              <a:t>Overall These table lookups leads to a few challenges</a:t>
            </a:r>
          </a:p>
          <a:p>
            <a:r>
              <a:rPr lang="en-US" dirty="0"/>
              <a:t>First, the performance, those tables are usually Large and stateful, such as security group tables, so it leads to the performance challenge</a:t>
            </a:r>
          </a:p>
          <a:p>
            <a:r>
              <a:rPr lang="en-US" dirty="0"/>
              <a:t>Second, the flexibility, the processing logic must keep evolving, such as adding ..</a:t>
            </a:r>
          </a:p>
          <a:p>
            <a:r>
              <a:rPr lang="en-US" dirty="0"/>
              <a:t>Third, the cost, there are typically  more than 100 thousands hosts in a cloud region, and each host needs a DPU. So the solution should have a low cost for applying at  a large scale.</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We actually explore the existing solutions, but none of them works</a:t>
            </a:r>
          </a:p>
          <a:p>
            <a:r>
              <a:rPr lang="en-US" dirty="0"/>
              <a:t>For example,</a:t>
            </a:r>
          </a:p>
          <a:p>
            <a:r>
              <a:rPr lang="en-US" dirty="0"/>
              <a:t>we can implement slow path in the host CPUs, but host CPU are for sale, and should be reserved for VM tenants</a:t>
            </a:r>
          </a:p>
          <a:p>
            <a:r>
              <a:rPr lang="en-US" dirty="0"/>
              <a:t>We can also attach multiple DPUs to a host, but it is very expensive given the large number of host servers</a:t>
            </a:r>
          </a:p>
          <a:p>
            <a:r>
              <a:rPr lang="en-US" dirty="0"/>
              <a:t>We also try to implement slow path in FPGA or p4 switch, but their fabric cannot hold the complex logic of the slow path, and has limited programmability</a:t>
            </a:r>
          </a:p>
          <a:p>
            <a:endParaRPr lang="en-US" dirty="0"/>
          </a:p>
          <a:p>
            <a:r>
              <a:rPr lang="en-US" dirty="0"/>
              <a:t>Therefore, no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[&lt;=5min]</a:t>
            </a:r>
          </a:p>
          <a:p>
            <a:endParaRPr lang="en-US" dirty="0"/>
          </a:p>
          <a:p>
            <a:endParaRPr lang="en-US" dirty="0"/>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Our solution is based on the next generation DPU in Tencent, called </a:t>
            </a:r>
            <a:r>
              <a:rPr lang="en-US" dirty="0" err="1"/>
              <a:t>Xline</a:t>
            </a:r>
            <a:endParaRPr lang="en-US" dirty="0"/>
          </a:p>
          <a:p>
            <a:r>
              <a:rPr lang="en-US" dirty="0"/>
              <a:t>The </a:t>
            </a:r>
            <a:r>
              <a:rPr lang="en-US" dirty="0" err="1"/>
              <a:t>Xline</a:t>
            </a:r>
            <a:r>
              <a:rPr lang="en-US" dirty="0"/>
              <a:t> DPU contains three components</a:t>
            </a:r>
          </a:p>
          <a:p>
            <a:r>
              <a:rPr lang="en-US" dirty="0"/>
              <a:t>First, it has a CPU as software plane, which has full programmability</a:t>
            </a:r>
          </a:p>
          <a:p>
            <a:r>
              <a:rPr lang="en-US" dirty="0"/>
              <a:t>Second, it has a Fixed ASIC hardware plane, which is actually a pipeline for fast path and is not programmable</a:t>
            </a:r>
          </a:p>
          <a:p>
            <a:r>
              <a:rPr lang="en-US" dirty="0"/>
              <a:t>These two components are similar to traditional DPU or </a:t>
            </a:r>
            <a:r>
              <a:rPr lang="en-US" dirty="0" err="1"/>
              <a:t>SmartNIC</a:t>
            </a:r>
            <a:endParaRPr lang="en-US" dirty="0"/>
          </a:p>
          <a:p>
            <a:r>
              <a:rPr lang="en-US" dirty="0"/>
              <a:t>But </a:t>
            </a:r>
            <a:r>
              <a:rPr lang="en-US" dirty="0" err="1"/>
              <a:t>Xline</a:t>
            </a:r>
            <a:r>
              <a:rPr lang="en-US" dirty="0"/>
              <a:t> has a third one called CNP, Cloud Network co-Processor, which is a new hardware plane</a:t>
            </a:r>
          </a:p>
          <a:p>
            <a:r>
              <a:rPr lang="en-US" dirty="0"/>
              <a:t>The CNP has a programmable P4 pipeline and a RSIC-V coprocessor; The RISC-V provides full programmability</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Thus, based on </a:t>
            </a:r>
            <a:r>
              <a:rPr lang="en-US" dirty="0" err="1"/>
              <a:t>Xline</a:t>
            </a:r>
            <a:r>
              <a:rPr lang="en-US" dirty="0"/>
              <a:t>, we proposed the system </a:t>
            </a:r>
            <a:r>
              <a:rPr lang="en-US" dirty="0" err="1"/>
              <a:t>XFir</a:t>
            </a:r>
            <a:r>
              <a:rPr lang="en-US" dirty="0"/>
              <a:t>, which move the entire slow path from the CPU to the CNP</a:t>
            </a:r>
          </a:p>
          <a:p>
            <a:r>
              <a:rPr lang="en-US" dirty="0"/>
              <a:t>Specifically, both fast and slow path goes through the ASIC and the CNP, without touching the CPU</a:t>
            </a:r>
          </a:p>
          <a:p>
            <a:r>
              <a:rPr lang="en-US" dirty="0"/>
              <a:t>But we use CPU for the escape path when hardware failure happens in the CNP</a:t>
            </a:r>
          </a:p>
          <a:p>
            <a:endParaRPr lang="en-US" dirty="0"/>
          </a:p>
          <a:p>
            <a:r>
              <a:rPr lang="en-US" dirty="0"/>
              <a:t>Specifically, we have three designs for </a:t>
            </a:r>
            <a:r>
              <a:rPr lang="en-US" dirty="0" err="1"/>
              <a:t>XFir</a:t>
            </a:r>
            <a:r>
              <a:rPr lang="en-US" dirty="0"/>
              <a:t>. Table layout redesign, LPM optimization, and CPU-CNP collaboration</a:t>
            </a:r>
          </a:p>
          <a:p>
            <a:endParaRPr lang="en-US" dirty="0"/>
          </a:p>
          <a:p>
            <a:r>
              <a:rPr lang="en-US" dirty="0"/>
              <a:t>We will go through them one by one.</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First, for table layout redesign,</a:t>
            </a:r>
          </a:p>
          <a:p>
            <a:endParaRPr lang="en-US" dirty="0"/>
          </a:p>
          <a:p>
            <a:r>
              <a:rPr lang="en-US" dirty="0"/>
              <a:t>We split </a:t>
            </a:r>
            <a:r>
              <a:rPr lang="en-US" sz="1200" b="0" dirty="0">
                <a:solidFill>
                  <a:srgbClr val="0E4E80"/>
                </a:solidFill>
                <a:latin typeface="Arial"/>
              </a:rPr>
              <a:t>tables across the pipeline and RISC-V in the CNP</a:t>
            </a:r>
          </a:p>
          <a:p>
            <a:r>
              <a:rPr lang="en-US" sz="1200" b="0" dirty="0">
                <a:solidFill>
                  <a:srgbClr val="0E4E80"/>
                </a:solidFill>
                <a:latin typeface="Arial"/>
              </a:rPr>
              <a:t>As shown in the diagram,</a:t>
            </a:r>
          </a:p>
          <a:p>
            <a:r>
              <a:rPr lang="en-US" sz="1200" b="0" dirty="0">
                <a:solidFill>
                  <a:srgbClr val="0E4E80"/>
                </a:solidFill>
                <a:latin typeface="Arial"/>
              </a:rPr>
              <a:t>For pipeline, it is fast but less flexible, so we put …</a:t>
            </a:r>
          </a:p>
          <a:p>
            <a:r>
              <a:rPr lang="en-US" sz="1200" b="0" dirty="0">
                <a:solidFill>
                  <a:srgbClr val="0E4E80"/>
                </a:solidFill>
                <a:latin typeface="Arial"/>
              </a:rPr>
              <a:t>For RISC-V, it is slow but flexible, so we put those large tables or stateful tables here, including …. </a:t>
            </a:r>
          </a:p>
          <a:p>
            <a:endParaRPr lang="en-US" sz="1200" b="0" dirty="0">
              <a:solidFill>
                <a:srgbClr val="0E4E80"/>
              </a:solidFill>
              <a:latin typeface="Arial"/>
            </a:endParaRPr>
          </a:p>
          <a:p>
            <a:r>
              <a:rPr lang="en-US" sz="1200" b="0" dirty="0">
                <a:solidFill>
                  <a:srgbClr val="0E4E80"/>
                </a:solidFill>
                <a:latin typeface="Arial"/>
              </a:rPr>
              <a:t>In this table layout, we also design Flow Setup Table and version control mechanism</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D93AA-A3E9-2438-67EE-7FDD8DD05A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539350-9099-9351-7B6D-15DD314558E7}"/>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0B6BC85-435A-AC68-0A17-DF36A0B9056C}"/>
              </a:ext>
            </a:extLst>
          </p:cNvPr>
          <p:cNvSpPr>
            <a:spLocks noGrp="1"/>
          </p:cNvSpPr>
          <p:nvPr>
            <p:ph type="body" sz="quarter" idx="3"/>
          </p:nvPr>
        </p:nvSpPr>
        <p:spPr/>
        <p:txBody>
          <a:bodyPr/>
          <a:lstStyle/>
          <a:p>
            <a:endParaRPr lang="en-US" dirty="0"/>
          </a:p>
          <a:p>
            <a:r>
              <a:rPr lang="en-US" dirty="0"/>
              <a:t>These two diagram show the layout for ingress and egress traffic. They are very similar</a:t>
            </a:r>
          </a:p>
          <a:p>
            <a:endParaRPr lang="en-US" dirty="0"/>
          </a:p>
          <a:p>
            <a:r>
              <a:rPr lang="en-US" b="1" dirty="0"/>
              <a:t>We will show that for a TCP connection setup, it has three handshake packets,  but only the first packet will go through the full lookup chain.</a:t>
            </a:r>
          </a:p>
          <a:p>
            <a:endParaRPr lang="en-US" dirty="0"/>
          </a:p>
          <a:p>
            <a:r>
              <a:rPr lang="en-US" dirty="0"/>
              <a:t>For SYN packet, it goes through all tables, but after that, it obtain a version number from VNIC and insert the version into the flow setup table. </a:t>
            </a:r>
          </a:p>
          <a:p>
            <a:endParaRPr lang="en-US" dirty="0"/>
          </a:p>
          <a:p>
            <a:r>
              <a:rPr lang="en-US" dirty="0"/>
              <a:t>Then for SYNACK, it will get version number from FST, and compare it with the one in the VNIC table, if the version numbers match, the packet will skip the rest of ACL and SG tables.</a:t>
            </a:r>
          </a:p>
          <a:p>
            <a:r>
              <a:rPr lang="en-US" dirty="0"/>
              <a:t>For final ACK packet, it is similar that it get the version and compare the version and skip the ACL and SG table if no changes.</a:t>
            </a:r>
          </a:p>
          <a:p>
            <a:endParaRPr lang="en-US" dirty="0"/>
          </a:p>
          <a:p>
            <a:r>
              <a:rPr lang="en-US" dirty="0"/>
              <a:t>This FST and version control design further improves slow path efficiency.</a:t>
            </a:r>
          </a:p>
          <a:p>
            <a:endParaRPr lang="en-US" dirty="0"/>
          </a:p>
          <a:p>
            <a:r>
              <a:rPr lang="en-US" dirty="0"/>
              <a:t>[&lt;=9min]</a:t>
            </a:r>
          </a:p>
        </p:txBody>
      </p:sp>
      <p:sp>
        <p:nvSpPr>
          <p:cNvPr id="4" name="Slide Number Placeholder 3">
            <a:extLst>
              <a:ext uri="{FF2B5EF4-FFF2-40B4-BE49-F238E27FC236}">
                <a16:creationId xmlns:a16="http://schemas.microsoft.com/office/drawing/2014/main" id="{6F898424-DA8F-3BEA-5288-D594DFC3A153}"/>
              </a:ext>
            </a:extLst>
          </p:cNvPr>
          <p:cNvSpPr>
            <a:spLocks noGrp="1"/>
          </p:cNvSpPr>
          <p:nvPr>
            <p:ph type="sldNum" sz="quarter" idx="5"/>
          </p:nvPr>
        </p:nvSpPr>
        <p:spPr/>
      </p:sp>
    </p:spTree>
    <p:extLst>
      <p:ext uri="{BB962C8B-B14F-4D97-AF65-F5344CB8AC3E}">
        <p14:creationId xmlns:p14="http://schemas.microsoft.com/office/powerpoint/2010/main" val="40177758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Next we present that how we optimize longest prefix matching</a:t>
            </a:r>
          </a:p>
          <a:p>
            <a:endParaRPr lang="en-US" dirty="0"/>
          </a:p>
          <a:p>
            <a:r>
              <a:rPr lang="en-US" dirty="0"/>
              <a:t>The LPM is on the …</a:t>
            </a:r>
          </a:p>
          <a:p>
            <a:r>
              <a:rPr lang="en-US" dirty="0"/>
              <a:t>Traditional Tries need many </a:t>
            </a:r>
          </a:p>
          <a:p>
            <a:endParaRPr lang="en-US" dirty="0"/>
          </a:p>
          <a:p>
            <a:r>
              <a:rPr lang="en-US" dirty="0"/>
              <a:t>However, we optimize the LPM based on our observation of the prefix length in cloud networks.</a:t>
            </a:r>
          </a:p>
          <a:p>
            <a:r>
              <a:rPr lang="en-US" dirty="0"/>
              <a:t>We find that more than 80% of prefix lengths are located between 17 and 24 bits.</a:t>
            </a:r>
          </a:p>
          <a:p>
            <a:r>
              <a:rPr lang="en-US" dirty="0"/>
              <a:t>So our idea is to search long prefixes first</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Specifically, we design an algorithm based on Hash and Trie. </a:t>
            </a:r>
          </a:p>
          <a:p>
            <a:endParaRPr lang="en-US" dirty="0"/>
          </a:p>
          <a:p>
            <a:r>
              <a:rPr lang="en-US" dirty="0"/>
              <a:t>We first divide the prefixes into 4 groups according to the prefix length.</a:t>
            </a:r>
          </a:p>
          <a:p>
            <a:r>
              <a:rPr lang="en-US" dirty="0"/>
              <a:t>Then we build a hash table in each group, using first a few bits of prefix as the hash key.</a:t>
            </a:r>
          </a:p>
          <a:p>
            <a:r>
              <a:rPr lang="en-US" dirty="0"/>
              <a:t>Then we build a Trie tries in each hash slot on the rest bits</a:t>
            </a:r>
          </a:p>
          <a:p>
            <a:endParaRPr lang="en-US" dirty="0"/>
          </a:p>
          <a:p>
            <a:r>
              <a:rPr lang="en-US" dirty="0"/>
              <a:t>For lookup algorithm,</a:t>
            </a:r>
          </a:p>
          <a:p>
            <a:r>
              <a:rPr lang="en-US" b="1" dirty="0"/>
              <a:t>we search the prefix in the group from longer length to shorter length.</a:t>
            </a:r>
          </a:p>
          <a:p>
            <a:r>
              <a:rPr lang="en-US" b="1" dirty="0"/>
              <a:t>In each group we run hashing and Trie lookup, and the first match is the LPM</a:t>
            </a:r>
          </a:p>
          <a:p>
            <a:endParaRPr lang="en-US" dirty="0"/>
          </a:p>
          <a:p>
            <a:r>
              <a:rPr lang="en-US" dirty="0"/>
              <a:t>Therefore, according the prefix length distribution, most lookups will finish in the first two groups, saving the lookup time.</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lang="en-US" dirty="0"/>
          </a:p>
          <a:p>
            <a:r>
              <a:rPr lang="en-US" dirty="0"/>
              <a:t>Overall, with this algorithm, we find that for 80% prefixes, the DRAM accesses reduce and the lookup time is improved by more than 4 times.</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We then </a:t>
            </a:r>
            <a:r>
              <a:rPr lang="en-US" sz="2000" dirty="0"/>
              <a:t>briefly</a:t>
            </a:r>
            <a:r>
              <a:rPr lang="en-US" dirty="0"/>
              <a:t> introduce CPU-CNP collaboration.</a:t>
            </a:r>
          </a:p>
          <a:p>
            <a:endParaRPr lang="en-US" dirty="0"/>
          </a:p>
          <a:p>
            <a:r>
              <a:rPr lang="en-US" dirty="0"/>
              <a:t>The CNP is powerful to serves the slow path, but CPU resources are still useful. We design three collaboration mechanisms.</a:t>
            </a:r>
          </a:p>
          <a:p>
            <a:endParaRPr lang="en-US" dirty="0"/>
          </a:p>
          <a:p>
            <a:r>
              <a:rPr lang="en-US" dirty="0"/>
              <a:t>Firstly, control and observability, the CPU polls the FST and logs the entry, and offloads it into the ASIC. </a:t>
            </a:r>
          </a:p>
          <a:p>
            <a:r>
              <a:rPr lang="en-US" dirty="0"/>
              <a:t>This offloading goes through the CPU, and provides observability for error debugging.</a:t>
            </a:r>
          </a:p>
          <a:p>
            <a:endParaRPr lang="en-US" dirty="0"/>
          </a:p>
          <a:p>
            <a:r>
              <a:rPr lang="en-US" dirty="0"/>
              <a:t>Secondly, parallel flow serving. The CPU and CNP can handle slow path in parallel</a:t>
            </a:r>
            <a:r>
              <a:rPr lang="en-US" sz="1200" b="0" i="0" dirty="0">
                <a:solidFill>
                  <a:schemeClr val="tx2">
                    <a:lumMod val="75000"/>
                    <a:lumOff val="25000"/>
                  </a:schemeClr>
                </a:solidFill>
                <a:latin typeface="Arial"/>
              </a:rPr>
              <a:t>. Thus, it will aggregate the slow-path throughput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dirty="0">
              <a:solidFill>
                <a:schemeClr val="tx2">
                  <a:lumMod val="75000"/>
                  <a:lumOff val="25000"/>
                </a:schemeClr>
              </a:solidFill>
              <a:latin typeface="Arial"/>
            </a:endParaRPr>
          </a:p>
          <a:p>
            <a:r>
              <a:rPr lang="en-US" dirty="0"/>
              <a:t>Finally, the CPU can sever as an escape path.  On CNP failure, the DPU redirects traffic to the CPU for slow-path processing. The CPU offer lower throughput, but service can stay up.</a:t>
            </a:r>
          </a:p>
          <a:p>
            <a:endParaRPr lang="en-US" dirty="0"/>
          </a:p>
          <a:p>
            <a:r>
              <a:rPr lang="en-US" dirty="0"/>
              <a:t>We then show our evaluation</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We then evaluate the </a:t>
            </a:r>
            <a:r>
              <a:rPr lang="en-US" dirty="0" err="1"/>
              <a:t>XFir</a:t>
            </a:r>
            <a:r>
              <a:rPr lang="en-US" dirty="0"/>
              <a:t> design. We first measure the slow-path throughput by CPS, connection per second</a:t>
            </a:r>
          </a:p>
          <a:p>
            <a:endParaRPr lang="en-US" dirty="0"/>
          </a:p>
          <a:p>
            <a:r>
              <a:rPr lang="en-US" dirty="0"/>
              <a:t>We evaluate three mechanisms,</a:t>
            </a:r>
          </a:p>
          <a:p>
            <a:endParaRPr lang="en-US" dirty="0"/>
          </a:p>
          <a:p>
            <a:r>
              <a:rPr lang="en-US" dirty="0"/>
              <a:t>The first one is our design of </a:t>
            </a:r>
            <a:r>
              <a:rPr lang="en-US" dirty="0" err="1"/>
              <a:t>XFir</a:t>
            </a:r>
            <a:r>
              <a:rPr lang="en-US" dirty="0"/>
              <a:t> by using CNP for slow path</a:t>
            </a:r>
          </a:p>
          <a:p>
            <a:r>
              <a:rPr lang="en-US" dirty="0"/>
              <a:t>And the SW means using </a:t>
            </a:r>
            <a:r>
              <a:rPr lang="en-US" dirty="0" err="1"/>
              <a:t>Xline’s</a:t>
            </a:r>
            <a:r>
              <a:rPr lang="en-US" dirty="0"/>
              <a:t> software plane</a:t>
            </a:r>
          </a:p>
          <a:p>
            <a:r>
              <a:rPr lang="en-US" dirty="0"/>
              <a:t>We also compare them with Fornax, which is the state of the art </a:t>
            </a:r>
            <a:r>
              <a:rPr lang="en-US" dirty="0" err="1"/>
              <a:t>sep</a:t>
            </a:r>
            <a:r>
              <a:rPr lang="en-US" dirty="0"/>
              <a:t>-path design</a:t>
            </a:r>
          </a:p>
          <a:p>
            <a:endParaRPr lang="en-US" dirty="0"/>
          </a:p>
          <a:p>
            <a:r>
              <a:rPr lang="en-US" dirty="0"/>
              <a:t>This figure shows the new-flow setup rate across table sizes.</a:t>
            </a:r>
          </a:p>
          <a:p>
            <a:r>
              <a:rPr lang="en-US" dirty="0"/>
              <a:t>Our results show that software and Fornax have less than 200 thousands CPS, but </a:t>
            </a:r>
            <a:r>
              <a:rPr lang="en-US" dirty="0" err="1"/>
              <a:t>XFir</a:t>
            </a:r>
            <a:r>
              <a:rPr lang="en-US" dirty="0"/>
              <a:t> can achieve more than 700 thousand of CPS.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Moreover, by using our CPU and CNP collaboration design of parallel serving, we can aggregate the throughput of software and </a:t>
            </a:r>
            <a:r>
              <a:rPr lang="en-US" dirty="0" err="1"/>
              <a:t>XFir</a:t>
            </a:r>
            <a:r>
              <a:rPr lang="en-US" dirty="0"/>
              <a:t>, achieving more than 900 thousand of CPS.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Overall, </a:t>
            </a:r>
            <a:r>
              <a:rPr lang="en-US" dirty="0" err="1"/>
              <a:t>XFir</a:t>
            </a:r>
            <a:r>
              <a:rPr lang="en-US" dirty="0"/>
              <a:t> achieves 4.8× the CPS of Sep-Path.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We next measure the slow-path latency in the DPU</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we find that , </a:t>
            </a:r>
            <a:r>
              <a:rPr lang="en-US" dirty="0" err="1"/>
              <a:t>Xfir</a:t>
            </a:r>
            <a:r>
              <a:rPr lang="en-US" dirty="0"/>
              <a:t> cuts down both the median latency and the tail latency by about 68% off</a:t>
            </a:r>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Finally</a:t>
            </a:r>
            <a:r>
              <a:rPr lang="zh-CN" altLang="en-US" dirty="0"/>
              <a:t> </a:t>
            </a:r>
            <a:r>
              <a:rPr lang="en-US" altLang="zh-CN" dirty="0"/>
              <a:t>we show</a:t>
            </a:r>
            <a:r>
              <a:rPr lang="en-US" dirty="0"/>
              <a:t> the ablation study on our design components</a:t>
            </a:r>
          </a:p>
          <a:p>
            <a:endParaRPr lang="en-US" dirty="0"/>
          </a:p>
          <a:p>
            <a:r>
              <a:rPr lang="en-US" dirty="0"/>
              <a:t>We compare with </a:t>
            </a:r>
            <a:r>
              <a:rPr lang="en-US" dirty="0" err="1"/>
              <a:t>XFir</a:t>
            </a:r>
            <a:r>
              <a:rPr lang="en-US" dirty="0"/>
              <a:t> with mechanism. One is removing the version control, and another one also place all tables in RISC-V, leaving no tables in the CNP pipeline</a:t>
            </a:r>
          </a:p>
          <a:p>
            <a:endParaRPr lang="en-US" dirty="0"/>
          </a:p>
          <a:p>
            <a:r>
              <a:rPr lang="en-US" dirty="0"/>
              <a:t>In this figure, we can find that no version control reduce the CPS by 91 thousands, and removing pipeline further reduce 20 thousands of CPS</a:t>
            </a:r>
          </a:p>
          <a:p>
            <a:endParaRPr lang="en-US" dirty="0"/>
          </a:p>
          <a:p>
            <a:r>
              <a:rPr lang="en-US" dirty="0"/>
              <a:t>And our conclusion is that CNP hardware provides most of the CPS improvement in </a:t>
            </a:r>
            <a:r>
              <a:rPr lang="en-US" dirty="0" err="1"/>
              <a:t>XFir</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To wrap up, in this work,</a:t>
            </a:r>
          </a:p>
          <a:p>
            <a:r>
              <a:rPr lang="en-US" dirty="0"/>
              <a:t>We find that</a:t>
            </a:r>
          </a:p>
          <a:p>
            <a:endParaRPr lang="en-US" dirty="0"/>
          </a:p>
          <a:p>
            <a:endParaRPr lang="en-US" dirty="0"/>
          </a:p>
          <a:p>
            <a:r>
              <a:rPr lang="en-US" dirty="0"/>
              <a:t>And we keep only one DPU per host servers, it is still fully programmable.</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CD378-0A67-818C-E497-B93B3EAA36C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86880BE-328F-A846-475D-01072936CE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0862DD2-E7E8-EA8A-549B-D8BE5C367541}"/>
              </a:ext>
            </a:extLst>
          </p:cNvPr>
          <p:cNvSpPr>
            <a:spLocks noGrp="1"/>
          </p:cNvSpPr>
          <p:nvPr>
            <p:ph type="dt" sz="half" idx="10"/>
          </p:nvPr>
        </p:nvSpPr>
        <p:spPr>
          <a:xfrm>
            <a:off x="838200" y="6356350"/>
            <a:ext cx="2743200" cy="365125"/>
          </a:xfrm>
          <a:prstGeom prst="rect">
            <a:avLst/>
          </a:prstGeom>
        </p:spPr>
        <p:txBody>
          <a:bodyPr/>
          <a:lstStyle/>
          <a:p>
            <a:fld id="{5641E36C-AD63-D64E-B732-2187F4933DDD}" type="datetimeFigureOut">
              <a:rPr lang="en-US" smtClean="0"/>
              <a:t>8/19/26</a:t>
            </a:fld>
            <a:endParaRPr lang="en-US"/>
          </a:p>
        </p:txBody>
      </p:sp>
      <p:sp>
        <p:nvSpPr>
          <p:cNvPr id="5" name="Footer Placeholder 4">
            <a:extLst>
              <a:ext uri="{FF2B5EF4-FFF2-40B4-BE49-F238E27FC236}">
                <a16:creationId xmlns:a16="http://schemas.microsoft.com/office/drawing/2014/main" id="{886A61F8-86FA-D4A7-CFFC-FF1BDBF0350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ACCE01A-F28D-3FC4-73BF-A4813C995035}"/>
              </a:ext>
            </a:extLst>
          </p:cNvPr>
          <p:cNvSpPr>
            <a:spLocks noGrp="1"/>
          </p:cNvSpPr>
          <p:nvPr>
            <p:ph type="sldNum" sz="quarter" idx="12"/>
          </p:nvPr>
        </p:nvSpPr>
        <p:spPr>
          <a:xfrm>
            <a:off x="8610600" y="6356350"/>
            <a:ext cx="2743200" cy="365125"/>
          </a:xfrm>
          <a:prstGeom prst="rect">
            <a:avLst/>
          </a:prstGeom>
        </p:spPr>
        <p:txBody>
          <a:bodyPr/>
          <a:lstStyle/>
          <a:p>
            <a:fld id="{134A6320-D972-5242-A430-5FE517F72EB8}" type="slidenum">
              <a:rPr lang="en-US" smtClean="0"/>
              <a:t>‹#›</a:t>
            </a:fld>
            <a:endParaRPr lang="en-US"/>
          </a:p>
        </p:txBody>
      </p:sp>
    </p:spTree>
    <p:extLst>
      <p:ext uri="{BB962C8B-B14F-4D97-AF65-F5344CB8AC3E}">
        <p14:creationId xmlns:p14="http://schemas.microsoft.com/office/powerpoint/2010/main" val="18520011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076C9-DCB1-F7AF-2CE3-22685558F13C}"/>
              </a:ext>
            </a:extLst>
          </p:cNvPr>
          <p:cNvSpPr>
            <a:spLocks noGrp="1"/>
          </p:cNvSpPr>
          <p:nvPr>
            <p:ph type="title"/>
          </p:nvPr>
        </p:nvSpPr>
        <p:spPr>
          <a:xfrm>
            <a:off x="838200" y="365126"/>
            <a:ext cx="10515600" cy="492479"/>
          </a:xfrm>
        </p:spPr>
        <p:txBody>
          <a:bodyPr>
            <a:normAutofit/>
          </a:bodyPr>
          <a:lstStyle>
            <a:lvl1pPr>
              <a:defRPr sz="3000" b="1">
                <a:latin typeface="Helvetica Neue" panose="02000503000000020004" pitchFamily="2" charset="0"/>
                <a:ea typeface="Helvetica Neue" panose="02000503000000020004" pitchFamily="2" charset="0"/>
                <a:cs typeface="Helvetica Neue" panose="02000503000000020004"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6959709-F9FD-4FCF-47FE-9EFB80D7A719}"/>
              </a:ext>
            </a:extLst>
          </p:cNvPr>
          <p:cNvSpPr>
            <a:spLocks noGrp="1"/>
          </p:cNvSpPr>
          <p:nvPr>
            <p:ph idx="1"/>
          </p:nvPr>
        </p:nvSpPr>
        <p:spPr>
          <a:xfrm>
            <a:off x="838200" y="857605"/>
            <a:ext cx="10515600" cy="5635269"/>
          </a:xfrm>
        </p:spPr>
        <p:txBody>
          <a:bodyPr>
            <a:normAutofit/>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03B510D-588D-C487-E80C-B759B46043D7}"/>
              </a:ext>
            </a:extLst>
          </p:cNvPr>
          <p:cNvSpPr>
            <a:spLocks noGrp="1"/>
          </p:cNvSpPr>
          <p:nvPr>
            <p:ph type="dt" sz="half" idx="10"/>
          </p:nvPr>
        </p:nvSpPr>
        <p:spPr>
          <a:xfrm>
            <a:off x="838200" y="6356350"/>
            <a:ext cx="2743200" cy="365125"/>
          </a:xfrm>
          <a:prstGeom prst="rect">
            <a:avLst/>
          </a:prstGeom>
        </p:spPr>
        <p:txBody>
          <a:bodyPr/>
          <a:lstStyle/>
          <a:p>
            <a:fld id="{5641E36C-AD63-D64E-B732-2187F4933DDD}" type="datetimeFigureOut">
              <a:rPr lang="en-US" smtClean="0"/>
              <a:t>8/19/26</a:t>
            </a:fld>
            <a:endParaRPr lang="en-US"/>
          </a:p>
        </p:txBody>
      </p:sp>
      <p:sp>
        <p:nvSpPr>
          <p:cNvPr id="5" name="Footer Placeholder 4">
            <a:extLst>
              <a:ext uri="{FF2B5EF4-FFF2-40B4-BE49-F238E27FC236}">
                <a16:creationId xmlns:a16="http://schemas.microsoft.com/office/drawing/2014/main" id="{E04BFFC1-5F0B-8B34-4B7D-5B881C98AFB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F1B24A3-7292-F40E-F32D-928570C80652}"/>
              </a:ext>
            </a:extLst>
          </p:cNvPr>
          <p:cNvSpPr>
            <a:spLocks noGrp="1"/>
          </p:cNvSpPr>
          <p:nvPr>
            <p:ph type="sldNum" sz="quarter" idx="12"/>
          </p:nvPr>
        </p:nvSpPr>
        <p:spPr>
          <a:xfrm>
            <a:off x="8610600" y="6356350"/>
            <a:ext cx="2743200" cy="365125"/>
          </a:xfrm>
          <a:prstGeom prst="rect">
            <a:avLst/>
          </a:prstGeom>
        </p:spPr>
        <p:txBody>
          <a:bodyPr/>
          <a:lstStyle/>
          <a:p>
            <a:fld id="{134A6320-D972-5242-A430-5FE517F72EB8}" type="slidenum">
              <a:rPr lang="en-US" smtClean="0"/>
              <a:t>‹#›</a:t>
            </a:fld>
            <a:endParaRPr lang="en-US"/>
          </a:p>
        </p:txBody>
      </p:sp>
    </p:spTree>
    <p:extLst>
      <p:ext uri="{BB962C8B-B14F-4D97-AF65-F5344CB8AC3E}">
        <p14:creationId xmlns:p14="http://schemas.microsoft.com/office/powerpoint/2010/main" val="2472627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E3B3A-7734-0512-D896-D15323F2650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F4CAC6D-5223-AA09-8371-57290028CEC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974697-34FA-9BEC-A7F7-02C8536467F7}"/>
              </a:ext>
            </a:extLst>
          </p:cNvPr>
          <p:cNvSpPr>
            <a:spLocks noGrp="1"/>
          </p:cNvSpPr>
          <p:nvPr>
            <p:ph type="dt" sz="half" idx="10"/>
          </p:nvPr>
        </p:nvSpPr>
        <p:spPr>
          <a:xfrm>
            <a:off x="838200" y="6356350"/>
            <a:ext cx="2743200" cy="365125"/>
          </a:xfrm>
          <a:prstGeom prst="rect">
            <a:avLst/>
          </a:prstGeom>
        </p:spPr>
        <p:txBody>
          <a:bodyPr/>
          <a:lstStyle/>
          <a:p>
            <a:fld id="{5641E36C-AD63-D64E-B732-2187F4933DDD}" type="datetimeFigureOut">
              <a:rPr lang="en-US" smtClean="0"/>
              <a:t>8/19/26</a:t>
            </a:fld>
            <a:endParaRPr lang="en-US"/>
          </a:p>
        </p:txBody>
      </p:sp>
      <p:sp>
        <p:nvSpPr>
          <p:cNvPr id="5" name="Footer Placeholder 4">
            <a:extLst>
              <a:ext uri="{FF2B5EF4-FFF2-40B4-BE49-F238E27FC236}">
                <a16:creationId xmlns:a16="http://schemas.microsoft.com/office/drawing/2014/main" id="{01879803-D39C-E2A1-404F-6D961A9D1F8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E176841-906B-AFA0-9C9E-B9949D637470}"/>
              </a:ext>
            </a:extLst>
          </p:cNvPr>
          <p:cNvSpPr>
            <a:spLocks noGrp="1"/>
          </p:cNvSpPr>
          <p:nvPr>
            <p:ph type="sldNum" sz="quarter" idx="12"/>
          </p:nvPr>
        </p:nvSpPr>
        <p:spPr>
          <a:xfrm>
            <a:off x="8610600" y="6356350"/>
            <a:ext cx="2743200" cy="365125"/>
          </a:xfrm>
          <a:prstGeom prst="rect">
            <a:avLst/>
          </a:prstGeom>
        </p:spPr>
        <p:txBody>
          <a:bodyPr/>
          <a:lstStyle/>
          <a:p>
            <a:fld id="{134A6320-D972-5242-A430-5FE517F72EB8}" type="slidenum">
              <a:rPr lang="en-US" smtClean="0"/>
              <a:t>‹#›</a:t>
            </a:fld>
            <a:endParaRPr lang="en-US"/>
          </a:p>
        </p:txBody>
      </p:sp>
    </p:spTree>
    <p:extLst>
      <p:ext uri="{BB962C8B-B14F-4D97-AF65-F5344CB8AC3E}">
        <p14:creationId xmlns:p14="http://schemas.microsoft.com/office/powerpoint/2010/main" val="3220319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57E3B-2113-5A07-9F7C-EBE6F10920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C7D41D-39C3-8111-08E6-DE06830D99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B681CBD-E441-A099-BBE8-795F9C76DB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2D8EC8B-3853-3C8F-AF75-39DD3DFBE1C2}"/>
              </a:ext>
            </a:extLst>
          </p:cNvPr>
          <p:cNvSpPr>
            <a:spLocks noGrp="1"/>
          </p:cNvSpPr>
          <p:nvPr>
            <p:ph type="dt" sz="half" idx="10"/>
          </p:nvPr>
        </p:nvSpPr>
        <p:spPr>
          <a:xfrm>
            <a:off x="838200" y="6356350"/>
            <a:ext cx="2743200" cy="365125"/>
          </a:xfrm>
          <a:prstGeom prst="rect">
            <a:avLst/>
          </a:prstGeom>
        </p:spPr>
        <p:txBody>
          <a:bodyPr/>
          <a:lstStyle/>
          <a:p>
            <a:fld id="{5641E36C-AD63-D64E-B732-2187F4933DDD}" type="datetimeFigureOut">
              <a:rPr lang="en-US" smtClean="0"/>
              <a:t>8/19/26</a:t>
            </a:fld>
            <a:endParaRPr lang="en-US"/>
          </a:p>
        </p:txBody>
      </p:sp>
      <p:sp>
        <p:nvSpPr>
          <p:cNvPr id="6" name="Footer Placeholder 5">
            <a:extLst>
              <a:ext uri="{FF2B5EF4-FFF2-40B4-BE49-F238E27FC236}">
                <a16:creationId xmlns:a16="http://schemas.microsoft.com/office/drawing/2014/main" id="{BEE6E55C-CBC6-7070-DD00-1BBD0643DE4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9F7F946-6AEF-8CFD-0C16-547DC722E707}"/>
              </a:ext>
            </a:extLst>
          </p:cNvPr>
          <p:cNvSpPr>
            <a:spLocks noGrp="1"/>
          </p:cNvSpPr>
          <p:nvPr>
            <p:ph type="sldNum" sz="quarter" idx="12"/>
          </p:nvPr>
        </p:nvSpPr>
        <p:spPr>
          <a:xfrm>
            <a:off x="8610600" y="6356350"/>
            <a:ext cx="2743200" cy="365125"/>
          </a:xfrm>
          <a:prstGeom prst="rect">
            <a:avLst/>
          </a:prstGeom>
        </p:spPr>
        <p:txBody>
          <a:bodyPr/>
          <a:lstStyle/>
          <a:p>
            <a:fld id="{134A6320-D972-5242-A430-5FE517F72EB8}" type="slidenum">
              <a:rPr lang="en-US" smtClean="0"/>
              <a:t>‹#›</a:t>
            </a:fld>
            <a:endParaRPr lang="en-US"/>
          </a:p>
        </p:txBody>
      </p:sp>
    </p:spTree>
    <p:extLst>
      <p:ext uri="{BB962C8B-B14F-4D97-AF65-F5344CB8AC3E}">
        <p14:creationId xmlns:p14="http://schemas.microsoft.com/office/powerpoint/2010/main" val="916375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911BA-1AFC-E9AE-4E9E-0F5F51ADCDF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79E8BF8-391B-B7C6-CC32-E7DB936C88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466D59-BDF0-B0F4-6609-B9965695320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FA2624-8B6E-45A9-9FB8-2D2FBC1A57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4F080DE-A8EC-1A2C-3D3D-0AB0AE1010D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C1E556C-7FA2-008B-0E93-E9F72D0D4D9A}"/>
              </a:ext>
            </a:extLst>
          </p:cNvPr>
          <p:cNvSpPr>
            <a:spLocks noGrp="1"/>
          </p:cNvSpPr>
          <p:nvPr>
            <p:ph type="dt" sz="half" idx="10"/>
          </p:nvPr>
        </p:nvSpPr>
        <p:spPr>
          <a:xfrm>
            <a:off x="838200" y="6356350"/>
            <a:ext cx="2743200" cy="365125"/>
          </a:xfrm>
          <a:prstGeom prst="rect">
            <a:avLst/>
          </a:prstGeom>
        </p:spPr>
        <p:txBody>
          <a:bodyPr/>
          <a:lstStyle/>
          <a:p>
            <a:fld id="{5641E36C-AD63-D64E-B732-2187F4933DDD}" type="datetimeFigureOut">
              <a:rPr lang="en-US" smtClean="0"/>
              <a:t>8/19/26</a:t>
            </a:fld>
            <a:endParaRPr lang="en-US"/>
          </a:p>
        </p:txBody>
      </p:sp>
      <p:sp>
        <p:nvSpPr>
          <p:cNvPr id="8" name="Footer Placeholder 7">
            <a:extLst>
              <a:ext uri="{FF2B5EF4-FFF2-40B4-BE49-F238E27FC236}">
                <a16:creationId xmlns:a16="http://schemas.microsoft.com/office/drawing/2014/main" id="{D58BF289-02E3-BBFC-F24A-078B588B41E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F34B9B08-0DA1-EF45-182D-138382752787}"/>
              </a:ext>
            </a:extLst>
          </p:cNvPr>
          <p:cNvSpPr>
            <a:spLocks noGrp="1"/>
          </p:cNvSpPr>
          <p:nvPr>
            <p:ph type="sldNum" sz="quarter" idx="12"/>
          </p:nvPr>
        </p:nvSpPr>
        <p:spPr>
          <a:xfrm>
            <a:off x="8610600" y="6356350"/>
            <a:ext cx="2743200" cy="365125"/>
          </a:xfrm>
          <a:prstGeom prst="rect">
            <a:avLst/>
          </a:prstGeom>
        </p:spPr>
        <p:txBody>
          <a:bodyPr/>
          <a:lstStyle/>
          <a:p>
            <a:fld id="{134A6320-D972-5242-A430-5FE517F72EB8}" type="slidenum">
              <a:rPr lang="en-US" smtClean="0"/>
              <a:t>‹#›</a:t>
            </a:fld>
            <a:endParaRPr lang="en-US"/>
          </a:p>
        </p:txBody>
      </p:sp>
    </p:spTree>
    <p:extLst>
      <p:ext uri="{BB962C8B-B14F-4D97-AF65-F5344CB8AC3E}">
        <p14:creationId xmlns:p14="http://schemas.microsoft.com/office/powerpoint/2010/main" val="3607778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C11F1-99FD-CBC7-6D12-E306BD0694D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0C4256E-492E-00CE-E61D-5FCBD4ABF9D4}"/>
              </a:ext>
            </a:extLst>
          </p:cNvPr>
          <p:cNvSpPr>
            <a:spLocks noGrp="1"/>
          </p:cNvSpPr>
          <p:nvPr>
            <p:ph type="dt" sz="half" idx="10"/>
          </p:nvPr>
        </p:nvSpPr>
        <p:spPr>
          <a:xfrm>
            <a:off x="838200" y="6356350"/>
            <a:ext cx="2743200" cy="365125"/>
          </a:xfrm>
          <a:prstGeom prst="rect">
            <a:avLst/>
          </a:prstGeom>
        </p:spPr>
        <p:txBody>
          <a:bodyPr/>
          <a:lstStyle/>
          <a:p>
            <a:fld id="{5641E36C-AD63-D64E-B732-2187F4933DDD}" type="datetimeFigureOut">
              <a:rPr lang="en-US" smtClean="0"/>
              <a:t>8/19/26</a:t>
            </a:fld>
            <a:endParaRPr lang="en-US"/>
          </a:p>
        </p:txBody>
      </p:sp>
      <p:sp>
        <p:nvSpPr>
          <p:cNvPr id="4" name="Footer Placeholder 3">
            <a:extLst>
              <a:ext uri="{FF2B5EF4-FFF2-40B4-BE49-F238E27FC236}">
                <a16:creationId xmlns:a16="http://schemas.microsoft.com/office/drawing/2014/main" id="{98A723A3-9A8B-5074-066D-40B0E938A87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DA88F31-E6E1-7284-3E41-006BCC270F67}"/>
              </a:ext>
            </a:extLst>
          </p:cNvPr>
          <p:cNvSpPr>
            <a:spLocks noGrp="1"/>
          </p:cNvSpPr>
          <p:nvPr>
            <p:ph type="sldNum" sz="quarter" idx="12"/>
          </p:nvPr>
        </p:nvSpPr>
        <p:spPr>
          <a:xfrm>
            <a:off x="8610600" y="6356350"/>
            <a:ext cx="2743200" cy="365125"/>
          </a:xfrm>
          <a:prstGeom prst="rect">
            <a:avLst/>
          </a:prstGeom>
        </p:spPr>
        <p:txBody>
          <a:bodyPr/>
          <a:lstStyle/>
          <a:p>
            <a:fld id="{134A6320-D972-5242-A430-5FE517F72EB8}" type="slidenum">
              <a:rPr lang="en-US" smtClean="0"/>
              <a:t>‹#›</a:t>
            </a:fld>
            <a:endParaRPr lang="en-US"/>
          </a:p>
        </p:txBody>
      </p:sp>
    </p:spTree>
    <p:extLst>
      <p:ext uri="{BB962C8B-B14F-4D97-AF65-F5344CB8AC3E}">
        <p14:creationId xmlns:p14="http://schemas.microsoft.com/office/powerpoint/2010/main" val="4182040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ABAC25-428C-E826-265B-1F7803AE04DD}"/>
              </a:ext>
            </a:extLst>
          </p:cNvPr>
          <p:cNvSpPr>
            <a:spLocks noGrp="1"/>
          </p:cNvSpPr>
          <p:nvPr>
            <p:ph type="dt" sz="half" idx="10"/>
          </p:nvPr>
        </p:nvSpPr>
        <p:spPr>
          <a:xfrm>
            <a:off x="838200" y="6356350"/>
            <a:ext cx="2743200" cy="365125"/>
          </a:xfrm>
          <a:prstGeom prst="rect">
            <a:avLst/>
          </a:prstGeom>
        </p:spPr>
        <p:txBody>
          <a:bodyPr/>
          <a:lstStyle/>
          <a:p>
            <a:fld id="{5641E36C-AD63-D64E-B732-2187F4933DDD}" type="datetimeFigureOut">
              <a:rPr lang="en-US" smtClean="0"/>
              <a:t>8/19/26</a:t>
            </a:fld>
            <a:endParaRPr lang="en-US"/>
          </a:p>
        </p:txBody>
      </p:sp>
      <p:sp>
        <p:nvSpPr>
          <p:cNvPr id="3" name="Footer Placeholder 2">
            <a:extLst>
              <a:ext uri="{FF2B5EF4-FFF2-40B4-BE49-F238E27FC236}">
                <a16:creationId xmlns:a16="http://schemas.microsoft.com/office/drawing/2014/main" id="{F192C5E9-FD10-7949-CC48-6E8822E6029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F2DD85F-05A5-85FC-DADF-A4494750D97D}"/>
              </a:ext>
            </a:extLst>
          </p:cNvPr>
          <p:cNvSpPr>
            <a:spLocks noGrp="1"/>
          </p:cNvSpPr>
          <p:nvPr>
            <p:ph type="sldNum" sz="quarter" idx="12"/>
          </p:nvPr>
        </p:nvSpPr>
        <p:spPr>
          <a:xfrm>
            <a:off x="8610600" y="6356350"/>
            <a:ext cx="2743200" cy="365125"/>
          </a:xfrm>
          <a:prstGeom prst="rect">
            <a:avLst/>
          </a:prstGeom>
        </p:spPr>
        <p:txBody>
          <a:bodyPr/>
          <a:lstStyle/>
          <a:p>
            <a:fld id="{134A6320-D972-5242-A430-5FE517F72EB8}" type="slidenum">
              <a:rPr lang="en-US" smtClean="0"/>
              <a:t>‹#›</a:t>
            </a:fld>
            <a:endParaRPr lang="en-US"/>
          </a:p>
        </p:txBody>
      </p:sp>
    </p:spTree>
    <p:extLst>
      <p:ext uri="{BB962C8B-B14F-4D97-AF65-F5344CB8AC3E}">
        <p14:creationId xmlns:p14="http://schemas.microsoft.com/office/powerpoint/2010/main" val="3247388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A04D8-441A-1042-DC57-2F12FAB389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312DF2A-6CDC-35FE-BF50-3316A3425D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6D17A82-A753-DB10-15B0-F3D59921DD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1F287B-F4FD-52D8-753F-231D7F8052A1}"/>
              </a:ext>
            </a:extLst>
          </p:cNvPr>
          <p:cNvSpPr>
            <a:spLocks noGrp="1"/>
          </p:cNvSpPr>
          <p:nvPr>
            <p:ph type="dt" sz="half" idx="10"/>
          </p:nvPr>
        </p:nvSpPr>
        <p:spPr>
          <a:xfrm>
            <a:off x="838200" y="6356350"/>
            <a:ext cx="2743200" cy="365125"/>
          </a:xfrm>
          <a:prstGeom prst="rect">
            <a:avLst/>
          </a:prstGeom>
        </p:spPr>
        <p:txBody>
          <a:bodyPr/>
          <a:lstStyle/>
          <a:p>
            <a:fld id="{5641E36C-AD63-D64E-B732-2187F4933DDD}" type="datetimeFigureOut">
              <a:rPr lang="en-US" smtClean="0"/>
              <a:t>8/19/26</a:t>
            </a:fld>
            <a:endParaRPr lang="en-US"/>
          </a:p>
        </p:txBody>
      </p:sp>
      <p:sp>
        <p:nvSpPr>
          <p:cNvPr id="6" name="Footer Placeholder 5">
            <a:extLst>
              <a:ext uri="{FF2B5EF4-FFF2-40B4-BE49-F238E27FC236}">
                <a16:creationId xmlns:a16="http://schemas.microsoft.com/office/drawing/2014/main" id="{37593FA6-475A-A5D5-9BC1-53A59AFA8CF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3F88486F-31CC-A609-ACFD-6078FB2390B4}"/>
              </a:ext>
            </a:extLst>
          </p:cNvPr>
          <p:cNvSpPr>
            <a:spLocks noGrp="1"/>
          </p:cNvSpPr>
          <p:nvPr>
            <p:ph type="sldNum" sz="quarter" idx="12"/>
          </p:nvPr>
        </p:nvSpPr>
        <p:spPr>
          <a:xfrm>
            <a:off x="8610600" y="6356350"/>
            <a:ext cx="2743200" cy="365125"/>
          </a:xfrm>
          <a:prstGeom prst="rect">
            <a:avLst/>
          </a:prstGeom>
        </p:spPr>
        <p:txBody>
          <a:bodyPr/>
          <a:lstStyle/>
          <a:p>
            <a:fld id="{134A6320-D972-5242-A430-5FE517F72EB8}" type="slidenum">
              <a:rPr lang="en-US" smtClean="0"/>
              <a:t>‹#›</a:t>
            </a:fld>
            <a:endParaRPr lang="en-US"/>
          </a:p>
        </p:txBody>
      </p:sp>
    </p:spTree>
    <p:extLst>
      <p:ext uri="{BB962C8B-B14F-4D97-AF65-F5344CB8AC3E}">
        <p14:creationId xmlns:p14="http://schemas.microsoft.com/office/powerpoint/2010/main" val="1255376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9130F-110F-FDA2-3845-73830D1BDE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0288BD-2C14-BACD-2277-D41D6084A5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D1302CD-09A4-571E-AE3C-8913C21E9D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A31F8B-F203-0241-619E-AE1EFDD47F21}"/>
              </a:ext>
            </a:extLst>
          </p:cNvPr>
          <p:cNvSpPr>
            <a:spLocks noGrp="1"/>
          </p:cNvSpPr>
          <p:nvPr>
            <p:ph type="dt" sz="half" idx="10"/>
          </p:nvPr>
        </p:nvSpPr>
        <p:spPr>
          <a:xfrm>
            <a:off x="838200" y="6356350"/>
            <a:ext cx="2743200" cy="365125"/>
          </a:xfrm>
          <a:prstGeom prst="rect">
            <a:avLst/>
          </a:prstGeom>
        </p:spPr>
        <p:txBody>
          <a:bodyPr/>
          <a:lstStyle/>
          <a:p>
            <a:fld id="{5641E36C-AD63-D64E-B732-2187F4933DDD}" type="datetimeFigureOut">
              <a:rPr lang="en-US" smtClean="0"/>
              <a:t>8/19/26</a:t>
            </a:fld>
            <a:endParaRPr lang="en-US"/>
          </a:p>
        </p:txBody>
      </p:sp>
      <p:sp>
        <p:nvSpPr>
          <p:cNvPr id="6" name="Footer Placeholder 5">
            <a:extLst>
              <a:ext uri="{FF2B5EF4-FFF2-40B4-BE49-F238E27FC236}">
                <a16:creationId xmlns:a16="http://schemas.microsoft.com/office/drawing/2014/main" id="{EF6B14FF-E386-33E1-EC19-7B5C455784B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31A0B066-9964-9A64-B12E-ECF2A8A29E9C}"/>
              </a:ext>
            </a:extLst>
          </p:cNvPr>
          <p:cNvSpPr>
            <a:spLocks noGrp="1"/>
          </p:cNvSpPr>
          <p:nvPr>
            <p:ph type="sldNum" sz="quarter" idx="12"/>
          </p:nvPr>
        </p:nvSpPr>
        <p:spPr>
          <a:xfrm>
            <a:off x="8610600" y="6356350"/>
            <a:ext cx="2743200" cy="365125"/>
          </a:xfrm>
          <a:prstGeom prst="rect">
            <a:avLst/>
          </a:prstGeom>
        </p:spPr>
        <p:txBody>
          <a:bodyPr/>
          <a:lstStyle/>
          <a:p>
            <a:fld id="{134A6320-D972-5242-A430-5FE517F72EB8}" type="slidenum">
              <a:rPr lang="en-US" smtClean="0"/>
              <a:t>‹#›</a:t>
            </a:fld>
            <a:endParaRPr lang="en-US"/>
          </a:p>
        </p:txBody>
      </p:sp>
    </p:spTree>
    <p:extLst>
      <p:ext uri="{BB962C8B-B14F-4D97-AF65-F5344CB8AC3E}">
        <p14:creationId xmlns:p14="http://schemas.microsoft.com/office/powerpoint/2010/main" val="2732503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B58F3-2246-8DC5-A623-A8176C0EE1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411D17B-509A-F35F-08A7-85CEE2EFEE9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7BC23B-624A-FF9C-BF99-059C78719C62}"/>
              </a:ext>
            </a:extLst>
          </p:cNvPr>
          <p:cNvSpPr>
            <a:spLocks noGrp="1"/>
          </p:cNvSpPr>
          <p:nvPr>
            <p:ph type="dt" sz="half" idx="10"/>
          </p:nvPr>
        </p:nvSpPr>
        <p:spPr>
          <a:xfrm>
            <a:off x="838200" y="6356350"/>
            <a:ext cx="2743200" cy="365125"/>
          </a:xfrm>
          <a:prstGeom prst="rect">
            <a:avLst/>
          </a:prstGeom>
        </p:spPr>
        <p:txBody>
          <a:bodyPr/>
          <a:lstStyle/>
          <a:p>
            <a:fld id="{5641E36C-AD63-D64E-B732-2187F4933DDD}" type="datetimeFigureOut">
              <a:rPr lang="en-US" smtClean="0"/>
              <a:t>8/19/26</a:t>
            </a:fld>
            <a:endParaRPr lang="en-US"/>
          </a:p>
        </p:txBody>
      </p:sp>
      <p:sp>
        <p:nvSpPr>
          <p:cNvPr id="5" name="Footer Placeholder 4">
            <a:extLst>
              <a:ext uri="{FF2B5EF4-FFF2-40B4-BE49-F238E27FC236}">
                <a16:creationId xmlns:a16="http://schemas.microsoft.com/office/drawing/2014/main" id="{22589182-EE7D-504D-D88F-279A016F833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593A96C-77C8-446D-FAE2-F16651A789ED}"/>
              </a:ext>
            </a:extLst>
          </p:cNvPr>
          <p:cNvSpPr>
            <a:spLocks noGrp="1"/>
          </p:cNvSpPr>
          <p:nvPr>
            <p:ph type="sldNum" sz="quarter" idx="12"/>
          </p:nvPr>
        </p:nvSpPr>
        <p:spPr>
          <a:xfrm>
            <a:off x="8610600" y="6356350"/>
            <a:ext cx="2743200" cy="365125"/>
          </a:xfrm>
          <a:prstGeom prst="rect">
            <a:avLst/>
          </a:prstGeom>
        </p:spPr>
        <p:txBody>
          <a:bodyPr/>
          <a:lstStyle/>
          <a:p>
            <a:fld id="{134A6320-D972-5242-A430-5FE517F72EB8}" type="slidenum">
              <a:rPr lang="en-US" smtClean="0"/>
              <a:t>‹#›</a:t>
            </a:fld>
            <a:endParaRPr lang="en-US"/>
          </a:p>
        </p:txBody>
      </p:sp>
    </p:spTree>
    <p:extLst>
      <p:ext uri="{BB962C8B-B14F-4D97-AF65-F5344CB8AC3E}">
        <p14:creationId xmlns:p14="http://schemas.microsoft.com/office/powerpoint/2010/main" val="11618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5894D0-7E42-789B-1318-8A66A5F24DD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1F23F34-E3DE-63CC-9ED3-BAC70660CC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2BFB99-556A-849E-14A8-D4B190E03D6B}"/>
              </a:ext>
            </a:extLst>
          </p:cNvPr>
          <p:cNvSpPr>
            <a:spLocks noGrp="1"/>
          </p:cNvSpPr>
          <p:nvPr>
            <p:ph type="dt" sz="half" idx="10"/>
          </p:nvPr>
        </p:nvSpPr>
        <p:spPr>
          <a:xfrm>
            <a:off x="838200" y="6356350"/>
            <a:ext cx="2743200" cy="365125"/>
          </a:xfrm>
          <a:prstGeom prst="rect">
            <a:avLst/>
          </a:prstGeom>
        </p:spPr>
        <p:txBody>
          <a:bodyPr/>
          <a:lstStyle/>
          <a:p>
            <a:fld id="{5641E36C-AD63-D64E-B732-2187F4933DDD}" type="datetimeFigureOut">
              <a:rPr lang="en-US" smtClean="0"/>
              <a:t>8/19/26</a:t>
            </a:fld>
            <a:endParaRPr lang="en-US"/>
          </a:p>
        </p:txBody>
      </p:sp>
      <p:sp>
        <p:nvSpPr>
          <p:cNvPr id="5" name="Footer Placeholder 4">
            <a:extLst>
              <a:ext uri="{FF2B5EF4-FFF2-40B4-BE49-F238E27FC236}">
                <a16:creationId xmlns:a16="http://schemas.microsoft.com/office/drawing/2014/main" id="{B4C9B4E7-9ACA-E271-F67D-CD338D95C70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2F9D653-E9CC-9C3C-B8E9-64469D191B4B}"/>
              </a:ext>
            </a:extLst>
          </p:cNvPr>
          <p:cNvSpPr>
            <a:spLocks noGrp="1"/>
          </p:cNvSpPr>
          <p:nvPr>
            <p:ph type="sldNum" sz="quarter" idx="12"/>
          </p:nvPr>
        </p:nvSpPr>
        <p:spPr>
          <a:xfrm>
            <a:off x="8610600" y="6356350"/>
            <a:ext cx="2743200" cy="365125"/>
          </a:xfrm>
          <a:prstGeom prst="rect">
            <a:avLst/>
          </a:prstGeom>
        </p:spPr>
        <p:txBody>
          <a:bodyPr/>
          <a:lstStyle/>
          <a:p>
            <a:fld id="{134A6320-D972-5242-A430-5FE517F72EB8}" type="slidenum">
              <a:rPr lang="en-US" smtClean="0"/>
              <a:t>‹#›</a:t>
            </a:fld>
            <a:endParaRPr lang="en-US"/>
          </a:p>
        </p:txBody>
      </p:sp>
    </p:spTree>
    <p:extLst>
      <p:ext uri="{BB962C8B-B14F-4D97-AF65-F5344CB8AC3E}">
        <p14:creationId xmlns:p14="http://schemas.microsoft.com/office/powerpoint/2010/main" val="2958326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21B90B-E11F-C5C4-D1A1-1FC19C186F0A}"/>
              </a:ext>
            </a:extLst>
          </p:cNvPr>
          <p:cNvSpPr>
            <a:spLocks noGrp="1"/>
          </p:cNvSpPr>
          <p:nvPr>
            <p:ph type="title"/>
          </p:nvPr>
        </p:nvSpPr>
        <p:spPr>
          <a:xfrm>
            <a:off x="838200" y="365126"/>
            <a:ext cx="10515600" cy="65150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9A6DD3-39B8-83F4-22F3-EE6AB2E4B506}"/>
              </a:ext>
            </a:extLst>
          </p:cNvPr>
          <p:cNvSpPr>
            <a:spLocks noGrp="1"/>
          </p:cNvSpPr>
          <p:nvPr>
            <p:ph type="body" idx="1"/>
          </p:nvPr>
        </p:nvSpPr>
        <p:spPr>
          <a:xfrm>
            <a:off x="838200" y="1016632"/>
            <a:ext cx="10515600" cy="547624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28498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sv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201168"/>
          </a:xfrm>
          <a:prstGeom prst="rect">
            <a:avLst/>
          </a:prstGeom>
          <a:solidFill>
            <a:srgbClr val="2E93D8"/>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456592" y="1797673"/>
            <a:ext cx="11278503" cy="1170257"/>
          </a:xfrm>
          <a:prstGeom prst="rect">
            <a:avLst/>
          </a:prstGeom>
          <a:noFill/>
        </p:spPr>
        <p:txBody>
          <a:bodyPr wrap="square" lIns="0" tIns="0" rIns="0" bIns="0" anchor="t">
            <a:spAutoFit/>
          </a:bodyPr>
          <a:lstStyle/>
          <a:p>
            <a:pPr algn="ctr">
              <a:lnSpc>
                <a:spcPct val="95000"/>
              </a:lnSpc>
              <a:spcBef>
                <a:spcPts val="0"/>
              </a:spcBef>
              <a:spcAft>
                <a:spcPts val="800"/>
              </a:spcAft>
            </a:pPr>
            <a:r>
              <a:rPr sz="3600" b="1" dirty="0" err="1">
                <a:solidFill>
                  <a:srgbClr val="0E4E80"/>
                </a:solidFill>
                <a:latin typeface="Arial"/>
              </a:rPr>
              <a:t>X</a:t>
            </a:r>
            <a:r>
              <a:rPr lang="en-US" sz="3600" b="1" dirty="0" err="1">
                <a:solidFill>
                  <a:srgbClr val="0E4E80"/>
                </a:solidFill>
                <a:latin typeface="Arial"/>
              </a:rPr>
              <a:t>F</a:t>
            </a:r>
            <a:r>
              <a:rPr sz="3600" b="1" dirty="0" err="1">
                <a:solidFill>
                  <a:srgbClr val="0E4E80"/>
                </a:solidFill>
                <a:latin typeface="Arial"/>
              </a:rPr>
              <a:t>ir</a:t>
            </a:r>
            <a:r>
              <a:rPr lang="en-US" sz="3600" b="1" dirty="0">
                <a:solidFill>
                  <a:srgbClr val="0E4E80"/>
                </a:solidFill>
                <a:latin typeface="Arial"/>
              </a:rPr>
              <a:t>: </a:t>
            </a:r>
            <a:r>
              <a:rPr sz="3600" b="1" i="0" dirty="0">
                <a:solidFill>
                  <a:srgbClr val="0E4E80"/>
                </a:solidFill>
                <a:latin typeface="Arial"/>
              </a:rPr>
              <a:t>Accelerating New-Flow Setup on Host Servers</a:t>
            </a:r>
          </a:p>
          <a:p>
            <a:pPr algn="ctr">
              <a:lnSpc>
                <a:spcPct val="105000"/>
              </a:lnSpc>
              <a:spcBef>
                <a:spcPts val="0"/>
              </a:spcBef>
              <a:spcAft>
                <a:spcPts val="600"/>
              </a:spcAft>
            </a:pPr>
            <a:r>
              <a:rPr sz="3600" b="1" i="0" dirty="0">
                <a:solidFill>
                  <a:srgbClr val="0E4E80"/>
                </a:solidFill>
                <a:latin typeface="Arial"/>
              </a:rPr>
              <a:t>of a Large Cloud Network</a:t>
            </a:r>
          </a:p>
        </p:txBody>
      </p:sp>
      <p:sp>
        <p:nvSpPr>
          <p:cNvPr id="5" name="Rectangle 4"/>
          <p:cNvSpPr/>
          <p:nvPr/>
        </p:nvSpPr>
        <p:spPr>
          <a:xfrm>
            <a:off x="5318602" y="3048985"/>
            <a:ext cx="1554480" cy="45720"/>
          </a:xfrm>
          <a:prstGeom prst="rect">
            <a:avLst/>
          </a:prstGeom>
          <a:solidFill>
            <a:srgbClr val="2E93D8"/>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731515" y="3177119"/>
            <a:ext cx="10728655" cy="936154"/>
          </a:xfrm>
          <a:prstGeom prst="rect">
            <a:avLst/>
          </a:prstGeom>
          <a:noFill/>
        </p:spPr>
        <p:txBody>
          <a:bodyPr wrap="square" lIns="0" tIns="0" rIns="0" bIns="0" anchor="t">
            <a:spAutoFit/>
          </a:bodyPr>
          <a:lstStyle/>
          <a:p>
            <a:pPr algn="ctr">
              <a:lnSpc>
                <a:spcPct val="120000"/>
              </a:lnSpc>
              <a:spcBef>
                <a:spcPts val="0"/>
              </a:spcBef>
              <a:spcAft>
                <a:spcPts val="300"/>
              </a:spcAft>
            </a:pPr>
            <a:r>
              <a:rPr sz="1600" b="1" i="1" dirty="0">
                <a:latin typeface="Arial"/>
              </a:rPr>
              <a:t>Shihan Lin</a:t>
            </a:r>
            <a:r>
              <a:rPr sz="1600" b="0" i="0" dirty="0">
                <a:latin typeface="Arial"/>
              </a:rPr>
              <a:t>*, </a:t>
            </a:r>
            <a:r>
              <a:rPr sz="1600" b="0" i="0" dirty="0" err="1">
                <a:latin typeface="Arial"/>
              </a:rPr>
              <a:t>Shunqiao</a:t>
            </a:r>
            <a:r>
              <a:rPr sz="1600" b="0" i="0" dirty="0">
                <a:latin typeface="Arial"/>
              </a:rPr>
              <a:t> Jiang*, Liang Wang, Jian Wang, Chao Pei, Jian Zhao, Wenjun Wu, Kai Ren,</a:t>
            </a:r>
          </a:p>
          <a:p>
            <a:pPr algn="ctr">
              <a:lnSpc>
                <a:spcPct val="120000"/>
              </a:lnSpc>
              <a:spcBef>
                <a:spcPts val="0"/>
              </a:spcBef>
              <a:spcAft>
                <a:spcPts val="300"/>
              </a:spcAft>
            </a:pPr>
            <a:r>
              <a:rPr sz="1600" b="0" i="0" dirty="0">
                <a:latin typeface="Arial"/>
              </a:rPr>
              <a:t>Lijun Zhuang, </a:t>
            </a:r>
            <a:r>
              <a:rPr sz="1600" b="0" i="0" dirty="0" err="1">
                <a:latin typeface="Arial"/>
              </a:rPr>
              <a:t>Qingmin</a:t>
            </a:r>
            <a:r>
              <a:rPr sz="1600" b="0" i="0" dirty="0">
                <a:latin typeface="Arial"/>
              </a:rPr>
              <a:t> Liu, Heng Yu, </a:t>
            </a:r>
            <a:r>
              <a:rPr sz="1600" b="0" i="0" dirty="0" err="1">
                <a:latin typeface="Arial"/>
              </a:rPr>
              <a:t>Sirui</a:t>
            </a:r>
            <a:r>
              <a:rPr sz="1600" b="0" i="0" dirty="0">
                <a:latin typeface="Arial"/>
              </a:rPr>
              <a:t> Li, Yibo Huang, Yifei Zhu, </a:t>
            </a:r>
            <a:r>
              <a:rPr sz="1600" b="0" i="0" dirty="0" err="1">
                <a:latin typeface="Arial"/>
              </a:rPr>
              <a:t>Yunming</a:t>
            </a:r>
            <a:r>
              <a:rPr sz="1600" b="0" i="0" dirty="0">
                <a:latin typeface="Arial"/>
              </a:rPr>
              <a:t> Xiao, Ang Chen,</a:t>
            </a:r>
          </a:p>
          <a:p>
            <a:pPr algn="ctr">
              <a:lnSpc>
                <a:spcPct val="120000"/>
              </a:lnSpc>
              <a:spcBef>
                <a:spcPts val="0"/>
              </a:spcBef>
              <a:spcAft>
                <a:spcPts val="1400"/>
              </a:spcAft>
            </a:pPr>
            <a:r>
              <a:rPr sz="1600" b="0" i="0" dirty="0" err="1">
                <a:latin typeface="Arial"/>
              </a:rPr>
              <a:t>Linghe</a:t>
            </a:r>
            <a:r>
              <a:rPr sz="1600" b="0" i="0" dirty="0">
                <a:latin typeface="Arial"/>
              </a:rPr>
              <a:t> Kong, </a:t>
            </a:r>
            <a:r>
              <a:rPr sz="1600" b="0" i="0" dirty="0" err="1">
                <a:latin typeface="Arial"/>
              </a:rPr>
              <a:t>Congcong</a:t>
            </a:r>
            <a:r>
              <a:rPr sz="1600" b="0" i="0" dirty="0">
                <a:latin typeface="Arial"/>
              </a:rPr>
              <a:t> Miao</a:t>
            </a:r>
          </a:p>
        </p:txBody>
      </p:sp>
      <p:pic>
        <p:nvPicPr>
          <p:cNvPr id="9" name="Graphic 8">
            <a:extLst>
              <a:ext uri="{FF2B5EF4-FFF2-40B4-BE49-F238E27FC236}">
                <a16:creationId xmlns:a16="http://schemas.microsoft.com/office/drawing/2014/main" id="{9BC96140-27FD-0B6F-DD43-BB57569242D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68464" y="225164"/>
            <a:ext cx="1854766" cy="1445172"/>
          </a:xfrm>
          <a:prstGeom prst="rect">
            <a:avLst/>
          </a:prstGeom>
        </p:spPr>
      </p:pic>
      <p:grpSp>
        <p:nvGrpSpPr>
          <p:cNvPr id="33" name="Group 32">
            <a:extLst>
              <a:ext uri="{FF2B5EF4-FFF2-40B4-BE49-F238E27FC236}">
                <a16:creationId xmlns:a16="http://schemas.microsoft.com/office/drawing/2014/main" id="{7D89BA88-1728-3FEF-6349-7980DA70ED03}"/>
              </a:ext>
            </a:extLst>
          </p:cNvPr>
          <p:cNvGrpSpPr/>
          <p:nvPr/>
        </p:nvGrpSpPr>
        <p:grpSpPr>
          <a:xfrm>
            <a:off x="1641544" y="4142019"/>
            <a:ext cx="8908595" cy="2214916"/>
            <a:chOff x="1569035" y="4142019"/>
            <a:chExt cx="8908595" cy="2214916"/>
          </a:xfrm>
        </p:grpSpPr>
        <p:pic>
          <p:nvPicPr>
            <p:cNvPr id="13" name="Picture 12">
              <a:extLst>
                <a:ext uri="{FF2B5EF4-FFF2-40B4-BE49-F238E27FC236}">
                  <a16:creationId xmlns:a16="http://schemas.microsoft.com/office/drawing/2014/main" id="{09CF012B-C5C1-B7BE-E7A6-E6754AAE4F0D}"/>
                </a:ext>
              </a:extLst>
            </p:cNvPr>
            <p:cNvPicPr>
              <a:picLocks noChangeAspect="1"/>
            </p:cNvPicPr>
            <p:nvPr/>
          </p:nvPicPr>
          <p:blipFill>
            <a:blip r:embed="rId4"/>
            <a:stretch>
              <a:fillRect/>
            </a:stretch>
          </p:blipFill>
          <p:spPr>
            <a:xfrm>
              <a:off x="8037333" y="4142019"/>
              <a:ext cx="2440297" cy="1626864"/>
            </a:xfrm>
            <a:prstGeom prst="rect">
              <a:avLst/>
            </a:prstGeom>
          </p:spPr>
        </p:pic>
        <p:pic>
          <p:nvPicPr>
            <p:cNvPr id="17" name="Picture 16">
              <a:extLst>
                <a:ext uri="{FF2B5EF4-FFF2-40B4-BE49-F238E27FC236}">
                  <a16:creationId xmlns:a16="http://schemas.microsoft.com/office/drawing/2014/main" id="{6C2CA46A-7463-FF09-0494-DCFCC8566CC2}"/>
                </a:ext>
              </a:extLst>
            </p:cNvPr>
            <p:cNvPicPr>
              <a:picLocks noChangeAspect="1"/>
            </p:cNvPicPr>
            <p:nvPr/>
          </p:nvPicPr>
          <p:blipFill>
            <a:blip r:embed="rId5"/>
            <a:stretch>
              <a:fillRect/>
            </a:stretch>
          </p:blipFill>
          <p:spPr>
            <a:xfrm>
              <a:off x="1569035" y="4457845"/>
              <a:ext cx="928045" cy="989505"/>
            </a:xfrm>
            <a:prstGeom prst="rect">
              <a:avLst/>
            </a:prstGeom>
          </p:spPr>
        </p:pic>
        <p:pic>
          <p:nvPicPr>
            <p:cNvPr id="19" name="Picture 18">
              <a:extLst>
                <a:ext uri="{FF2B5EF4-FFF2-40B4-BE49-F238E27FC236}">
                  <a16:creationId xmlns:a16="http://schemas.microsoft.com/office/drawing/2014/main" id="{557AE092-CED7-26B9-4055-8F19701753D4}"/>
                </a:ext>
              </a:extLst>
            </p:cNvPr>
            <p:cNvPicPr>
              <a:picLocks noChangeAspect="1"/>
            </p:cNvPicPr>
            <p:nvPr/>
          </p:nvPicPr>
          <p:blipFill>
            <a:blip r:embed="rId6"/>
            <a:stretch>
              <a:fillRect/>
            </a:stretch>
          </p:blipFill>
          <p:spPr>
            <a:xfrm>
              <a:off x="3210205" y="4660120"/>
              <a:ext cx="1944575" cy="584954"/>
            </a:xfrm>
            <a:prstGeom prst="rect">
              <a:avLst/>
            </a:prstGeom>
          </p:spPr>
        </p:pic>
        <p:pic>
          <p:nvPicPr>
            <p:cNvPr id="23" name="Picture 22">
              <a:extLst>
                <a:ext uri="{FF2B5EF4-FFF2-40B4-BE49-F238E27FC236}">
                  <a16:creationId xmlns:a16="http://schemas.microsoft.com/office/drawing/2014/main" id="{2AE9BDCF-577D-3850-123B-F7EA3E99C5FB}"/>
                </a:ext>
              </a:extLst>
            </p:cNvPr>
            <p:cNvPicPr>
              <a:picLocks noChangeAspect="1"/>
            </p:cNvPicPr>
            <p:nvPr/>
          </p:nvPicPr>
          <p:blipFill>
            <a:blip r:embed="rId7"/>
            <a:stretch>
              <a:fillRect/>
            </a:stretch>
          </p:blipFill>
          <p:spPr>
            <a:xfrm>
              <a:off x="5867905" y="4563797"/>
              <a:ext cx="1772679" cy="778550"/>
            </a:xfrm>
            <a:prstGeom prst="rect">
              <a:avLst/>
            </a:prstGeom>
          </p:spPr>
        </p:pic>
        <p:pic>
          <p:nvPicPr>
            <p:cNvPr id="25" name="Picture 24">
              <a:extLst>
                <a:ext uri="{FF2B5EF4-FFF2-40B4-BE49-F238E27FC236}">
                  <a16:creationId xmlns:a16="http://schemas.microsoft.com/office/drawing/2014/main" id="{938EBAAD-1BD8-2844-BDE8-194751E0B37B}"/>
                </a:ext>
              </a:extLst>
            </p:cNvPr>
            <p:cNvPicPr>
              <a:picLocks noChangeAspect="1"/>
            </p:cNvPicPr>
            <p:nvPr/>
          </p:nvPicPr>
          <p:blipFill>
            <a:blip r:embed="rId8"/>
            <a:stretch>
              <a:fillRect/>
            </a:stretch>
          </p:blipFill>
          <p:spPr>
            <a:xfrm>
              <a:off x="1569035" y="5712200"/>
              <a:ext cx="2440297" cy="637690"/>
            </a:xfrm>
            <a:prstGeom prst="rect">
              <a:avLst/>
            </a:prstGeom>
          </p:spPr>
        </p:pic>
        <p:pic>
          <p:nvPicPr>
            <p:cNvPr id="27" name="Picture 26">
              <a:extLst>
                <a:ext uri="{FF2B5EF4-FFF2-40B4-BE49-F238E27FC236}">
                  <a16:creationId xmlns:a16="http://schemas.microsoft.com/office/drawing/2014/main" id="{BA857937-E14C-7DD0-9F9E-FC8198583AD7}"/>
                </a:ext>
              </a:extLst>
            </p:cNvPr>
            <p:cNvPicPr>
              <a:picLocks noChangeAspect="1"/>
            </p:cNvPicPr>
            <p:nvPr/>
          </p:nvPicPr>
          <p:blipFill>
            <a:blip r:embed="rId9"/>
            <a:stretch>
              <a:fillRect/>
            </a:stretch>
          </p:blipFill>
          <p:spPr>
            <a:xfrm>
              <a:off x="8824712" y="5744509"/>
              <a:ext cx="1350940" cy="612426"/>
            </a:xfrm>
            <a:prstGeom prst="rect">
              <a:avLst/>
            </a:prstGeom>
          </p:spPr>
        </p:pic>
        <p:pic>
          <p:nvPicPr>
            <p:cNvPr id="29" name="Picture 28">
              <a:extLst>
                <a:ext uri="{FF2B5EF4-FFF2-40B4-BE49-F238E27FC236}">
                  <a16:creationId xmlns:a16="http://schemas.microsoft.com/office/drawing/2014/main" id="{79B0FE8A-1A4D-69B4-1815-4410A5CC224E}"/>
                </a:ext>
              </a:extLst>
            </p:cNvPr>
            <p:cNvPicPr>
              <a:picLocks noChangeAspect="1"/>
            </p:cNvPicPr>
            <p:nvPr/>
          </p:nvPicPr>
          <p:blipFill>
            <a:blip r:embed="rId10"/>
            <a:stretch>
              <a:fillRect/>
            </a:stretch>
          </p:blipFill>
          <p:spPr>
            <a:xfrm>
              <a:off x="4304790" y="5728320"/>
              <a:ext cx="4262485" cy="612426"/>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310896"/>
            <a:ext cx="11057839" cy="274320"/>
          </a:xfrm>
          <a:prstGeom prst="rect">
            <a:avLst/>
          </a:prstGeom>
          <a:noFill/>
        </p:spPr>
        <p:txBody>
          <a:bodyPr wrap="square" lIns="0" tIns="0" rIns="0" bIns="0" anchor="t">
            <a:spAutoFit/>
          </a:bodyPr>
          <a:lstStyle/>
          <a:p>
            <a:pPr algn="l">
              <a:spcBef>
                <a:spcPts val="0"/>
              </a:spcBef>
              <a:spcAft>
                <a:spcPts val="600"/>
              </a:spcAft>
            </a:pPr>
            <a:r>
              <a:rPr sz="1250" b="1" i="0">
                <a:solidFill>
                  <a:srgbClr val="0E4E80"/>
                </a:solidFill>
                <a:latin typeface="Arial"/>
              </a:rPr>
              <a:t>MOTIVATION</a:t>
            </a:r>
          </a:p>
        </p:txBody>
      </p:sp>
      <p:sp>
        <p:nvSpPr>
          <p:cNvPr id="3" name="TextBox 2"/>
          <p:cNvSpPr txBox="1"/>
          <p:nvPr/>
        </p:nvSpPr>
        <p:spPr>
          <a:xfrm>
            <a:off x="566928" y="603504"/>
            <a:ext cx="11057839" cy="566928"/>
          </a:xfrm>
          <a:prstGeom prst="rect">
            <a:avLst/>
          </a:prstGeom>
          <a:noFill/>
        </p:spPr>
        <p:txBody>
          <a:bodyPr wrap="square" lIns="0" tIns="0" rIns="0" bIns="0" anchor="t">
            <a:spAutoFit/>
          </a:bodyPr>
          <a:lstStyle/>
          <a:p>
            <a:pPr algn="l">
              <a:lnSpc>
                <a:spcPct val="95000"/>
              </a:lnSpc>
              <a:spcBef>
                <a:spcPts val="0"/>
              </a:spcBef>
              <a:spcAft>
                <a:spcPts val="600"/>
              </a:spcAft>
            </a:pPr>
            <a:r>
              <a:rPr sz="3000" b="1" i="0">
                <a:solidFill>
                  <a:srgbClr val="0C3355"/>
                </a:solidFill>
                <a:latin typeface="Arial"/>
              </a:rPr>
              <a:t>Host servers keep scaling</a:t>
            </a:r>
          </a:p>
        </p:txBody>
      </p:sp>
      <p:sp>
        <p:nvSpPr>
          <p:cNvPr id="4" name="Rectangle 3"/>
          <p:cNvSpPr/>
          <p:nvPr/>
        </p:nvSpPr>
        <p:spPr>
          <a:xfrm>
            <a:off x="566928" y="1170432"/>
            <a:ext cx="1143000" cy="50292"/>
          </a:xfrm>
          <a:prstGeom prst="rect">
            <a:avLst/>
          </a:prstGeom>
          <a:solidFill>
            <a:srgbClr val="2E93D8"/>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5" name="Rectangle 4"/>
          <p:cNvSpPr/>
          <p:nvPr/>
        </p:nvSpPr>
        <p:spPr>
          <a:xfrm>
            <a:off x="566928" y="1463039"/>
            <a:ext cx="6675120" cy="3456432"/>
          </a:xfrm>
          <a:prstGeom prst="rect">
            <a:avLst/>
          </a:prstGeom>
          <a:solidFill>
            <a:srgbClr val="EDF1F5"/>
          </a:solidFill>
          <a:ln w="19050">
            <a:solidFill>
              <a:srgbClr val="A4B8C9"/>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822960" y="1609343"/>
            <a:ext cx="3657600" cy="310896"/>
          </a:xfrm>
          <a:prstGeom prst="rect">
            <a:avLst/>
          </a:prstGeom>
          <a:noFill/>
        </p:spPr>
        <p:txBody>
          <a:bodyPr wrap="square" lIns="0" tIns="0" rIns="0" bIns="0" anchor="t">
            <a:spAutoFit/>
          </a:bodyPr>
          <a:lstStyle/>
          <a:p>
            <a:pPr algn="l">
              <a:spcBef>
                <a:spcPts val="0"/>
              </a:spcBef>
              <a:spcAft>
                <a:spcPts val="600"/>
              </a:spcAft>
            </a:pPr>
            <a:r>
              <a:rPr sz="1600" b="1" i="0">
                <a:solidFill>
                  <a:srgbClr val="0C3355"/>
                </a:solidFill>
                <a:latin typeface="Arial"/>
              </a:rPr>
              <a:t>One host server</a:t>
            </a:r>
          </a:p>
        </p:txBody>
      </p:sp>
      <p:sp>
        <p:nvSpPr>
          <p:cNvPr id="7" name="Rectangle 6"/>
          <p:cNvSpPr/>
          <p:nvPr/>
        </p:nvSpPr>
        <p:spPr>
          <a:xfrm>
            <a:off x="859536" y="2029967"/>
            <a:ext cx="1920240" cy="960120"/>
          </a:xfrm>
          <a:prstGeom prst="rect">
            <a:avLst/>
          </a:prstGeom>
          <a:solidFill>
            <a:srgbClr val="FFFFFF"/>
          </a:solidFill>
          <a:ln w="15875">
            <a:solidFill>
              <a:srgbClr val="9FB3C6"/>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TextBox 7"/>
          <p:cNvSpPr txBox="1"/>
          <p:nvPr/>
        </p:nvSpPr>
        <p:spPr>
          <a:xfrm>
            <a:off x="987552" y="2121408"/>
            <a:ext cx="914400" cy="256032"/>
          </a:xfrm>
          <a:prstGeom prst="rect">
            <a:avLst/>
          </a:prstGeom>
          <a:noFill/>
        </p:spPr>
        <p:txBody>
          <a:bodyPr wrap="square" lIns="0" tIns="0" rIns="0" bIns="0" anchor="t">
            <a:spAutoFit/>
          </a:bodyPr>
          <a:lstStyle/>
          <a:p>
            <a:pPr algn="l">
              <a:spcBef>
                <a:spcPts val="0"/>
              </a:spcBef>
              <a:spcAft>
                <a:spcPts val="600"/>
              </a:spcAft>
            </a:pPr>
            <a:r>
              <a:rPr sz="1300" b="1" i="0" dirty="0">
                <a:solidFill>
                  <a:srgbClr val="0E4E80"/>
                </a:solidFill>
                <a:latin typeface="Arial"/>
              </a:rPr>
              <a:t>VM</a:t>
            </a:r>
          </a:p>
        </p:txBody>
      </p:sp>
      <p:sp>
        <p:nvSpPr>
          <p:cNvPr id="9" name="Rectangle 8"/>
          <p:cNvSpPr/>
          <p:nvPr/>
        </p:nvSpPr>
        <p:spPr>
          <a:xfrm>
            <a:off x="987552" y="2395727"/>
            <a:ext cx="164592" cy="16459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0" name="Rectangle 9"/>
          <p:cNvSpPr/>
          <p:nvPr/>
        </p:nvSpPr>
        <p:spPr>
          <a:xfrm>
            <a:off x="1216152" y="2395727"/>
            <a:ext cx="164592" cy="16459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Rectangle 10"/>
          <p:cNvSpPr/>
          <p:nvPr/>
        </p:nvSpPr>
        <p:spPr>
          <a:xfrm>
            <a:off x="1444752" y="2395727"/>
            <a:ext cx="164592" cy="16459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Rectangle 11"/>
          <p:cNvSpPr/>
          <p:nvPr/>
        </p:nvSpPr>
        <p:spPr>
          <a:xfrm>
            <a:off x="1673352" y="2395727"/>
            <a:ext cx="164592" cy="16459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1938528" y="2395727"/>
            <a:ext cx="731520" cy="200055"/>
          </a:xfrm>
          <a:prstGeom prst="rect">
            <a:avLst/>
          </a:prstGeom>
          <a:noFill/>
        </p:spPr>
        <p:txBody>
          <a:bodyPr wrap="square" lIns="0" tIns="0" rIns="0" bIns="0" anchor="t">
            <a:spAutoFit/>
          </a:bodyPr>
          <a:lstStyle/>
          <a:p>
            <a:pPr algn="l">
              <a:spcBef>
                <a:spcPts val="0"/>
              </a:spcBef>
              <a:spcAft>
                <a:spcPts val="600"/>
              </a:spcAft>
            </a:pPr>
            <a:r>
              <a:rPr sz="1300" b="0" i="0">
                <a:solidFill>
                  <a:srgbClr val="5F7B90"/>
                </a:solidFill>
                <a:latin typeface="Arial"/>
              </a:rPr>
              <a:t>vCPUs</a:t>
            </a:r>
          </a:p>
        </p:txBody>
      </p:sp>
      <p:sp>
        <p:nvSpPr>
          <p:cNvPr id="14" name="Rectangle 13"/>
          <p:cNvSpPr/>
          <p:nvPr/>
        </p:nvSpPr>
        <p:spPr>
          <a:xfrm>
            <a:off x="987552" y="2651760"/>
            <a:ext cx="841248" cy="256032"/>
          </a:xfrm>
          <a:prstGeom prst="rect">
            <a:avLst/>
          </a:prstGeom>
          <a:solidFill>
            <a:srgbClr val="CDE9E5"/>
          </a:solidFill>
          <a:ln w="9525">
            <a:solidFill>
              <a:srgbClr val="7FBDB6"/>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5" name="TextBox 14"/>
          <p:cNvSpPr txBox="1"/>
          <p:nvPr/>
        </p:nvSpPr>
        <p:spPr>
          <a:xfrm>
            <a:off x="987552" y="2651760"/>
            <a:ext cx="841248" cy="256032"/>
          </a:xfrm>
          <a:prstGeom prst="rect">
            <a:avLst/>
          </a:prstGeom>
          <a:noFill/>
        </p:spPr>
        <p:txBody>
          <a:bodyPr wrap="square" lIns="0" tIns="0" rIns="0" bIns="0" anchor="ctr">
            <a:spAutoFit/>
          </a:bodyPr>
          <a:lstStyle/>
          <a:p>
            <a:pPr algn="ctr">
              <a:spcBef>
                <a:spcPts val="0"/>
              </a:spcBef>
              <a:spcAft>
                <a:spcPts val="600"/>
              </a:spcAft>
            </a:pPr>
            <a:r>
              <a:rPr sz="1200" b="1" i="0">
                <a:solidFill>
                  <a:srgbClr val="0E7C74"/>
                </a:solidFill>
                <a:latin typeface="Arial"/>
              </a:rPr>
              <a:t>vNIC</a:t>
            </a:r>
          </a:p>
        </p:txBody>
      </p:sp>
      <p:sp>
        <p:nvSpPr>
          <p:cNvPr id="16" name="Rectangle 15"/>
          <p:cNvSpPr/>
          <p:nvPr/>
        </p:nvSpPr>
        <p:spPr>
          <a:xfrm>
            <a:off x="2944368" y="2029967"/>
            <a:ext cx="1920240" cy="960120"/>
          </a:xfrm>
          <a:prstGeom prst="rect">
            <a:avLst/>
          </a:prstGeom>
          <a:solidFill>
            <a:srgbClr val="FFFFFF"/>
          </a:solidFill>
          <a:ln w="15875">
            <a:solidFill>
              <a:srgbClr val="9FB3C6"/>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TextBox 16"/>
          <p:cNvSpPr txBox="1"/>
          <p:nvPr/>
        </p:nvSpPr>
        <p:spPr>
          <a:xfrm>
            <a:off x="3072384" y="2121408"/>
            <a:ext cx="914400" cy="256032"/>
          </a:xfrm>
          <a:prstGeom prst="rect">
            <a:avLst/>
          </a:prstGeom>
          <a:noFill/>
        </p:spPr>
        <p:txBody>
          <a:bodyPr wrap="square" lIns="0" tIns="0" rIns="0" bIns="0" anchor="t">
            <a:spAutoFit/>
          </a:bodyPr>
          <a:lstStyle/>
          <a:p>
            <a:pPr algn="l">
              <a:spcBef>
                <a:spcPts val="0"/>
              </a:spcBef>
              <a:spcAft>
                <a:spcPts val="600"/>
              </a:spcAft>
            </a:pPr>
            <a:r>
              <a:rPr sz="1300" b="1" i="0">
                <a:solidFill>
                  <a:srgbClr val="0E4E80"/>
                </a:solidFill>
                <a:latin typeface="Arial"/>
              </a:rPr>
              <a:t>VM</a:t>
            </a:r>
          </a:p>
        </p:txBody>
      </p:sp>
      <p:sp>
        <p:nvSpPr>
          <p:cNvPr id="18" name="Rectangle 17"/>
          <p:cNvSpPr/>
          <p:nvPr/>
        </p:nvSpPr>
        <p:spPr>
          <a:xfrm>
            <a:off x="3072384" y="2395727"/>
            <a:ext cx="164592" cy="16459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9" name="Rectangle 18"/>
          <p:cNvSpPr/>
          <p:nvPr/>
        </p:nvSpPr>
        <p:spPr>
          <a:xfrm>
            <a:off x="3300984" y="2395727"/>
            <a:ext cx="164592" cy="16459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0" name="Rectangle 19"/>
          <p:cNvSpPr/>
          <p:nvPr/>
        </p:nvSpPr>
        <p:spPr>
          <a:xfrm>
            <a:off x="3529584" y="2395727"/>
            <a:ext cx="164592" cy="16459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Rectangle 20"/>
          <p:cNvSpPr/>
          <p:nvPr/>
        </p:nvSpPr>
        <p:spPr>
          <a:xfrm>
            <a:off x="3758184" y="2395727"/>
            <a:ext cx="164592" cy="16459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2" name="TextBox 21"/>
          <p:cNvSpPr txBox="1"/>
          <p:nvPr/>
        </p:nvSpPr>
        <p:spPr>
          <a:xfrm>
            <a:off x="4023360" y="2395727"/>
            <a:ext cx="731520" cy="200055"/>
          </a:xfrm>
          <a:prstGeom prst="rect">
            <a:avLst/>
          </a:prstGeom>
          <a:noFill/>
        </p:spPr>
        <p:txBody>
          <a:bodyPr wrap="square" lIns="0" tIns="0" rIns="0" bIns="0" anchor="t">
            <a:spAutoFit/>
          </a:bodyPr>
          <a:lstStyle/>
          <a:p>
            <a:pPr algn="l">
              <a:spcBef>
                <a:spcPts val="0"/>
              </a:spcBef>
              <a:spcAft>
                <a:spcPts val="600"/>
              </a:spcAft>
            </a:pPr>
            <a:r>
              <a:rPr sz="1300" b="0" i="0" dirty="0">
                <a:solidFill>
                  <a:srgbClr val="5F7B90"/>
                </a:solidFill>
                <a:latin typeface="Arial"/>
              </a:rPr>
              <a:t>vCPUs</a:t>
            </a:r>
          </a:p>
        </p:txBody>
      </p:sp>
      <p:sp>
        <p:nvSpPr>
          <p:cNvPr id="23" name="Rectangle 22"/>
          <p:cNvSpPr/>
          <p:nvPr/>
        </p:nvSpPr>
        <p:spPr>
          <a:xfrm>
            <a:off x="3072384" y="2651760"/>
            <a:ext cx="841248" cy="256032"/>
          </a:xfrm>
          <a:prstGeom prst="rect">
            <a:avLst/>
          </a:prstGeom>
          <a:solidFill>
            <a:srgbClr val="CDE9E5"/>
          </a:solidFill>
          <a:ln w="9525">
            <a:solidFill>
              <a:srgbClr val="7FBDB6"/>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4" name="TextBox 23"/>
          <p:cNvSpPr txBox="1"/>
          <p:nvPr/>
        </p:nvSpPr>
        <p:spPr>
          <a:xfrm>
            <a:off x="3072384" y="2651760"/>
            <a:ext cx="841248" cy="256032"/>
          </a:xfrm>
          <a:prstGeom prst="rect">
            <a:avLst/>
          </a:prstGeom>
          <a:noFill/>
        </p:spPr>
        <p:txBody>
          <a:bodyPr wrap="square" lIns="0" tIns="0" rIns="0" bIns="0" anchor="ctr">
            <a:spAutoFit/>
          </a:bodyPr>
          <a:lstStyle/>
          <a:p>
            <a:pPr algn="ctr">
              <a:spcBef>
                <a:spcPts val="0"/>
              </a:spcBef>
              <a:spcAft>
                <a:spcPts val="600"/>
              </a:spcAft>
            </a:pPr>
            <a:r>
              <a:rPr sz="1200" b="1" i="0">
                <a:solidFill>
                  <a:srgbClr val="0E7C74"/>
                </a:solidFill>
                <a:latin typeface="Arial"/>
              </a:rPr>
              <a:t>vNIC</a:t>
            </a:r>
          </a:p>
        </p:txBody>
      </p:sp>
      <p:sp>
        <p:nvSpPr>
          <p:cNvPr id="25" name="Rectangle 24"/>
          <p:cNvSpPr/>
          <p:nvPr/>
        </p:nvSpPr>
        <p:spPr>
          <a:xfrm>
            <a:off x="5029200" y="2029967"/>
            <a:ext cx="1920240" cy="960120"/>
          </a:xfrm>
          <a:prstGeom prst="rect">
            <a:avLst/>
          </a:prstGeom>
          <a:solidFill>
            <a:srgbClr val="FFFFFF"/>
          </a:solidFill>
          <a:ln w="15875">
            <a:solidFill>
              <a:srgbClr val="9FB3C6"/>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6" name="TextBox 25"/>
          <p:cNvSpPr txBox="1"/>
          <p:nvPr/>
        </p:nvSpPr>
        <p:spPr>
          <a:xfrm>
            <a:off x="5157216" y="2121408"/>
            <a:ext cx="914400" cy="256032"/>
          </a:xfrm>
          <a:prstGeom prst="rect">
            <a:avLst/>
          </a:prstGeom>
          <a:noFill/>
        </p:spPr>
        <p:txBody>
          <a:bodyPr wrap="square" lIns="0" tIns="0" rIns="0" bIns="0" anchor="t">
            <a:spAutoFit/>
          </a:bodyPr>
          <a:lstStyle/>
          <a:p>
            <a:pPr algn="l">
              <a:spcBef>
                <a:spcPts val="0"/>
              </a:spcBef>
              <a:spcAft>
                <a:spcPts val="600"/>
              </a:spcAft>
            </a:pPr>
            <a:r>
              <a:rPr sz="1300" b="1" i="0">
                <a:solidFill>
                  <a:srgbClr val="0E4E80"/>
                </a:solidFill>
                <a:latin typeface="Arial"/>
              </a:rPr>
              <a:t>VM</a:t>
            </a:r>
          </a:p>
        </p:txBody>
      </p:sp>
      <p:sp>
        <p:nvSpPr>
          <p:cNvPr id="27" name="Rectangle 26"/>
          <p:cNvSpPr/>
          <p:nvPr/>
        </p:nvSpPr>
        <p:spPr>
          <a:xfrm>
            <a:off x="5157216" y="2395727"/>
            <a:ext cx="164592" cy="16459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8" name="Rectangle 27"/>
          <p:cNvSpPr/>
          <p:nvPr/>
        </p:nvSpPr>
        <p:spPr>
          <a:xfrm>
            <a:off x="5385816" y="2395727"/>
            <a:ext cx="164592" cy="16459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9" name="Rectangle 28"/>
          <p:cNvSpPr/>
          <p:nvPr/>
        </p:nvSpPr>
        <p:spPr>
          <a:xfrm>
            <a:off x="5614416" y="2395727"/>
            <a:ext cx="164592" cy="16459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0" name="Rectangle 29"/>
          <p:cNvSpPr/>
          <p:nvPr/>
        </p:nvSpPr>
        <p:spPr>
          <a:xfrm>
            <a:off x="5843016" y="2395727"/>
            <a:ext cx="164592" cy="16459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1" name="TextBox 30"/>
          <p:cNvSpPr txBox="1"/>
          <p:nvPr/>
        </p:nvSpPr>
        <p:spPr>
          <a:xfrm>
            <a:off x="6108192" y="2395727"/>
            <a:ext cx="731520" cy="200055"/>
          </a:xfrm>
          <a:prstGeom prst="rect">
            <a:avLst/>
          </a:prstGeom>
          <a:noFill/>
        </p:spPr>
        <p:txBody>
          <a:bodyPr wrap="square" lIns="0" tIns="0" rIns="0" bIns="0" anchor="t">
            <a:spAutoFit/>
          </a:bodyPr>
          <a:lstStyle/>
          <a:p>
            <a:pPr algn="l">
              <a:spcBef>
                <a:spcPts val="0"/>
              </a:spcBef>
              <a:spcAft>
                <a:spcPts val="600"/>
              </a:spcAft>
            </a:pPr>
            <a:r>
              <a:rPr sz="1300" b="0" i="0">
                <a:solidFill>
                  <a:srgbClr val="5F7B90"/>
                </a:solidFill>
                <a:latin typeface="Arial"/>
              </a:rPr>
              <a:t>vCPUs</a:t>
            </a:r>
          </a:p>
        </p:txBody>
      </p:sp>
      <p:sp>
        <p:nvSpPr>
          <p:cNvPr id="32" name="Rectangle 31"/>
          <p:cNvSpPr/>
          <p:nvPr/>
        </p:nvSpPr>
        <p:spPr>
          <a:xfrm>
            <a:off x="5157216" y="2651760"/>
            <a:ext cx="841248" cy="256032"/>
          </a:xfrm>
          <a:prstGeom prst="rect">
            <a:avLst/>
          </a:prstGeom>
          <a:solidFill>
            <a:srgbClr val="CDE9E5"/>
          </a:solidFill>
          <a:ln w="9525">
            <a:solidFill>
              <a:srgbClr val="7FBDB6"/>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3" name="TextBox 32"/>
          <p:cNvSpPr txBox="1"/>
          <p:nvPr/>
        </p:nvSpPr>
        <p:spPr>
          <a:xfrm>
            <a:off x="5157216" y="2651760"/>
            <a:ext cx="841248" cy="256032"/>
          </a:xfrm>
          <a:prstGeom prst="rect">
            <a:avLst/>
          </a:prstGeom>
          <a:noFill/>
        </p:spPr>
        <p:txBody>
          <a:bodyPr wrap="square" lIns="0" tIns="0" rIns="0" bIns="0" anchor="ctr">
            <a:spAutoFit/>
          </a:bodyPr>
          <a:lstStyle/>
          <a:p>
            <a:pPr algn="ctr">
              <a:spcBef>
                <a:spcPts val="0"/>
              </a:spcBef>
              <a:spcAft>
                <a:spcPts val="600"/>
              </a:spcAft>
            </a:pPr>
            <a:r>
              <a:rPr sz="1200" b="1" i="0">
                <a:solidFill>
                  <a:srgbClr val="0E7C74"/>
                </a:solidFill>
                <a:latin typeface="Arial"/>
              </a:rPr>
              <a:t>vNIC</a:t>
            </a:r>
          </a:p>
        </p:txBody>
      </p:sp>
      <p:sp>
        <p:nvSpPr>
          <p:cNvPr id="34" name="Rectangle 33"/>
          <p:cNvSpPr/>
          <p:nvPr/>
        </p:nvSpPr>
        <p:spPr>
          <a:xfrm>
            <a:off x="859536" y="3118103"/>
            <a:ext cx="1920240" cy="960120"/>
          </a:xfrm>
          <a:prstGeom prst="rect">
            <a:avLst/>
          </a:prstGeom>
          <a:solidFill>
            <a:srgbClr val="FFFFFF"/>
          </a:solidFill>
          <a:ln w="15875">
            <a:solidFill>
              <a:srgbClr val="9FB3C6"/>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5" name="TextBox 34"/>
          <p:cNvSpPr txBox="1"/>
          <p:nvPr/>
        </p:nvSpPr>
        <p:spPr>
          <a:xfrm>
            <a:off x="987552" y="3209544"/>
            <a:ext cx="914400" cy="256032"/>
          </a:xfrm>
          <a:prstGeom prst="rect">
            <a:avLst/>
          </a:prstGeom>
          <a:noFill/>
        </p:spPr>
        <p:txBody>
          <a:bodyPr wrap="square" lIns="0" tIns="0" rIns="0" bIns="0" anchor="t">
            <a:spAutoFit/>
          </a:bodyPr>
          <a:lstStyle/>
          <a:p>
            <a:pPr algn="l">
              <a:spcBef>
                <a:spcPts val="0"/>
              </a:spcBef>
              <a:spcAft>
                <a:spcPts val="600"/>
              </a:spcAft>
            </a:pPr>
            <a:r>
              <a:rPr sz="1300" b="1" i="0">
                <a:solidFill>
                  <a:srgbClr val="0E4E80"/>
                </a:solidFill>
                <a:latin typeface="Arial"/>
              </a:rPr>
              <a:t>VM</a:t>
            </a:r>
          </a:p>
        </p:txBody>
      </p:sp>
      <p:sp>
        <p:nvSpPr>
          <p:cNvPr id="36" name="Rectangle 35"/>
          <p:cNvSpPr/>
          <p:nvPr/>
        </p:nvSpPr>
        <p:spPr>
          <a:xfrm>
            <a:off x="987552" y="3483863"/>
            <a:ext cx="164592" cy="16459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7" name="Rectangle 36"/>
          <p:cNvSpPr/>
          <p:nvPr/>
        </p:nvSpPr>
        <p:spPr>
          <a:xfrm>
            <a:off x="1216152" y="3483863"/>
            <a:ext cx="164592" cy="16459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8" name="Rectangle 37"/>
          <p:cNvSpPr/>
          <p:nvPr/>
        </p:nvSpPr>
        <p:spPr>
          <a:xfrm>
            <a:off x="1444752" y="3483863"/>
            <a:ext cx="164592" cy="16459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9" name="Rectangle 38"/>
          <p:cNvSpPr/>
          <p:nvPr/>
        </p:nvSpPr>
        <p:spPr>
          <a:xfrm>
            <a:off x="1673352" y="3483863"/>
            <a:ext cx="164592" cy="16459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0" name="TextBox 39"/>
          <p:cNvSpPr txBox="1"/>
          <p:nvPr/>
        </p:nvSpPr>
        <p:spPr>
          <a:xfrm>
            <a:off x="1938528" y="3483863"/>
            <a:ext cx="731520" cy="200055"/>
          </a:xfrm>
          <a:prstGeom prst="rect">
            <a:avLst/>
          </a:prstGeom>
          <a:noFill/>
        </p:spPr>
        <p:txBody>
          <a:bodyPr wrap="square" lIns="0" tIns="0" rIns="0" bIns="0" anchor="t">
            <a:spAutoFit/>
          </a:bodyPr>
          <a:lstStyle/>
          <a:p>
            <a:pPr algn="l">
              <a:spcBef>
                <a:spcPts val="0"/>
              </a:spcBef>
              <a:spcAft>
                <a:spcPts val="600"/>
              </a:spcAft>
            </a:pPr>
            <a:r>
              <a:rPr sz="1300" b="0" i="0">
                <a:solidFill>
                  <a:srgbClr val="5F7B90"/>
                </a:solidFill>
                <a:latin typeface="Arial"/>
              </a:rPr>
              <a:t>vCPUs</a:t>
            </a:r>
          </a:p>
        </p:txBody>
      </p:sp>
      <p:sp>
        <p:nvSpPr>
          <p:cNvPr id="41" name="Rectangle 40"/>
          <p:cNvSpPr/>
          <p:nvPr/>
        </p:nvSpPr>
        <p:spPr>
          <a:xfrm>
            <a:off x="987552" y="3739896"/>
            <a:ext cx="841248" cy="256032"/>
          </a:xfrm>
          <a:prstGeom prst="rect">
            <a:avLst/>
          </a:prstGeom>
          <a:solidFill>
            <a:srgbClr val="CDE9E5"/>
          </a:solidFill>
          <a:ln w="9525">
            <a:solidFill>
              <a:srgbClr val="7FBDB6"/>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2" name="TextBox 41"/>
          <p:cNvSpPr txBox="1"/>
          <p:nvPr/>
        </p:nvSpPr>
        <p:spPr>
          <a:xfrm>
            <a:off x="987552" y="3739896"/>
            <a:ext cx="841248" cy="256032"/>
          </a:xfrm>
          <a:prstGeom prst="rect">
            <a:avLst/>
          </a:prstGeom>
          <a:noFill/>
        </p:spPr>
        <p:txBody>
          <a:bodyPr wrap="square" lIns="0" tIns="0" rIns="0" bIns="0" anchor="ctr">
            <a:spAutoFit/>
          </a:bodyPr>
          <a:lstStyle/>
          <a:p>
            <a:pPr algn="ctr">
              <a:spcBef>
                <a:spcPts val="0"/>
              </a:spcBef>
              <a:spcAft>
                <a:spcPts val="600"/>
              </a:spcAft>
            </a:pPr>
            <a:r>
              <a:rPr sz="1200" b="1" i="0">
                <a:solidFill>
                  <a:srgbClr val="0E7C74"/>
                </a:solidFill>
                <a:latin typeface="Arial"/>
              </a:rPr>
              <a:t>vNIC</a:t>
            </a:r>
          </a:p>
        </p:txBody>
      </p:sp>
      <p:sp>
        <p:nvSpPr>
          <p:cNvPr id="43" name="Rectangle 42"/>
          <p:cNvSpPr/>
          <p:nvPr/>
        </p:nvSpPr>
        <p:spPr>
          <a:xfrm>
            <a:off x="2944368" y="3118103"/>
            <a:ext cx="1920240" cy="960120"/>
          </a:xfrm>
          <a:prstGeom prst="rect">
            <a:avLst/>
          </a:prstGeom>
          <a:solidFill>
            <a:srgbClr val="FFFFFF"/>
          </a:solidFill>
          <a:ln w="15875">
            <a:solidFill>
              <a:srgbClr val="9FB3C6"/>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4" name="TextBox 43"/>
          <p:cNvSpPr txBox="1"/>
          <p:nvPr/>
        </p:nvSpPr>
        <p:spPr>
          <a:xfrm>
            <a:off x="3072384" y="3209544"/>
            <a:ext cx="914400" cy="256032"/>
          </a:xfrm>
          <a:prstGeom prst="rect">
            <a:avLst/>
          </a:prstGeom>
          <a:noFill/>
        </p:spPr>
        <p:txBody>
          <a:bodyPr wrap="square" lIns="0" tIns="0" rIns="0" bIns="0" anchor="t">
            <a:spAutoFit/>
          </a:bodyPr>
          <a:lstStyle/>
          <a:p>
            <a:pPr algn="l">
              <a:spcBef>
                <a:spcPts val="0"/>
              </a:spcBef>
              <a:spcAft>
                <a:spcPts val="600"/>
              </a:spcAft>
            </a:pPr>
            <a:r>
              <a:rPr sz="1300" b="1" i="0">
                <a:solidFill>
                  <a:srgbClr val="0E4E80"/>
                </a:solidFill>
                <a:latin typeface="Arial"/>
              </a:rPr>
              <a:t>VM</a:t>
            </a:r>
          </a:p>
        </p:txBody>
      </p:sp>
      <p:sp>
        <p:nvSpPr>
          <p:cNvPr id="45" name="Rectangle 44"/>
          <p:cNvSpPr/>
          <p:nvPr/>
        </p:nvSpPr>
        <p:spPr>
          <a:xfrm>
            <a:off x="3072384" y="3483863"/>
            <a:ext cx="164592" cy="16459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6" name="Rectangle 45"/>
          <p:cNvSpPr/>
          <p:nvPr/>
        </p:nvSpPr>
        <p:spPr>
          <a:xfrm>
            <a:off x="3300984" y="3483863"/>
            <a:ext cx="164592" cy="16459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7" name="Rectangle 46"/>
          <p:cNvSpPr/>
          <p:nvPr/>
        </p:nvSpPr>
        <p:spPr>
          <a:xfrm>
            <a:off x="3529584" y="3483863"/>
            <a:ext cx="164592" cy="16459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8" name="Rectangle 47"/>
          <p:cNvSpPr/>
          <p:nvPr/>
        </p:nvSpPr>
        <p:spPr>
          <a:xfrm>
            <a:off x="3758184" y="3483863"/>
            <a:ext cx="164592" cy="16459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9" name="TextBox 48"/>
          <p:cNvSpPr txBox="1"/>
          <p:nvPr/>
        </p:nvSpPr>
        <p:spPr>
          <a:xfrm>
            <a:off x="4023360" y="3483863"/>
            <a:ext cx="731520" cy="200055"/>
          </a:xfrm>
          <a:prstGeom prst="rect">
            <a:avLst/>
          </a:prstGeom>
          <a:noFill/>
        </p:spPr>
        <p:txBody>
          <a:bodyPr wrap="square" lIns="0" tIns="0" rIns="0" bIns="0" anchor="t">
            <a:spAutoFit/>
          </a:bodyPr>
          <a:lstStyle/>
          <a:p>
            <a:pPr algn="l">
              <a:spcBef>
                <a:spcPts val="0"/>
              </a:spcBef>
              <a:spcAft>
                <a:spcPts val="600"/>
              </a:spcAft>
            </a:pPr>
            <a:r>
              <a:rPr sz="1300" b="0" i="0">
                <a:solidFill>
                  <a:srgbClr val="5F7B90"/>
                </a:solidFill>
                <a:latin typeface="Arial"/>
              </a:rPr>
              <a:t>vCPUs</a:t>
            </a:r>
          </a:p>
        </p:txBody>
      </p:sp>
      <p:sp>
        <p:nvSpPr>
          <p:cNvPr id="50" name="Rectangle 49"/>
          <p:cNvSpPr/>
          <p:nvPr/>
        </p:nvSpPr>
        <p:spPr>
          <a:xfrm>
            <a:off x="3072384" y="3739896"/>
            <a:ext cx="841248" cy="256032"/>
          </a:xfrm>
          <a:prstGeom prst="rect">
            <a:avLst/>
          </a:prstGeom>
          <a:solidFill>
            <a:srgbClr val="CDE9E5"/>
          </a:solidFill>
          <a:ln w="9525">
            <a:solidFill>
              <a:srgbClr val="7FBDB6"/>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51" name="TextBox 50"/>
          <p:cNvSpPr txBox="1"/>
          <p:nvPr/>
        </p:nvSpPr>
        <p:spPr>
          <a:xfrm>
            <a:off x="3072384" y="3739896"/>
            <a:ext cx="841248" cy="256032"/>
          </a:xfrm>
          <a:prstGeom prst="rect">
            <a:avLst/>
          </a:prstGeom>
          <a:noFill/>
        </p:spPr>
        <p:txBody>
          <a:bodyPr wrap="square" lIns="0" tIns="0" rIns="0" bIns="0" anchor="ctr">
            <a:spAutoFit/>
          </a:bodyPr>
          <a:lstStyle/>
          <a:p>
            <a:pPr algn="ctr">
              <a:spcBef>
                <a:spcPts val="0"/>
              </a:spcBef>
              <a:spcAft>
                <a:spcPts val="600"/>
              </a:spcAft>
            </a:pPr>
            <a:r>
              <a:rPr sz="1200" b="1" i="0">
                <a:solidFill>
                  <a:srgbClr val="0E7C74"/>
                </a:solidFill>
                <a:latin typeface="Arial"/>
              </a:rPr>
              <a:t>vNIC</a:t>
            </a:r>
          </a:p>
        </p:txBody>
      </p:sp>
      <p:sp>
        <p:nvSpPr>
          <p:cNvPr id="52" name="Rectangle 51"/>
          <p:cNvSpPr/>
          <p:nvPr/>
        </p:nvSpPr>
        <p:spPr>
          <a:xfrm>
            <a:off x="5029200" y="3118103"/>
            <a:ext cx="1920240" cy="960120"/>
          </a:xfrm>
          <a:prstGeom prst="rect">
            <a:avLst/>
          </a:prstGeom>
          <a:solidFill>
            <a:srgbClr val="F7F9FB"/>
          </a:solidFill>
          <a:ln w="12700">
            <a:solidFill>
              <a:srgbClr val="9FB3C6"/>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53" name="TextBox 52"/>
          <p:cNvSpPr txBox="1"/>
          <p:nvPr/>
        </p:nvSpPr>
        <p:spPr>
          <a:xfrm>
            <a:off x="5029200" y="3290275"/>
            <a:ext cx="1920240" cy="533479"/>
          </a:xfrm>
          <a:prstGeom prst="rect">
            <a:avLst/>
          </a:prstGeom>
          <a:noFill/>
        </p:spPr>
        <p:txBody>
          <a:bodyPr wrap="square" lIns="0" tIns="0" rIns="0" bIns="0" anchor="ctr">
            <a:spAutoFit/>
          </a:bodyPr>
          <a:lstStyle/>
          <a:p>
            <a:pPr algn="ctr">
              <a:spcBef>
                <a:spcPts val="0"/>
              </a:spcBef>
              <a:spcAft>
                <a:spcPts val="200"/>
              </a:spcAft>
            </a:pPr>
            <a:r>
              <a:rPr sz="2000" b="1" i="0" dirty="0">
                <a:solidFill>
                  <a:srgbClr val="5B748C"/>
                </a:solidFill>
                <a:latin typeface="Arial"/>
              </a:rPr>
              <a:t>· · ·</a:t>
            </a:r>
          </a:p>
          <a:p>
            <a:pPr algn="ctr">
              <a:spcBef>
                <a:spcPts val="0"/>
              </a:spcBef>
              <a:spcAft>
                <a:spcPts val="600"/>
              </a:spcAft>
            </a:pPr>
            <a:r>
              <a:rPr sz="1300" b="0" i="0" dirty="0">
                <a:solidFill>
                  <a:srgbClr val="5F7B90"/>
                </a:solidFill>
                <a:latin typeface="Arial"/>
              </a:rPr>
              <a:t>hundreds of VMs</a:t>
            </a:r>
          </a:p>
        </p:txBody>
      </p:sp>
      <p:sp>
        <p:nvSpPr>
          <p:cNvPr id="54" name="Rectangle 53"/>
          <p:cNvSpPr/>
          <p:nvPr/>
        </p:nvSpPr>
        <p:spPr>
          <a:xfrm>
            <a:off x="1335024" y="4078224"/>
            <a:ext cx="50292" cy="201168"/>
          </a:xfrm>
          <a:prstGeom prst="rect">
            <a:avLst/>
          </a:prstGeom>
          <a:solidFill>
            <a:srgbClr val="0E7C7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55" name="Rectangle 54"/>
          <p:cNvSpPr/>
          <p:nvPr/>
        </p:nvSpPr>
        <p:spPr>
          <a:xfrm>
            <a:off x="3419856" y="4078224"/>
            <a:ext cx="50292" cy="201168"/>
          </a:xfrm>
          <a:prstGeom prst="rect">
            <a:avLst/>
          </a:prstGeom>
          <a:solidFill>
            <a:srgbClr val="0E7C7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56" name="Rectangle 55"/>
          <p:cNvSpPr/>
          <p:nvPr/>
        </p:nvSpPr>
        <p:spPr>
          <a:xfrm>
            <a:off x="5504688" y="4078224"/>
            <a:ext cx="50292" cy="201168"/>
          </a:xfrm>
          <a:prstGeom prst="rect">
            <a:avLst/>
          </a:prstGeom>
          <a:solidFill>
            <a:srgbClr val="0E7C7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57" name="Rectangle 56"/>
          <p:cNvSpPr/>
          <p:nvPr/>
        </p:nvSpPr>
        <p:spPr>
          <a:xfrm>
            <a:off x="859536" y="4169663"/>
            <a:ext cx="6089904" cy="603504"/>
          </a:xfrm>
          <a:prstGeom prst="rect">
            <a:avLst/>
          </a:prstGeom>
          <a:solidFill>
            <a:srgbClr val="0E4E8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58" name="TextBox 57"/>
          <p:cNvSpPr txBox="1"/>
          <p:nvPr/>
        </p:nvSpPr>
        <p:spPr>
          <a:xfrm>
            <a:off x="859536" y="4169663"/>
            <a:ext cx="6089904" cy="603504"/>
          </a:xfrm>
          <a:prstGeom prst="rect">
            <a:avLst/>
          </a:prstGeom>
          <a:noFill/>
        </p:spPr>
        <p:txBody>
          <a:bodyPr wrap="square" lIns="0" tIns="0" rIns="0" bIns="0" anchor="ctr">
            <a:spAutoFit/>
          </a:bodyPr>
          <a:lstStyle/>
          <a:p>
            <a:pPr algn="ctr">
              <a:spcBef>
                <a:spcPts val="0"/>
              </a:spcBef>
              <a:spcAft>
                <a:spcPts val="600"/>
              </a:spcAft>
            </a:pPr>
            <a:r>
              <a:rPr sz="1900" b="1" i="0" dirty="0">
                <a:solidFill>
                  <a:srgbClr val="FFFFFF"/>
                </a:solidFill>
                <a:latin typeface="Arial"/>
              </a:rPr>
              <a:t>DPU  —  one per host</a:t>
            </a:r>
          </a:p>
        </p:txBody>
      </p:sp>
      <p:grpSp>
        <p:nvGrpSpPr>
          <p:cNvPr id="62" name="Group 61">
            <a:extLst>
              <a:ext uri="{FF2B5EF4-FFF2-40B4-BE49-F238E27FC236}">
                <a16:creationId xmlns:a16="http://schemas.microsoft.com/office/drawing/2014/main" id="{26BAD789-8C43-0B47-65E6-D2DC8B34C142}"/>
              </a:ext>
            </a:extLst>
          </p:cNvPr>
          <p:cNvGrpSpPr/>
          <p:nvPr/>
        </p:nvGrpSpPr>
        <p:grpSpPr>
          <a:xfrm>
            <a:off x="566927" y="5248938"/>
            <a:ext cx="11057839" cy="640080"/>
            <a:chOff x="566928" y="5550879"/>
            <a:chExt cx="11057839" cy="640080"/>
          </a:xfrm>
        </p:grpSpPr>
        <p:sp>
          <p:nvSpPr>
            <p:cNvPr id="66" name="Rectangle 65"/>
            <p:cNvSpPr/>
            <p:nvPr/>
          </p:nvSpPr>
          <p:spPr>
            <a:xfrm>
              <a:off x="566928" y="5550879"/>
              <a:ext cx="11057839" cy="640080"/>
            </a:xfrm>
            <a:prstGeom prst="rect">
              <a:avLst/>
            </a:prstGeom>
            <a:no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lnSpc>
                  <a:spcPct val="110000"/>
                </a:lnSpc>
                <a:spcAft>
                  <a:spcPts val="600"/>
                </a:spcAft>
              </a:pPr>
              <a:r>
                <a:rPr lang="en-US" sz="2100" dirty="0">
                  <a:solidFill>
                    <a:srgbClr val="1B2A35"/>
                  </a:solidFill>
                  <a:latin typeface="Arial"/>
                </a:rPr>
                <a:t>More VMs and vCPUs  →  more </a:t>
              </a:r>
              <a:r>
                <a:rPr lang="en-US" sz="2100" b="1" dirty="0">
                  <a:solidFill>
                    <a:srgbClr val="0E4E80"/>
                  </a:solidFill>
                  <a:latin typeface="Arial"/>
                </a:rPr>
                <a:t>flows</a:t>
              </a:r>
              <a:r>
                <a:rPr lang="en-US" sz="2100" b="1" dirty="0">
                  <a:solidFill>
                    <a:schemeClr val="tx1"/>
                  </a:solidFill>
                  <a:latin typeface="Arial"/>
                </a:rPr>
                <a:t>, </a:t>
              </a:r>
              <a:r>
                <a:rPr lang="en-US" sz="2100" dirty="0">
                  <a:solidFill>
                    <a:schemeClr val="tx1"/>
                  </a:solidFill>
                  <a:latin typeface="Arial"/>
                </a:rPr>
                <a:t>more pressure</a:t>
              </a:r>
              <a:r>
                <a:rPr lang="en-US" sz="2100" b="1" dirty="0">
                  <a:solidFill>
                    <a:schemeClr val="tx1"/>
                  </a:solidFill>
                  <a:latin typeface="Arial"/>
                </a:rPr>
                <a:t> </a:t>
              </a:r>
              <a:r>
                <a:rPr lang="en-US" altLang="zh-CN" sz="2100" dirty="0">
                  <a:solidFill>
                    <a:schemeClr val="tx1"/>
                  </a:solidFill>
                  <a:latin typeface="Arial"/>
                </a:rPr>
                <a:t>on that </a:t>
              </a:r>
              <a:r>
                <a:rPr lang="en-US" altLang="zh-CN" sz="2100" b="1" dirty="0">
                  <a:solidFill>
                    <a:srgbClr val="0E4E80"/>
                  </a:solidFill>
                  <a:latin typeface="Arial"/>
                </a:rPr>
                <a:t>single DPU</a:t>
              </a:r>
              <a:endParaRPr lang="en-US" sz="2100" dirty="0">
                <a:solidFill>
                  <a:srgbClr val="1B2A35"/>
                </a:solidFill>
                <a:latin typeface="Arial"/>
              </a:endParaRPr>
            </a:p>
          </p:txBody>
        </p:sp>
        <p:sp>
          <p:nvSpPr>
            <p:cNvPr id="67" name="Rectangle 66"/>
            <p:cNvSpPr/>
            <p:nvPr/>
          </p:nvSpPr>
          <p:spPr>
            <a:xfrm>
              <a:off x="566928" y="5550879"/>
              <a:ext cx="68580" cy="640080"/>
            </a:xfrm>
            <a:prstGeom prst="rect">
              <a:avLst/>
            </a:prstGeom>
            <a:solidFill>
              <a:srgbClr val="0C4E8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grpSp>
      <p:grpSp>
        <p:nvGrpSpPr>
          <p:cNvPr id="59" name="Group 58">
            <a:extLst>
              <a:ext uri="{FF2B5EF4-FFF2-40B4-BE49-F238E27FC236}">
                <a16:creationId xmlns:a16="http://schemas.microsoft.com/office/drawing/2014/main" id="{A024AF54-1B72-5711-36F1-D16CDF0ABE94}"/>
              </a:ext>
            </a:extLst>
          </p:cNvPr>
          <p:cNvGrpSpPr/>
          <p:nvPr/>
        </p:nvGrpSpPr>
        <p:grpSpPr>
          <a:xfrm>
            <a:off x="7562088" y="1463039"/>
            <a:ext cx="4062679" cy="987552"/>
            <a:chOff x="7562088" y="1463039"/>
            <a:chExt cx="4062679" cy="987552"/>
          </a:xfrm>
        </p:grpSpPr>
        <p:sp>
          <p:nvSpPr>
            <p:cNvPr id="69" name="Rectangle 68">
              <a:extLst>
                <a:ext uri="{FF2B5EF4-FFF2-40B4-BE49-F238E27FC236}">
                  <a16:creationId xmlns:a16="http://schemas.microsoft.com/office/drawing/2014/main" id="{A12F5DF3-220A-BB95-B3DC-F811267891D6}"/>
                </a:ext>
              </a:extLst>
            </p:cNvPr>
            <p:cNvSpPr/>
            <p:nvPr/>
          </p:nvSpPr>
          <p:spPr>
            <a:xfrm>
              <a:off x="7562088" y="1463039"/>
              <a:ext cx="4062679" cy="987552"/>
            </a:xfrm>
            <a:prstGeom prst="rect">
              <a:avLst/>
            </a:prstGeom>
            <a:solidFill>
              <a:srgbClr val="E8F2FB"/>
            </a:solid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0" name="TextBox 69">
              <a:extLst>
                <a:ext uri="{FF2B5EF4-FFF2-40B4-BE49-F238E27FC236}">
                  <a16:creationId xmlns:a16="http://schemas.microsoft.com/office/drawing/2014/main" id="{9CA95490-8975-F081-444C-B1F6CDD843B1}"/>
                </a:ext>
              </a:extLst>
            </p:cNvPr>
            <p:cNvSpPr txBox="1"/>
            <p:nvPr/>
          </p:nvSpPr>
          <p:spPr>
            <a:xfrm>
              <a:off x="7671815" y="1642947"/>
              <a:ext cx="3843223" cy="627736"/>
            </a:xfrm>
            <a:prstGeom prst="rect">
              <a:avLst/>
            </a:prstGeom>
            <a:noFill/>
          </p:spPr>
          <p:txBody>
            <a:bodyPr wrap="square" lIns="0" tIns="0" rIns="0" bIns="0" anchor="ctr">
              <a:spAutoFit/>
            </a:bodyPr>
            <a:lstStyle/>
            <a:p>
              <a:pPr algn="ctr">
                <a:lnSpc>
                  <a:spcPct val="95000"/>
                </a:lnSpc>
                <a:spcBef>
                  <a:spcPts val="0"/>
                </a:spcBef>
                <a:spcAft>
                  <a:spcPts val="400"/>
                </a:spcAft>
              </a:pPr>
              <a:r>
                <a:rPr sz="2400" b="1" i="0" dirty="0">
                  <a:solidFill>
                    <a:srgbClr val="C2770E"/>
                  </a:solidFill>
                  <a:latin typeface="Arial"/>
                </a:rPr>
                <a:t>350 → 500 </a:t>
              </a:r>
              <a:r>
                <a:rPr lang="en-US" sz="2400" b="1" dirty="0">
                  <a:solidFill>
                    <a:srgbClr val="C2770E"/>
                  </a:solidFill>
                  <a:latin typeface="Arial"/>
                </a:rPr>
                <a:t>Cores</a:t>
              </a:r>
              <a:endParaRPr sz="2400" b="1" i="0" dirty="0">
                <a:solidFill>
                  <a:srgbClr val="C2770E"/>
                </a:solidFill>
                <a:latin typeface="Arial"/>
              </a:endParaRPr>
            </a:p>
            <a:p>
              <a:pPr algn="ctr">
                <a:lnSpc>
                  <a:spcPct val="105000"/>
                </a:lnSpc>
                <a:spcBef>
                  <a:spcPts val="0"/>
                </a:spcBef>
                <a:spcAft>
                  <a:spcPts val="600"/>
                </a:spcAft>
              </a:pPr>
              <a:r>
                <a:rPr sz="1500" b="1" i="0" dirty="0">
                  <a:solidFill>
                    <a:srgbClr val="5F7B90"/>
                  </a:solidFill>
                  <a:latin typeface="Arial"/>
                </a:rPr>
                <a:t>CPU cores</a:t>
              </a:r>
              <a:r>
                <a:rPr lang="en-US" sz="1500" b="1" i="0" dirty="0">
                  <a:solidFill>
                    <a:srgbClr val="5F7B90"/>
                  </a:solidFill>
                  <a:latin typeface="Arial"/>
                </a:rPr>
                <a:t> per host</a:t>
              </a:r>
              <a:endParaRPr sz="1500" b="1" i="0" dirty="0">
                <a:solidFill>
                  <a:srgbClr val="5F7B90"/>
                </a:solidFill>
                <a:latin typeface="Arial"/>
              </a:endParaRPr>
            </a:p>
          </p:txBody>
        </p:sp>
      </p:grpSp>
      <p:grpSp>
        <p:nvGrpSpPr>
          <p:cNvPr id="60" name="Group 59">
            <a:extLst>
              <a:ext uri="{FF2B5EF4-FFF2-40B4-BE49-F238E27FC236}">
                <a16:creationId xmlns:a16="http://schemas.microsoft.com/office/drawing/2014/main" id="{9EC1247E-5664-D63A-69CA-867F7710758B}"/>
              </a:ext>
            </a:extLst>
          </p:cNvPr>
          <p:cNvGrpSpPr/>
          <p:nvPr/>
        </p:nvGrpSpPr>
        <p:grpSpPr>
          <a:xfrm>
            <a:off x="7562088" y="2578608"/>
            <a:ext cx="4062679" cy="987552"/>
            <a:chOff x="7562088" y="2578608"/>
            <a:chExt cx="4062679" cy="987552"/>
          </a:xfrm>
        </p:grpSpPr>
        <p:sp>
          <p:nvSpPr>
            <p:cNvPr id="71" name="Rectangle 70">
              <a:extLst>
                <a:ext uri="{FF2B5EF4-FFF2-40B4-BE49-F238E27FC236}">
                  <a16:creationId xmlns:a16="http://schemas.microsoft.com/office/drawing/2014/main" id="{34C4D2E8-43C7-7D99-1106-E810D4DBEAB5}"/>
                </a:ext>
              </a:extLst>
            </p:cNvPr>
            <p:cNvSpPr/>
            <p:nvPr/>
          </p:nvSpPr>
          <p:spPr>
            <a:xfrm>
              <a:off x="7562088" y="2578608"/>
              <a:ext cx="4062679" cy="987552"/>
            </a:xfrm>
            <a:prstGeom prst="rect">
              <a:avLst/>
            </a:prstGeom>
            <a:solidFill>
              <a:srgbClr val="E8F2FB"/>
            </a:solid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2" name="TextBox 71">
              <a:extLst>
                <a:ext uri="{FF2B5EF4-FFF2-40B4-BE49-F238E27FC236}">
                  <a16:creationId xmlns:a16="http://schemas.microsoft.com/office/drawing/2014/main" id="{4C052277-C0AA-06B0-3DDC-E23B24DAD2C9}"/>
                </a:ext>
              </a:extLst>
            </p:cNvPr>
            <p:cNvSpPr txBox="1"/>
            <p:nvPr/>
          </p:nvSpPr>
          <p:spPr>
            <a:xfrm>
              <a:off x="7671815" y="2758516"/>
              <a:ext cx="3843223" cy="627736"/>
            </a:xfrm>
            <a:prstGeom prst="rect">
              <a:avLst/>
            </a:prstGeom>
            <a:noFill/>
          </p:spPr>
          <p:txBody>
            <a:bodyPr wrap="square" lIns="0" tIns="0" rIns="0" bIns="0" anchor="ctr">
              <a:spAutoFit/>
            </a:bodyPr>
            <a:lstStyle/>
            <a:p>
              <a:pPr algn="ctr">
                <a:lnSpc>
                  <a:spcPct val="95000"/>
                </a:lnSpc>
                <a:spcBef>
                  <a:spcPts val="0"/>
                </a:spcBef>
                <a:spcAft>
                  <a:spcPts val="400"/>
                </a:spcAft>
              </a:pPr>
              <a:r>
                <a:rPr sz="2400" b="1" i="0" dirty="0">
                  <a:solidFill>
                    <a:srgbClr val="0E4E80"/>
                  </a:solidFill>
                  <a:latin typeface="Arial"/>
                </a:rPr>
                <a:t>200</a:t>
              </a:r>
              <a:r>
                <a:rPr lang="en-US" sz="2400" b="1" i="0" dirty="0">
                  <a:solidFill>
                    <a:srgbClr val="0E4E80"/>
                  </a:solidFill>
                  <a:latin typeface="Arial"/>
                </a:rPr>
                <a:t> </a:t>
              </a:r>
              <a:r>
                <a:rPr sz="2400" b="1" i="0" dirty="0">
                  <a:solidFill>
                    <a:srgbClr val="0E4E80"/>
                  </a:solidFill>
                  <a:latin typeface="Arial"/>
                </a:rPr>
                <a:t>→ 400 </a:t>
              </a:r>
              <a:r>
                <a:rPr lang="en-US" sz="2400" b="1" i="0" dirty="0">
                  <a:solidFill>
                    <a:srgbClr val="0E4E80"/>
                  </a:solidFill>
                  <a:latin typeface="Arial"/>
                </a:rPr>
                <a:t>Gbps</a:t>
              </a:r>
            </a:p>
            <a:p>
              <a:pPr algn="ctr">
                <a:lnSpc>
                  <a:spcPct val="105000"/>
                </a:lnSpc>
                <a:spcBef>
                  <a:spcPts val="0"/>
                </a:spcBef>
                <a:spcAft>
                  <a:spcPts val="600"/>
                </a:spcAft>
              </a:pPr>
              <a:r>
                <a:rPr lang="en-US" sz="1500" b="1" i="0" dirty="0">
                  <a:solidFill>
                    <a:srgbClr val="5F7B90"/>
                  </a:solidFill>
                  <a:latin typeface="Arial"/>
                </a:rPr>
                <a:t>DPU bandwidth</a:t>
              </a:r>
            </a:p>
          </p:txBody>
        </p:sp>
      </p:grpSp>
      <p:grpSp>
        <p:nvGrpSpPr>
          <p:cNvPr id="61" name="Group 60">
            <a:extLst>
              <a:ext uri="{FF2B5EF4-FFF2-40B4-BE49-F238E27FC236}">
                <a16:creationId xmlns:a16="http://schemas.microsoft.com/office/drawing/2014/main" id="{54B286E3-F943-BC62-DCEF-D33BB7AF8390}"/>
              </a:ext>
            </a:extLst>
          </p:cNvPr>
          <p:cNvGrpSpPr/>
          <p:nvPr/>
        </p:nvGrpSpPr>
        <p:grpSpPr>
          <a:xfrm>
            <a:off x="7562088" y="3694176"/>
            <a:ext cx="4062679" cy="1207008"/>
            <a:chOff x="7562088" y="3694176"/>
            <a:chExt cx="4062679" cy="1207008"/>
          </a:xfrm>
        </p:grpSpPr>
        <p:sp>
          <p:nvSpPr>
            <p:cNvPr id="73" name="Rectangle 72">
              <a:extLst>
                <a:ext uri="{FF2B5EF4-FFF2-40B4-BE49-F238E27FC236}">
                  <a16:creationId xmlns:a16="http://schemas.microsoft.com/office/drawing/2014/main" id="{B84A4A13-A42C-57B6-05E6-6660F0CA837D}"/>
                </a:ext>
              </a:extLst>
            </p:cNvPr>
            <p:cNvSpPr/>
            <p:nvPr/>
          </p:nvSpPr>
          <p:spPr>
            <a:xfrm>
              <a:off x="7562088" y="3694176"/>
              <a:ext cx="4062679" cy="1207008"/>
            </a:xfrm>
            <a:prstGeom prst="rect">
              <a:avLst/>
            </a:prstGeom>
            <a:solidFill>
              <a:srgbClr val="E8F2FB"/>
            </a:solid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3" name="TextBox 62">
              <a:extLst>
                <a:ext uri="{FF2B5EF4-FFF2-40B4-BE49-F238E27FC236}">
                  <a16:creationId xmlns:a16="http://schemas.microsoft.com/office/drawing/2014/main" id="{CCDA38E2-8FE3-4CD3-C29F-5DA442A82FA8}"/>
                </a:ext>
              </a:extLst>
            </p:cNvPr>
            <p:cNvSpPr txBox="1"/>
            <p:nvPr/>
          </p:nvSpPr>
          <p:spPr>
            <a:xfrm>
              <a:off x="7671815" y="3954572"/>
              <a:ext cx="3843223" cy="686213"/>
            </a:xfrm>
            <a:prstGeom prst="rect">
              <a:avLst/>
            </a:prstGeom>
            <a:noFill/>
          </p:spPr>
          <p:txBody>
            <a:bodyPr wrap="square" lIns="0" tIns="0" rIns="0" bIns="0" anchor="ctr">
              <a:spAutoFit/>
            </a:bodyPr>
            <a:lstStyle/>
            <a:p>
              <a:pPr algn="ctr">
                <a:lnSpc>
                  <a:spcPct val="95000"/>
                </a:lnSpc>
                <a:spcBef>
                  <a:spcPts val="0"/>
                </a:spcBef>
                <a:spcAft>
                  <a:spcPts val="400"/>
                </a:spcAft>
              </a:pPr>
              <a:r>
                <a:rPr sz="2800" b="1" i="0" dirty="0">
                  <a:solidFill>
                    <a:srgbClr val="B33E33"/>
                  </a:solidFill>
                  <a:latin typeface="Arial"/>
                </a:rPr>
                <a:t>Still 1 DPU</a:t>
              </a:r>
            </a:p>
            <a:p>
              <a:pPr algn="ctr">
                <a:lnSpc>
                  <a:spcPct val="105000"/>
                </a:lnSpc>
                <a:spcBef>
                  <a:spcPts val="0"/>
                </a:spcBef>
                <a:spcAft>
                  <a:spcPts val="600"/>
                </a:spcAft>
              </a:pPr>
              <a:r>
                <a:rPr sz="1500" b="1" i="0" dirty="0">
                  <a:solidFill>
                    <a:srgbClr val="5F7B90"/>
                  </a:solidFill>
                  <a:latin typeface="Arial"/>
                </a:rPr>
                <a:t>per host, shared by every VM</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310896"/>
            <a:ext cx="11057839" cy="274320"/>
          </a:xfrm>
          <a:prstGeom prst="rect">
            <a:avLst/>
          </a:prstGeom>
          <a:noFill/>
        </p:spPr>
        <p:txBody>
          <a:bodyPr wrap="square" lIns="0" tIns="0" rIns="0" bIns="0" anchor="t">
            <a:spAutoFit/>
          </a:bodyPr>
          <a:lstStyle/>
          <a:p>
            <a:pPr algn="l">
              <a:spcBef>
                <a:spcPts val="0"/>
              </a:spcBef>
              <a:spcAft>
                <a:spcPts val="600"/>
              </a:spcAft>
            </a:pPr>
            <a:r>
              <a:rPr sz="1250" b="1" i="0">
                <a:solidFill>
                  <a:srgbClr val="0E4E80"/>
                </a:solidFill>
                <a:latin typeface="Arial"/>
              </a:rPr>
              <a:t>BACKGROUND</a:t>
            </a:r>
          </a:p>
        </p:txBody>
      </p:sp>
      <p:sp>
        <p:nvSpPr>
          <p:cNvPr id="3" name="TextBox 2"/>
          <p:cNvSpPr txBox="1"/>
          <p:nvPr/>
        </p:nvSpPr>
        <p:spPr>
          <a:xfrm>
            <a:off x="566928" y="603504"/>
            <a:ext cx="11057839" cy="438582"/>
          </a:xfrm>
          <a:prstGeom prst="rect">
            <a:avLst/>
          </a:prstGeom>
          <a:noFill/>
        </p:spPr>
        <p:txBody>
          <a:bodyPr wrap="square" lIns="0" tIns="0" rIns="0" bIns="0" anchor="t">
            <a:spAutoFit/>
          </a:bodyPr>
          <a:lstStyle/>
          <a:p>
            <a:pPr algn="l">
              <a:lnSpc>
                <a:spcPct val="95000"/>
              </a:lnSpc>
              <a:spcBef>
                <a:spcPts val="0"/>
              </a:spcBef>
              <a:spcAft>
                <a:spcPts val="600"/>
              </a:spcAft>
            </a:pPr>
            <a:r>
              <a:rPr lang="en-US" sz="3000" b="1" dirty="0">
                <a:solidFill>
                  <a:srgbClr val="0C3355"/>
                </a:solidFill>
                <a:latin typeface="Arial"/>
              </a:rPr>
              <a:t>Traditional</a:t>
            </a:r>
            <a:r>
              <a:rPr sz="3000" b="1" i="0" dirty="0">
                <a:solidFill>
                  <a:srgbClr val="0C3355"/>
                </a:solidFill>
                <a:latin typeface="Arial"/>
              </a:rPr>
              <a:t> “Sep-Path” </a:t>
            </a:r>
            <a:r>
              <a:rPr lang="en-US" sz="3000" b="1" i="0" dirty="0">
                <a:solidFill>
                  <a:srgbClr val="0C3355"/>
                </a:solidFill>
                <a:latin typeface="Arial"/>
              </a:rPr>
              <a:t>P</a:t>
            </a:r>
            <a:r>
              <a:rPr sz="3000" b="1" i="0" dirty="0">
                <a:solidFill>
                  <a:srgbClr val="0C3355"/>
                </a:solidFill>
                <a:latin typeface="Arial"/>
              </a:rPr>
              <a:t>aradigm</a:t>
            </a:r>
            <a:r>
              <a:rPr lang="en-US" sz="3000" b="1" i="0" dirty="0">
                <a:solidFill>
                  <a:srgbClr val="0C3355"/>
                </a:solidFill>
                <a:latin typeface="Arial"/>
              </a:rPr>
              <a:t> for DPU</a:t>
            </a:r>
            <a:endParaRPr sz="3000" b="1" i="0" dirty="0">
              <a:solidFill>
                <a:srgbClr val="0C3355"/>
              </a:solidFill>
              <a:latin typeface="Arial"/>
            </a:endParaRPr>
          </a:p>
        </p:txBody>
      </p:sp>
      <p:sp>
        <p:nvSpPr>
          <p:cNvPr id="4" name="Rectangle 3"/>
          <p:cNvSpPr/>
          <p:nvPr/>
        </p:nvSpPr>
        <p:spPr>
          <a:xfrm>
            <a:off x="566928" y="1170432"/>
            <a:ext cx="1143000" cy="50292"/>
          </a:xfrm>
          <a:prstGeom prst="rect">
            <a:avLst/>
          </a:prstGeom>
          <a:solidFill>
            <a:srgbClr val="2E93D8"/>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 name="Rectangle 6"/>
          <p:cNvSpPr/>
          <p:nvPr/>
        </p:nvSpPr>
        <p:spPr>
          <a:xfrm>
            <a:off x="6940602" y="3800465"/>
            <a:ext cx="4942013" cy="1956816"/>
          </a:xfrm>
          <a:prstGeom prst="rect">
            <a:avLst/>
          </a:prstGeom>
          <a:solidFill>
            <a:srgbClr val="E8F2FB"/>
          </a:solid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Rectangle 7"/>
          <p:cNvSpPr/>
          <p:nvPr/>
        </p:nvSpPr>
        <p:spPr>
          <a:xfrm>
            <a:off x="6940602" y="3809893"/>
            <a:ext cx="75141" cy="1947190"/>
          </a:xfrm>
          <a:prstGeom prst="rect">
            <a:avLst/>
          </a:prstGeom>
          <a:solidFill>
            <a:srgbClr val="0E4E8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7131785" y="3858388"/>
            <a:ext cx="4735033" cy="1857816"/>
          </a:xfrm>
          <a:prstGeom prst="rect">
            <a:avLst/>
          </a:prstGeom>
          <a:noFill/>
        </p:spPr>
        <p:txBody>
          <a:bodyPr wrap="square" lIns="0" tIns="0" rIns="0" bIns="0" anchor="t">
            <a:spAutoFit/>
          </a:bodyPr>
          <a:lstStyle/>
          <a:p>
            <a:pPr algn="l">
              <a:lnSpc>
                <a:spcPct val="100000"/>
              </a:lnSpc>
              <a:spcBef>
                <a:spcPts val="0"/>
              </a:spcBef>
              <a:spcAft>
                <a:spcPts val="900"/>
              </a:spcAft>
            </a:pPr>
            <a:r>
              <a:rPr lang="en-US" sz="2100" b="1" i="0" dirty="0">
                <a:solidFill>
                  <a:srgbClr val="0E4E80"/>
                </a:solidFill>
                <a:latin typeface="Arial"/>
              </a:rPr>
              <a:t>H</a:t>
            </a:r>
            <a:r>
              <a:rPr sz="2100" b="1" i="0" dirty="0">
                <a:solidFill>
                  <a:srgbClr val="0E4E80"/>
                </a:solidFill>
                <a:latin typeface="Arial"/>
              </a:rPr>
              <a:t>ardware</a:t>
            </a:r>
            <a:r>
              <a:rPr lang="en-US" sz="2100" b="1" i="0" dirty="0">
                <a:solidFill>
                  <a:srgbClr val="0E4E80"/>
                </a:solidFill>
                <a:latin typeface="Arial"/>
              </a:rPr>
              <a:t> Plane </a:t>
            </a:r>
          </a:p>
          <a:p>
            <a:pPr marL="285750" indent="-285750">
              <a:lnSpc>
                <a:spcPct val="112000"/>
              </a:lnSpc>
              <a:spcAft>
                <a:spcPts val="700"/>
              </a:spcAft>
              <a:buFont typeface="Arial" panose="020B0604020202020204" pitchFamily="34" charset="0"/>
              <a:buChar char="•"/>
            </a:pPr>
            <a:r>
              <a:rPr lang="en-US" sz="1900" dirty="0">
                <a:solidFill>
                  <a:srgbClr val="1B2A35"/>
                </a:solidFill>
                <a:latin typeface="Arial"/>
              </a:rPr>
              <a:t>ASIC / FPGA / PS …</a:t>
            </a:r>
            <a:endParaRPr sz="1900" dirty="0">
              <a:solidFill>
                <a:srgbClr val="1B2A35"/>
              </a:solidFill>
              <a:latin typeface="Arial"/>
            </a:endParaRPr>
          </a:p>
          <a:p>
            <a:pPr marL="285750" indent="-285750">
              <a:lnSpc>
                <a:spcPct val="112000"/>
              </a:lnSpc>
              <a:spcBef>
                <a:spcPts val="0"/>
              </a:spcBef>
              <a:spcAft>
                <a:spcPts val="700"/>
              </a:spcAft>
              <a:buFont typeface="Arial" panose="020B0604020202020204" pitchFamily="34" charset="0"/>
              <a:buChar char="•"/>
            </a:pPr>
            <a:r>
              <a:rPr lang="en-US" sz="1900" b="0" i="0" dirty="0">
                <a:solidFill>
                  <a:srgbClr val="1B2A35"/>
                </a:solidFill>
                <a:latin typeface="Arial"/>
              </a:rPr>
              <a:t>Fast</a:t>
            </a:r>
            <a:r>
              <a:rPr sz="1900" b="0" i="0" dirty="0">
                <a:solidFill>
                  <a:srgbClr val="1B2A35"/>
                </a:solidFill>
                <a:latin typeface="Arial"/>
              </a:rPr>
              <a:t>, </a:t>
            </a:r>
            <a:r>
              <a:rPr lang="en-US" sz="1900" b="0" i="0" dirty="0">
                <a:solidFill>
                  <a:srgbClr val="1B2A35"/>
                </a:solidFill>
                <a:latin typeface="Arial"/>
              </a:rPr>
              <a:t>but limited </a:t>
            </a:r>
            <a:r>
              <a:rPr sz="1900" b="0" i="0" dirty="0">
                <a:solidFill>
                  <a:srgbClr val="1B2A35"/>
                </a:solidFill>
                <a:latin typeface="Arial"/>
              </a:rPr>
              <a:t>programmab</a:t>
            </a:r>
            <a:r>
              <a:rPr lang="en-US" sz="1900" b="0" i="0" dirty="0">
                <a:solidFill>
                  <a:srgbClr val="1B2A35"/>
                </a:solidFill>
                <a:latin typeface="Arial"/>
              </a:rPr>
              <a:t>ility</a:t>
            </a:r>
          </a:p>
          <a:p>
            <a:pPr marL="285750" indent="-285750">
              <a:spcAft>
                <a:spcPts val="900"/>
              </a:spcAft>
              <a:buFont typeface="Arial" panose="020B0604020202020204" pitchFamily="34" charset="0"/>
              <a:buChar char="•"/>
            </a:pPr>
            <a:r>
              <a:rPr lang="en-US" sz="1900" b="1" dirty="0">
                <a:solidFill>
                  <a:srgbClr val="0C4E80"/>
                </a:solidFill>
                <a:latin typeface="Arial"/>
              </a:rPr>
              <a:t>Fast path – Accelerate subsequent packets</a:t>
            </a:r>
            <a:endParaRPr sz="1900" b="1" dirty="0">
              <a:solidFill>
                <a:srgbClr val="0C4E80"/>
              </a:solidFill>
              <a:latin typeface="Arial"/>
            </a:endParaRPr>
          </a:p>
        </p:txBody>
      </p:sp>
      <p:sp>
        <p:nvSpPr>
          <p:cNvPr id="10" name="Rectangle 9"/>
          <p:cNvSpPr/>
          <p:nvPr/>
        </p:nvSpPr>
        <p:spPr>
          <a:xfrm>
            <a:off x="6940602" y="1572962"/>
            <a:ext cx="4942013" cy="1958908"/>
          </a:xfrm>
          <a:prstGeom prst="rect">
            <a:avLst/>
          </a:prstGeom>
          <a:solidFill>
            <a:srgbClr val="E8F2FB"/>
          </a:solid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2" name="TextBox 11"/>
          <p:cNvSpPr txBox="1"/>
          <p:nvPr/>
        </p:nvSpPr>
        <p:spPr>
          <a:xfrm>
            <a:off x="7137425" y="1646394"/>
            <a:ext cx="4251960" cy="1838965"/>
          </a:xfrm>
          <a:prstGeom prst="rect">
            <a:avLst/>
          </a:prstGeom>
          <a:noFill/>
        </p:spPr>
        <p:txBody>
          <a:bodyPr wrap="square" lIns="0" tIns="0" rIns="0" bIns="0" anchor="t">
            <a:spAutoFit/>
          </a:bodyPr>
          <a:lstStyle/>
          <a:p>
            <a:pPr algn="l">
              <a:lnSpc>
                <a:spcPct val="100000"/>
              </a:lnSpc>
              <a:spcBef>
                <a:spcPts val="0"/>
              </a:spcBef>
              <a:spcAft>
                <a:spcPts val="900"/>
              </a:spcAft>
            </a:pPr>
            <a:r>
              <a:rPr lang="en-US" sz="2100" b="1" dirty="0">
                <a:solidFill>
                  <a:srgbClr val="B33E33"/>
                </a:solidFill>
                <a:latin typeface="Arial"/>
              </a:rPr>
              <a:t>Software Plane </a:t>
            </a:r>
          </a:p>
          <a:p>
            <a:pPr marL="285750" indent="-285750" algn="l">
              <a:lnSpc>
                <a:spcPct val="100000"/>
              </a:lnSpc>
              <a:spcBef>
                <a:spcPts val="0"/>
              </a:spcBef>
              <a:spcAft>
                <a:spcPts val="900"/>
              </a:spcAft>
              <a:buFont typeface="Arial" panose="020B0604020202020204" pitchFamily="34" charset="0"/>
              <a:buChar char="•"/>
            </a:pPr>
            <a:r>
              <a:rPr lang="en-US" sz="1900" dirty="0">
                <a:solidFill>
                  <a:srgbClr val="1B2A35"/>
                </a:solidFill>
                <a:latin typeface="Arial"/>
              </a:rPr>
              <a:t>CPU / SoC in DPU</a:t>
            </a:r>
            <a:endParaRPr lang="en-US" sz="1900" b="0" i="0" dirty="0">
              <a:solidFill>
                <a:srgbClr val="1B2A35"/>
              </a:solidFill>
              <a:latin typeface="Arial"/>
            </a:endParaRPr>
          </a:p>
          <a:p>
            <a:pPr marL="285750" indent="-285750" algn="l">
              <a:lnSpc>
                <a:spcPct val="100000"/>
              </a:lnSpc>
              <a:spcBef>
                <a:spcPts val="0"/>
              </a:spcBef>
              <a:spcAft>
                <a:spcPts val="900"/>
              </a:spcAft>
              <a:buFont typeface="Arial" panose="020B0604020202020204" pitchFamily="34" charset="0"/>
              <a:buChar char="•"/>
            </a:pPr>
            <a:r>
              <a:rPr lang="en-US" sz="1900" b="0" i="0" dirty="0">
                <a:solidFill>
                  <a:srgbClr val="1B2A35"/>
                </a:solidFill>
                <a:latin typeface="Arial"/>
              </a:rPr>
              <a:t>Fully </a:t>
            </a:r>
            <a:r>
              <a:rPr lang="en-US" sz="1900" dirty="0">
                <a:solidFill>
                  <a:srgbClr val="1B2A35"/>
                </a:solidFill>
                <a:latin typeface="Arial"/>
              </a:rPr>
              <a:t>p</a:t>
            </a:r>
            <a:r>
              <a:rPr sz="1900" b="0" i="0" dirty="0">
                <a:solidFill>
                  <a:srgbClr val="1B2A35"/>
                </a:solidFill>
                <a:latin typeface="Arial"/>
              </a:rPr>
              <a:t>rogrammable</a:t>
            </a:r>
            <a:r>
              <a:rPr lang="en-US" sz="1900" b="0" i="0" dirty="0">
                <a:solidFill>
                  <a:srgbClr val="1B2A35"/>
                </a:solidFill>
                <a:latin typeface="Arial"/>
              </a:rPr>
              <a:t>,</a:t>
            </a:r>
            <a:r>
              <a:rPr sz="1900" b="0" i="0" dirty="0">
                <a:solidFill>
                  <a:srgbClr val="1B2A35"/>
                </a:solidFill>
                <a:latin typeface="Arial"/>
              </a:rPr>
              <a:t> but slow</a:t>
            </a:r>
            <a:endParaRPr lang="en-US" sz="1900" b="0" i="0" dirty="0">
              <a:solidFill>
                <a:srgbClr val="1B2A35"/>
              </a:solidFill>
              <a:latin typeface="Arial"/>
            </a:endParaRPr>
          </a:p>
          <a:p>
            <a:pPr marL="285750" indent="-285750" algn="l">
              <a:lnSpc>
                <a:spcPct val="100000"/>
              </a:lnSpc>
              <a:spcBef>
                <a:spcPts val="0"/>
              </a:spcBef>
              <a:spcAft>
                <a:spcPts val="900"/>
              </a:spcAft>
              <a:buFont typeface="Arial" panose="020B0604020202020204" pitchFamily="34" charset="0"/>
              <a:buChar char="•"/>
            </a:pPr>
            <a:r>
              <a:rPr lang="en-US" sz="1900" b="1" dirty="0">
                <a:solidFill>
                  <a:srgbClr val="B33E33"/>
                </a:solidFill>
                <a:latin typeface="Arial"/>
              </a:rPr>
              <a:t>Slow path – New flow setup; </a:t>
            </a:r>
            <a:br>
              <a:rPr lang="en-US" sz="1900" b="1" dirty="0">
                <a:solidFill>
                  <a:srgbClr val="B33E33"/>
                </a:solidFill>
                <a:latin typeface="Arial"/>
              </a:rPr>
            </a:br>
            <a:r>
              <a:rPr lang="en-US" sz="1900" b="1" dirty="0">
                <a:solidFill>
                  <a:srgbClr val="B33E33"/>
                </a:solidFill>
                <a:latin typeface="Arial"/>
              </a:rPr>
              <a:t>Offload flow states to hardware</a:t>
            </a:r>
            <a:endParaRPr sz="1900" b="0" i="0" dirty="0">
              <a:solidFill>
                <a:srgbClr val="C00000"/>
              </a:solidFill>
              <a:latin typeface="Arial"/>
            </a:endParaRPr>
          </a:p>
        </p:txBody>
      </p:sp>
      <p:sp>
        <p:nvSpPr>
          <p:cNvPr id="21" name="Rectangle 20">
            <a:extLst>
              <a:ext uri="{FF2B5EF4-FFF2-40B4-BE49-F238E27FC236}">
                <a16:creationId xmlns:a16="http://schemas.microsoft.com/office/drawing/2014/main" id="{38AC346C-D979-455D-F90B-C69252D418B0}"/>
              </a:ext>
            </a:extLst>
          </p:cNvPr>
          <p:cNvSpPr/>
          <p:nvPr/>
        </p:nvSpPr>
        <p:spPr>
          <a:xfrm>
            <a:off x="6939513" y="1572961"/>
            <a:ext cx="73152" cy="1958907"/>
          </a:xfrm>
          <a:prstGeom prst="rect">
            <a:avLst/>
          </a:prstGeom>
          <a:solidFill>
            <a:srgbClr val="B33E3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solidFill>
                <a:srgbClr val="B43D32"/>
              </a:solidFill>
            </a:endParaRPr>
          </a:p>
        </p:txBody>
      </p:sp>
      <p:sp>
        <p:nvSpPr>
          <p:cNvPr id="23" name="矩形 162">
            <a:extLst>
              <a:ext uri="{FF2B5EF4-FFF2-40B4-BE49-F238E27FC236}">
                <a16:creationId xmlns:a16="http://schemas.microsoft.com/office/drawing/2014/main" id="{BC9280FA-D500-5125-0FFA-2754660AB5A2}"/>
              </a:ext>
            </a:extLst>
          </p:cNvPr>
          <p:cNvSpPr/>
          <p:nvPr/>
        </p:nvSpPr>
        <p:spPr>
          <a:xfrm>
            <a:off x="1659899" y="2565877"/>
            <a:ext cx="4129963" cy="981095"/>
          </a:xfrm>
          <a:prstGeom prst="rect">
            <a:avLst/>
          </a:prstGeom>
          <a:solidFill>
            <a:srgbClr val="DCEAF7"/>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164">
            <a:extLst>
              <a:ext uri="{FF2B5EF4-FFF2-40B4-BE49-F238E27FC236}">
                <a16:creationId xmlns:a16="http://schemas.microsoft.com/office/drawing/2014/main" id="{7A30B5F9-821B-805A-8D16-A02106F10DF1}"/>
              </a:ext>
            </a:extLst>
          </p:cNvPr>
          <p:cNvSpPr/>
          <p:nvPr/>
        </p:nvSpPr>
        <p:spPr>
          <a:xfrm>
            <a:off x="1660575" y="3550839"/>
            <a:ext cx="4129287" cy="1029600"/>
          </a:xfrm>
          <a:prstGeom prst="rect">
            <a:avLst/>
          </a:prstGeom>
          <a:solidFill>
            <a:schemeClr val="accent2">
              <a:lumMod val="20000"/>
              <a:lumOff val="80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165">
            <a:extLst>
              <a:ext uri="{FF2B5EF4-FFF2-40B4-BE49-F238E27FC236}">
                <a16:creationId xmlns:a16="http://schemas.microsoft.com/office/drawing/2014/main" id="{0C8EC97D-6184-ADEF-ADDB-3767B7CD1992}"/>
              </a:ext>
            </a:extLst>
          </p:cNvPr>
          <p:cNvSpPr txBox="1"/>
          <p:nvPr/>
        </p:nvSpPr>
        <p:spPr>
          <a:xfrm>
            <a:off x="1668366" y="3577640"/>
            <a:ext cx="1516076" cy="430887"/>
          </a:xfrm>
          <a:prstGeom prst="rect">
            <a:avLst/>
          </a:prstGeom>
          <a:noFill/>
        </p:spPr>
        <p:txBody>
          <a:bodyPr wrap="square" lIns="0" tIns="0" rIns="0" bIns="0" rtlCol="0">
            <a:spAutoFit/>
          </a:bodyPr>
          <a:lstStyle/>
          <a:p>
            <a:pPr algn="ctr"/>
            <a:r>
              <a:rPr lang="en-US" altLang="zh-CN" sz="1400" b="1" dirty="0">
                <a:latin typeface="Times New Roman" panose="02020603050405020304" pitchFamily="18" charset="0"/>
                <a:cs typeface="Times New Roman" panose="02020603050405020304" pitchFamily="18" charset="0"/>
              </a:rPr>
              <a:t>Hardware</a:t>
            </a:r>
            <a:br>
              <a:rPr lang="en-US" altLang="zh-CN" sz="1400" b="1" dirty="0">
                <a:latin typeface="Times New Roman" panose="02020603050405020304" pitchFamily="18" charset="0"/>
                <a:cs typeface="Times New Roman" panose="02020603050405020304" pitchFamily="18" charset="0"/>
              </a:rPr>
            </a:br>
            <a:r>
              <a:rPr lang="en-US" altLang="zh-CN" sz="1400" b="1" dirty="0">
                <a:latin typeface="Times New Roman" panose="02020603050405020304" pitchFamily="18" charset="0"/>
                <a:cs typeface="Times New Roman" panose="02020603050405020304" pitchFamily="18" charset="0"/>
              </a:rPr>
              <a:t>(ASIC / FPGA / …)</a:t>
            </a:r>
            <a:endParaRPr lang="zh-CN" altLang="en-US" sz="1400" b="1" dirty="0">
              <a:latin typeface="Times New Roman" panose="02020603050405020304" pitchFamily="18" charset="0"/>
              <a:cs typeface="Times New Roman" panose="02020603050405020304" pitchFamily="18" charset="0"/>
            </a:endParaRPr>
          </a:p>
        </p:txBody>
      </p:sp>
      <p:sp>
        <p:nvSpPr>
          <p:cNvPr id="26" name="文本框 166">
            <a:extLst>
              <a:ext uri="{FF2B5EF4-FFF2-40B4-BE49-F238E27FC236}">
                <a16:creationId xmlns:a16="http://schemas.microsoft.com/office/drawing/2014/main" id="{16F22A7F-C94B-D516-89F7-3CF910DB0104}"/>
              </a:ext>
            </a:extLst>
          </p:cNvPr>
          <p:cNvSpPr txBox="1"/>
          <p:nvPr/>
        </p:nvSpPr>
        <p:spPr>
          <a:xfrm>
            <a:off x="2065735" y="2630402"/>
            <a:ext cx="684418" cy="430887"/>
          </a:xfrm>
          <a:prstGeom prst="rect">
            <a:avLst/>
          </a:prstGeom>
          <a:noFill/>
        </p:spPr>
        <p:txBody>
          <a:bodyPr wrap="square" lIns="0" tIns="0" rIns="0" bIns="0" rtlCol="0">
            <a:spAutoFit/>
          </a:bodyPr>
          <a:lstStyle/>
          <a:p>
            <a:pPr algn="ctr"/>
            <a:r>
              <a:rPr lang="en-US" altLang="zh-CN" sz="1400" b="1" dirty="0">
                <a:latin typeface="Times New Roman" panose="02020603050405020304" pitchFamily="18" charset="0"/>
                <a:cs typeface="Times New Roman" panose="02020603050405020304" pitchFamily="18" charset="0"/>
              </a:rPr>
              <a:t>Software</a:t>
            </a:r>
            <a:br>
              <a:rPr lang="en-US" altLang="zh-CN" sz="1400" b="1" dirty="0">
                <a:latin typeface="Times New Roman" panose="02020603050405020304" pitchFamily="18" charset="0"/>
                <a:cs typeface="Times New Roman" panose="02020603050405020304" pitchFamily="18" charset="0"/>
              </a:rPr>
            </a:br>
            <a:r>
              <a:rPr lang="en-US" altLang="zh-CN" sz="1400" b="1" dirty="0">
                <a:latin typeface="Times New Roman" panose="02020603050405020304" pitchFamily="18" charset="0"/>
                <a:cs typeface="Times New Roman" panose="02020603050405020304" pitchFamily="18" charset="0"/>
              </a:rPr>
              <a:t>(SoC)</a:t>
            </a:r>
            <a:endParaRPr lang="zh-CN" altLang="en-US" sz="1400" b="1" dirty="0">
              <a:latin typeface="Times New Roman" panose="02020603050405020304" pitchFamily="18" charset="0"/>
              <a:cs typeface="Times New Roman" panose="02020603050405020304" pitchFamily="18" charset="0"/>
            </a:endParaRPr>
          </a:p>
        </p:txBody>
      </p:sp>
      <p:sp>
        <p:nvSpPr>
          <p:cNvPr id="27" name="矩形 167">
            <a:extLst>
              <a:ext uri="{FF2B5EF4-FFF2-40B4-BE49-F238E27FC236}">
                <a16:creationId xmlns:a16="http://schemas.microsoft.com/office/drawing/2014/main" id="{EE331174-852F-8EA5-E44D-FCF7C421D4A5}"/>
              </a:ext>
            </a:extLst>
          </p:cNvPr>
          <p:cNvSpPr/>
          <p:nvPr/>
        </p:nvSpPr>
        <p:spPr>
          <a:xfrm>
            <a:off x="3195841" y="3593027"/>
            <a:ext cx="915539" cy="938381"/>
          </a:xfrm>
          <a:prstGeom prst="rect">
            <a:avLst/>
          </a:prstGeom>
          <a:solidFill>
            <a:srgbClr val="F19D6F"/>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文本框 168">
            <a:extLst>
              <a:ext uri="{FF2B5EF4-FFF2-40B4-BE49-F238E27FC236}">
                <a16:creationId xmlns:a16="http://schemas.microsoft.com/office/drawing/2014/main" id="{FCA54A8B-A539-F70E-BD2D-2A0525F10CEE}"/>
              </a:ext>
            </a:extLst>
          </p:cNvPr>
          <p:cNvSpPr txBox="1"/>
          <p:nvPr/>
        </p:nvSpPr>
        <p:spPr>
          <a:xfrm>
            <a:off x="3041972" y="3839139"/>
            <a:ext cx="1217879" cy="523220"/>
          </a:xfrm>
          <a:prstGeom prst="rect">
            <a:avLst/>
          </a:prstGeom>
          <a:noFill/>
        </p:spPr>
        <p:txBody>
          <a:bodyPr wrap="square" rtlCol="0">
            <a:spAutoFit/>
          </a:bodyPr>
          <a:lstStyle/>
          <a:p>
            <a:pPr algn="ctr"/>
            <a:r>
              <a:rPr lang="en-US" altLang="zh-CN" sz="1400" b="1" dirty="0">
                <a:solidFill>
                  <a:schemeClr val="bg1"/>
                </a:solidFill>
                <a:latin typeface="Times New Roman" panose="02020603050405020304" pitchFamily="18" charset="0"/>
                <a:cs typeface="Times New Roman" panose="02020603050405020304" pitchFamily="18" charset="0"/>
              </a:rPr>
              <a:t>Processing Unit</a:t>
            </a:r>
            <a:endParaRPr lang="zh-CN" altLang="en-US" sz="1400" b="1" dirty="0">
              <a:solidFill>
                <a:schemeClr val="bg1"/>
              </a:solidFill>
              <a:latin typeface="Times New Roman" panose="02020603050405020304" pitchFamily="18" charset="0"/>
              <a:cs typeface="Times New Roman" panose="02020603050405020304" pitchFamily="18" charset="0"/>
            </a:endParaRPr>
          </a:p>
        </p:txBody>
      </p:sp>
      <p:cxnSp>
        <p:nvCxnSpPr>
          <p:cNvPr id="29" name="直接箭头连接符 169">
            <a:extLst>
              <a:ext uri="{FF2B5EF4-FFF2-40B4-BE49-F238E27FC236}">
                <a16:creationId xmlns:a16="http://schemas.microsoft.com/office/drawing/2014/main" id="{528F8243-09B4-1C5D-82B8-9DA8C350E158}"/>
              </a:ext>
            </a:extLst>
          </p:cNvPr>
          <p:cNvCxnSpPr>
            <a:cxnSpLocks/>
          </p:cNvCxnSpPr>
          <p:nvPr/>
        </p:nvCxnSpPr>
        <p:spPr>
          <a:xfrm>
            <a:off x="1124820" y="4130749"/>
            <a:ext cx="2068180" cy="0"/>
          </a:xfrm>
          <a:prstGeom prst="straightConnector1">
            <a:avLst/>
          </a:prstGeom>
          <a:ln w="22225">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30" name="直接箭头连接符 170">
            <a:extLst>
              <a:ext uri="{FF2B5EF4-FFF2-40B4-BE49-F238E27FC236}">
                <a16:creationId xmlns:a16="http://schemas.microsoft.com/office/drawing/2014/main" id="{7FAA6423-2F0A-D4DB-EB36-AAF5426EB170}"/>
              </a:ext>
            </a:extLst>
          </p:cNvPr>
          <p:cNvCxnSpPr>
            <a:cxnSpLocks/>
          </p:cNvCxnSpPr>
          <p:nvPr/>
        </p:nvCxnSpPr>
        <p:spPr>
          <a:xfrm>
            <a:off x="1209296" y="4312362"/>
            <a:ext cx="1983704" cy="0"/>
          </a:xfrm>
          <a:prstGeom prst="straightConnector1">
            <a:avLst/>
          </a:prstGeom>
          <a:ln w="22225">
            <a:solidFill>
              <a:schemeClr val="tx2">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grpSp>
        <p:nvGrpSpPr>
          <p:cNvPr id="75" name="Group 74">
            <a:extLst>
              <a:ext uri="{FF2B5EF4-FFF2-40B4-BE49-F238E27FC236}">
                <a16:creationId xmlns:a16="http://schemas.microsoft.com/office/drawing/2014/main" id="{32609314-C83F-46F6-47C1-D860458FA8FD}"/>
              </a:ext>
            </a:extLst>
          </p:cNvPr>
          <p:cNvGrpSpPr/>
          <p:nvPr/>
        </p:nvGrpSpPr>
        <p:grpSpPr>
          <a:xfrm>
            <a:off x="566928" y="2615335"/>
            <a:ext cx="1166095" cy="215444"/>
            <a:chOff x="566928" y="2238260"/>
            <a:chExt cx="1166095" cy="215444"/>
          </a:xfrm>
        </p:grpSpPr>
        <p:sp>
          <p:nvSpPr>
            <p:cNvPr id="71" name="文本框 172">
              <a:extLst>
                <a:ext uri="{FF2B5EF4-FFF2-40B4-BE49-F238E27FC236}">
                  <a16:creationId xmlns:a16="http://schemas.microsoft.com/office/drawing/2014/main" id="{4C5CAA08-2BB9-ECCD-2FD5-5FE229D645E0}"/>
                </a:ext>
              </a:extLst>
            </p:cNvPr>
            <p:cNvSpPr txBox="1"/>
            <p:nvPr/>
          </p:nvSpPr>
          <p:spPr>
            <a:xfrm>
              <a:off x="701222" y="2238260"/>
              <a:ext cx="1031801" cy="215444"/>
            </a:xfrm>
            <a:prstGeom prst="rect">
              <a:avLst/>
            </a:prstGeom>
            <a:noFill/>
          </p:spPr>
          <p:txBody>
            <a:bodyPr wrap="square" tIns="0" bIns="0" rtlCol="0">
              <a:spAutoFit/>
            </a:bodyPr>
            <a:lstStyle/>
            <a:p>
              <a:r>
                <a:rPr lang="en-US" altLang="zh-CN" sz="1400" b="1" dirty="0">
                  <a:latin typeface="Times New Roman" panose="02020603050405020304" pitchFamily="18" charset="0"/>
                  <a:cs typeface="Times New Roman" panose="02020603050405020304" pitchFamily="18" charset="0"/>
                </a:rPr>
                <a:t>Slow path</a:t>
              </a:r>
              <a:endParaRPr lang="zh-CN" altLang="en-US" sz="1400" b="1" dirty="0">
                <a:latin typeface="Times New Roman" panose="02020603050405020304" pitchFamily="18" charset="0"/>
                <a:cs typeface="Times New Roman" panose="02020603050405020304" pitchFamily="18" charset="0"/>
              </a:endParaRPr>
            </a:p>
          </p:txBody>
        </p:sp>
        <p:cxnSp>
          <p:nvCxnSpPr>
            <p:cNvPr id="72" name="直接连接符 173">
              <a:extLst>
                <a:ext uri="{FF2B5EF4-FFF2-40B4-BE49-F238E27FC236}">
                  <a16:creationId xmlns:a16="http://schemas.microsoft.com/office/drawing/2014/main" id="{0E332CC5-CE8A-8245-8108-FDD0F27BB4FC}"/>
                </a:ext>
              </a:extLst>
            </p:cNvPr>
            <p:cNvCxnSpPr/>
            <p:nvPr/>
          </p:nvCxnSpPr>
          <p:spPr>
            <a:xfrm>
              <a:off x="566928" y="2356441"/>
              <a:ext cx="182114"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grpSp>
      <p:grpSp>
        <p:nvGrpSpPr>
          <p:cNvPr id="76" name="Group 75">
            <a:extLst>
              <a:ext uri="{FF2B5EF4-FFF2-40B4-BE49-F238E27FC236}">
                <a16:creationId xmlns:a16="http://schemas.microsoft.com/office/drawing/2014/main" id="{3E2784BC-CC17-23EA-D85E-11533D56476E}"/>
              </a:ext>
            </a:extLst>
          </p:cNvPr>
          <p:cNvGrpSpPr/>
          <p:nvPr/>
        </p:nvGrpSpPr>
        <p:grpSpPr>
          <a:xfrm>
            <a:off x="566928" y="2835397"/>
            <a:ext cx="1054680" cy="215444"/>
            <a:chOff x="566928" y="2458322"/>
            <a:chExt cx="1054680" cy="215444"/>
          </a:xfrm>
        </p:grpSpPr>
        <p:sp>
          <p:nvSpPr>
            <p:cNvPr id="73" name="文本框 175">
              <a:extLst>
                <a:ext uri="{FF2B5EF4-FFF2-40B4-BE49-F238E27FC236}">
                  <a16:creationId xmlns:a16="http://schemas.microsoft.com/office/drawing/2014/main" id="{58AC6CDA-46A7-64B2-2813-387269CE53C5}"/>
                </a:ext>
              </a:extLst>
            </p:cNvPr>
            <p:cNvSpPr txBox="1"/>
            <p:nvPr/>
          </p:nvSpPr>
          <p:spPr>
            <a:xfrm>
              <a:off x="699067" y="2458322"/>
              <a:ext cx="922541" cy="215444"/>
            </a:xfrm>
            <a:prstGeom prst="rect">
              <a:avLst/>
            </a:prstGeom>
            <a:noFill/>
          </p:spPr>
          <p:txBody>
            <a:bodyPr wrap="square" tIns="0" bIns="0" rtlCol="0">
              <a:spAutoFit/>
            </a:bodyPr>
            <a:lstStyle/>
            <a:p>
              <a:r>
                <a:rPr lang="en-US" altLang="zh-CN" sz="1400" b="1" dirty="0">
                  <a:latin typeface="Times New Roman" panose="02020603050405020304" pitchFamily="18" charset="0"/>
                  <a:cs typeface="Times New Roman" panose="02020603050405020304" pitchFamily="18" charset="0"/>
                </a:rPr>
                <a:t>Fast path</a:t>
              </a:r>
              <a:endParaRPr lang="zh-CN" altLang="en-US" sz="1400" b="1" dirty="0">
                <a:latin typeface="Times New Roman" panose="02020603050405020304" pitchFamily="18" charset="0"/>
                <a:cs typeface="Times New Roman" panose="02020603050405020304" pitchFamily="18" charset="0"/>
              </a:endParaRPr>
            </a:p>
          </p:txBody>
        </p:sp>
        <p:cxnSp>
          <p:nvCxnSpPr>
            <p:cNvPr id="74" name="直接连接符 176">
              <a:extLst>
                <a:ext uri="{FF2B5EF4-FFF2-40B4-BE49-F238E27FC236}">
                  <a16:creationId xmlns:a16="http://schemas.microsoft.com/office/drawing/2014/main" id="{9A013812-0D54-9A87-6BF7-199FF64329E7}"/>
                </a:ext>
              </a:extLst>
            </p:cNvPr>
            <p:cNvCxnSpPr/>
            <p:nvPr/>
          </p:nvCxnSpPr>
          <p:spPr>
            <a:xfrm>
              <a:off x="566928" y="2572379"/>
              <a:ext cx="182114" cy="0"/>
            </a:xfrm>
            <a:prstGeom prst="line">
              <a:avLst/>
            </a:prstGeom>
            <a:ln w="38100">
              <a:solidFill>
                <a:srgbClr val="4E95D9"/>
              </a:solidFill>
            </a:ln>
          </p:spPr>
          <p:style>
            <a:lnRef idx="2">
              <a:schemeClr val="accent1"/>
            </a:lnRef>
            <a:fillRef idx="0">
              <a:schemeClr val="accent1"/>
            </a:fillRef>
            <a:effectRef idx="1">
              <a:schemeClr val="accent1"/>
            </a:effectRef>
            <a:fontRef idx="minor">
              <a:schemeClr val="tx1"/>
            </a:fontRef>
          </p:style>
        </p:cxnSp>
      </p:grpSp>
      <p:pic>
        <p:nvPicPr>
          <p:cNvPr id="32" name="图形 189" descr="处理器 纯色填充">
            <a:extLst>
              <a:ext uri="{FF2B5EF4-FFF2-40B4-BE49-F238E27FC236}">
                <a16:creationId xmlns:a16="http://schemas.microsoft.com/office/drawing/2014/main" id="{29B6022B-93CB-2B25-6D7E-E4FF1F344C5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87837" y="2635412"/>
            <a:ext cx="908357" cy="908357"/>
          </a:xfrm>
          <a:prstGeom prst="rect">
            <a:avLst/>
          </a:prstGeom>
        </p:spPr>
      </p:pic>
      <p:cxnSp>
        <p:nvCxnSpPr>
          <p:cNvPr id="33" name="直接箭头连接符 194">
            <a:extLst>
              <a:ext uri="{FF2B5EF4-FFF2-40B4-BE49-F238E27FC236}">
                <a16:creationId xmlns:a16="http://schemas.microsoft.com/office/drawing/2014/main" id="{55C40516-4835-1341-A584-4C0AC53CE70D}"/>
              </a:ext>
            </a:extLst>
          </p:cNvPr>
          <p:cNvCxnSpPr>
            <a:cxnSpLocks/>
          </p:cNvCxnSpPr>
          <p:nvPr/>
        </p:nvCxnSpPr>
        <p:spPr>
          <a:xfrm>
            <a:off x="5629321" y="3073049"/>
            <a:ext cx="872483" cy="0"/>
          </a:xfrm>
          <a:prstGeom prst="straightConnector1">
            <a:avLst/>
          </a:prstGeom>
          <a:ln w="22225">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34" name="直接箭头连接符 196">
            <a:extLst>
              <a:ext uri="{FF2B5EF4-FFF2-40B4-BE49-F238E27FC236}">
                <a16:creationId xmlns:a16="http://schemas.microsoft.com/office/drawing/2014/main" id="{3A5A8155-7F98-4A7F-03F9-FF0DA7945A86}"/>
              </a:ext>
            </a:extLst>
          </p:cNvPr>
          <p:cNvCxnSpPr>
            <a:cxnSpLocks/>
          </p:cNvCxnSpPr>
          <p:nvPr/>
        </p:nvCxnSpPr>
        <p:spPr>
          <a:xfrm>
            <a:off x="5587208" y="4312362"/>
            <a:ext cx="914596" cy="0"/>
          </a:xfrm>
          <a:prstGeom prst="straightConnector1">
            <a:avLst/>
          </a:prstGeom>
          <a:ln w="22225">
            <a:solidFill>
              <a:schemeClr val="tx2">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35" name="矩形 24">
            <a:extLst>
              <a:ext uri="{FF2B5EF4-FFF2-40B4-BE49-F238E27FC236}">
                <a16:creationId xmlns:a16="http://schemas.microsoft.com/office/drawing/2014/main" id="{5D3E6A62-467F-05C6-5DAE-FF4C199A5B19}"/>
              </a:ext>
            </a:extLst>
          </p:cNvPr>
          <p:cNvSpPr/>
          <p:nvPr/>
        </p:nvSpPr>
        <p:spPr>
          <a:xfrm>
            <a:off x="3193125" y="2630050"/>
            <a:ext cx="1103093" cy="823527"/>
          </a:xfrm>
          <a:prstGeom prst="rect">
            <a:avLst/>
          </a:prstGeom>
          <a:solidFill>
            <a:srgbClr val="85B6E3"/>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6" name="图形 25" descr="处理器 纯色填充">
            <a:extLst>
              <a:ext uri="{FF2B5EF4-FFF2-40B4-BE49-F238E27FC236}">
                <a16:creationId xmlns:a16="http://schemas.microsoft.com/office/drawing/2014/main" id="{B3AFB7A2-7933-9579-0097-5E7DA3456DC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17787" y="2701951"/>
            <a:ext cx="648141" cy="648141"/>
          </a:xfrm>
          <a:prstGeom prst="rect">
            <a:avLst/>
          </a:prstGeom>
        </p:spPr>
      </p:pic>
      <p:sp>
        <p:nvSpPr>
          <p:cNvPr id="37" name="文本框 26">
            <a:extLst>
              <a:ext uri="{FF2B5EF4-FFF2-40B4-BE49-F238E27FC236}">
                <a16:creationId xmlns:a16="http://schemas.microsoft.com/office/drawing/2014/main" id="{2DF36190-B5FB-DC4B-2FAD-C22AED010A63}"/>
              </a:ext>
            </a:extLst>
          </p:cNvPr>
          <p:cNvSpPr txBox="1"/>
          <p:nvPr/>
        </p:nvSpPr>
        <p:spPr>
          <a:xfrm>
            <a:off x="3144615" y="2595743"/>
            <a:ext cx="574040" cy="307777"/>
          </a:xfrm>
          <a:prstGeom prst="rect">
            <a:avLst/>
          </a:prstGeom>
          <a:noFill/>
        </p:spPr>
        <p:txBody>
          <a:bodyPr wrap="square" rtlCol="0">
            <a:spAutoFit/>
          </a:bodyPr>
          <a:lstStyle/>
          <a:p>
            <a:r>
              <a:rPr lang="en-US" altLang="zh-CN" sz="1400" b="1" dirty="0">
                <a:solidFill>
                  <a:schemeClr val="bg1"/>
                </a:solidFill>
                <a:latin typeface="Times New Roman" panose="02020603050405020304" pitchFamily="18" charset="0"/>
                <a:cs typeface="Times New Roman" panose="02020603050405020304" pitchFamily="18" charset="0"/>
              </a:rPr>
              <a:t>CPU</a:t>
            </a:r>
            <a:endParaRPr lang="zh-CN" altLang="en-US" sz="1400" b="1" dirty="0">
              <a:solidFill>
                <a:schemeClr val="bg1"/>
              </a:solidFill>
              <a:latin typeface="Times New Roman" panose="02020603050405020304" pitchFamily="18" charset="0"/>
              <a:cs typeface="Times New Roman" panose="02020603050405020304" pitchFamily="18" charset="0"/>
            </a:endParaRPr>
          </a:p>
        </p:txBody>
      </p:sp>
      <p:cxnSp>
        <p:nvCxnSpPr>
          <p:cNvPr id="38" name="连接符: 肘形 30">
            <a:extLst>
              <a:ext uri="{FF2B5EF4-FFF2-40B4-BE49-F238E27FC236}">
                <a16:creationId xmlns:a16="http://schemas.microsoft.com/office/drawing/2014/main" id="{C63F6BF2-7FE5-571D-51B4-B1C35FF838F0}"/>
              </a:ext>
            </a:extLst>
          </p:cNvPr>
          <p:cNvCxnSpPr>
            <a:cxnSpLocks/>
          </p:cNvCxnSpPr>
          <p:nvPr/>
        </p:nvCxnSpPr>
        <p:spPr>
          <a:xfrm rot="16200000" flipV="1">
            <a:off x="3145947" y="3076292"/>
            <a:ext cx="554842" cy="460486"/>
          </a:xfrm>
          <a:prstGeom prst="bentConnector4">
            <a:avLst>
              <a:gd name="adj1" fmla="val 12894"/>
              <a:gd name="adj2" fmla="val 149643"/>
            </a:avLst>
          </a:prstGeom>
          <a:ln w="22225">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39" name="矩形 179">
            <a:extLst>
              <a:ext uri="{FF2B5EF4-FFF2-40B4-BE49-F238E27FC236}">
                <a16:creationId xmlns:a16="http://schemas.microsoft.com/office/drawing/2014/main" id="{5756B8A6-F720-E4FF-30DF-713E03AA14EC}"/>
              </a:ext>
            </a:extLst>
          </p:cNvPr>
          <p:cNvSpPr/>
          <p:nvPr/>
        </p:nvSpPr>
        <p:spPr>
          <a:xfrm>
            <a:off x="4118153" y="3593027"/>
            <a:ext cx="1549081" cy="938380"/>
          </a:xfrm>
          <a:prstGeom prst="rect">
            <a:avLst/>
          </a:prstGeom>
          <a:solidFill>
            <a:srgbClr val="F19D6F"/>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0" name="组合 180">
            <a:extLst>
              <a:ext uri="{FF2B5EF4-FFF2-40B4-BE49-F238E27FC236}">
                <a16:creationId xmlns:a16="http://schemas.microsoft.com/office/drawing/2014/main" id="{7F360026-7BFB-FEF6-354D-13F57DC55248}"/>
              </a:ext>
            </a:extLst>
          </p:cNvPr>
          <p:cNvGrpSpPr/>
          <p:nvPr/>
        </p:nvGrpSpPr>
        <p:grpSpPr>
          <a:xfrm>
            <a:off x="4595681" y="3654744"/>
            <a:ext cx="378295" cy="426142"/>
            <a:chOff x="4175125" y="1174700"/>
            <a:chExt cx="565150" cy="698500"/>
          </a:xfrm>
        </p:grpSpPr>
        <p:sp>
          <p:nvSpPr>
            <p:cNvPr id="67" name="矩形 181">
              <a:extLst>
                <a:ext uri="{FF2B5EF4-FFF2-40B4-BE49-F238E27FC236}">
                  <a16:creationId xmlns:a16="http://schemas.microsoft.com/office/drawing/2014/main" id="{5EA05C65-BEFA-31E9-2F4A-B7E41F9C4DE7}"/>
                </a:ext>
              </a:extLst>
            </p:cNvPr>
            <p:cNvSpPr/>
            <p:nvPr/>
          </p:nvSpPr>
          <p:spPr>
            <a:xfrm>
              <a:off x="4175125" y="1174700"/>
              <a:ext cx="565150" cy="69850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8" name="直接连接符 182">
              <a:extLst>
                <a:ext uri="{FF2B5EF4-FFF2-40B4-BE49-F238E27FC236}">
                  <a16:creationId xmlns:a16="http://schemas.microsoft.com/office/drawing/2014/main" id="{2CAE4A68-4A4C-94AF-DD75-4781D5910ACB}"/>
                </a:ext>
              </a:extLst>
            </p:cNvPr>
            <p:cNvCxnSpPr/>
            <p:nvPr/>
          </p:nvCxnSpPr>
          <p:spPr>
            <a:xfrm>
              <a:off x="4260850" y="1416050"/>
              <a:ext cx="393700" cy="0"/>
            </a:xfrm>
            <a:prstGeom prst="line">
              <a:avLst/>
            </a:prstGeom>
          </p:spPr>
          <p:style>
            <a:lnRef idx="2">
              <a:schemeClr val="dk1"/>
            </a:lnRef>
            <a:fillRef idx="0">
              <a:schemeClr val="dk1"/>
            </a:fillRef>
            <a:effectRef idx="1">
              <a:schemeClr val="dk1"/>
            </a:effectRef>
            <a:fontRef idx="minor">
              <a:schemeClr val="tx1"/>
            </a:fontRef>
          </p:style>
        </p:cxnSp>
        <p:cxnSp>
          <p:nvCxnSpPr>
            <p:cNvPr id="69" name="直接连接符 183">
              <a:extLst>
                <a:ext uri="{FF2B5EF4-FFF2-40B4-BE49-F238E27FC236}">
                  <a16:creationId xmlns:a16="http://schemas.microsoft.com/office/drawing/2014/main" id="{DC8FFB46-D97B-80BE-0739-35961365DF98}"/>
                </a:ext>
              </a:extLst>
            </p:cNvPr>
            <p:cNvCxnSpPr/>
            <p:nvPr/>
          </p:nvCxnSpPr>
          <p:spPr>
            <a:xfrm>
              <a:off x="4260850" y="1511299"/>
              <a:ext cx="393700" cy="0"/>
            </a:xfrm>
            <a:prstGeom prst="line">
              <a:avLst/>
            </a:prstGeom>
          </p:spPr>
          <p:style>
            <a:lnRef idx="2">
              <a:schemeClr val="dk1"/>
            </a:lnRef>
            <a:fillRef idx="0">
              <a:schemeClr val="dk1"/>
            </a:fillRef>
            <a:effectRef idx="1">
              <a:schemeClr val="dk1"/>
            </a:effectRef>
            <a:fontRef idx="minor">
              <a:schemeClr val="tx1"/>
            </a:fontRef>
          </p:style>
        </p:cxnSp>
        <p:cxnSp>
          <p:nvCxnSpPr>
            <p:cNvPr id="70" name="直接连接符 184">
              <a:extLst>
                <a:ext uri="{FF2B5EF4-FFF2-40B4-BE49-F238E27FC236}">
                  <a16:creationId xmlns:a16="http://schemas.microsoft.com/office/drawing/2014/main" id="{5BDEB20C-76AB-3A4C-3EDF-4CB6EFE58DFE}"/>
                </a:ext>
              </a:extLst>
            </p:cNvPr>
            <p:cNvCxnSpPr/>
            <p:nvPr/>
          </p:nvCxnSpPr>
          <p:spPr>
            <a:xfrm>
              <a:off x="4260850" y="1604962"/>
              <a:ext cx="393700" cy="0"/>
            </a:xfrm>
            <a:prstGeom prst="line">
              <a:avLst/>
            </a:prstGeom>
          </p:spPr>
          <p:style>
            <a:lnRef idx="2">
              <a:schemeClr val="dk1"/>
            </a:lnRef>
            <a:fillRef idx="0">
              <a:schemeClr val="dk1"/>
            </a:fillRef>
            <a:effectRef idx="1">
              <a:schemeClr val="dk1"/>
            </a:effectRef>
            <a:fontRef idx="minor">
              <a:schemeClr val="tx1"/>
            </a:fontRef>
          </p:style>
        </p:cxnSp>
      </p:grpSp>
      <p:sp>
        <p:nvSpPr>
          <p:cNvPr id="41" name="文本框 187">
            <a:extLst>
              <a:ext uri="{FF2B5EF4-FFF2-40B4-BE49-F238E27FC236}">
                <a16:creationId xmlns:a16="http://schemas.microsoft.com/office/drawing/2014/main" id="{C6958CB7-EE52-BDC3-0949-DEC72CA6B576}"/>
              </a:ext>
            </a:extLst>
          </p:cNvPr>
          <p:cNvSpPr txBox="1"/>
          <p:nvPr/>
        </p:nvSpPr>
        <p:spPr>
          <a:xfrm>
            <a:off x="4915176" y="3740121"/>
            <a:ext cx="784629" cy="307777"/>
          </a:xfrm>
          <a:prstGeom prst="rect">
            <a:avLst/>
          </a:prstGeom>
          <a:noFill/>
        </p:spPr>
        <p:txBody>
          <a:bodyPr wrap="square" rtlCol="0">
            <a:spAutoFit/>
          </a:bodyPr>
          <a:lstStyle/>
          <a:p>
            <a:pPr algn="ctr"/>
            <a:r>
              <a:rPr lang="en-US" altLang="zh-CN" sz="1400" b="1" dirty="0">
                <a:solidFill>
                  <a:schemeClr val="bg1"/>
                </a:solidFill>
                <a:latin typeface="Times New Roman" panose="02020603050405020304" pitchFamily="18" charset="0"/>
                <a:cs typeface="Times New Roman" panose="02020603050405020304" pitchFamily="18" charset="0"/>
              </a:rPr>
              <a:t>SRAM</a:t>
            </a:r>
            <a:endParaRPr lang="zh-CN" altLang="en-US" sz="1400" b="1" dirty="0">
              <a:solidFill>
                <a:schemeClr val="bg1"/>
              </a:solidFill>
              <a:latin typeface="Times New Roman" panose="02020603050405020304" pitchFamily="18" charset="0"/>
              <a:cs typeface="Times New Roman" panose="02020603050405020304" pitchFamily="18" charset="0"/>
            </a:endParaRPr>
          </a:p>
        </p:txBody>
      </p:sp>
      <p:sp>
        <p:nvSpPr>
          <p:cNvPr id="42" name="矩形 188">
            <a:extLst>
              <a:ext uri="{FF2B5EF4-FFF2-40B4-BE49-F238E27FC236}">
                <a16:creationId xmlns:a16="http://schemas.microsoft.com/office/drawing/2014/main" id="{5A6E143C-8842-4DCB-9373-37D38AB4CF5B}"/>
              </a:ext>
            </a:extLst>
          </p:cNvPr>
          <p:cNvSpPr/>
          <p:nvPr/>
        </p:nvSpPr>
        <p:spPr>
          <a:xfrm>
            <a:off x="4291564" y="2630059"/>
            <a:ext cx="1377171" cy="824537"/>
          </a:xfrm>
          <a:prstGeom prst="rect">
            <a:avLst/>
          </a:prstGeom>
          <a:solidFill>
            <a:srgbClr val="85B6E3"/>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3" name="文本框 190">
            <a:extLst>
              <a:ext uri="{FF2B5EF4-FFF2-40B4-BE49-F238E27FC236}">
                <a16:creationId xmlns:a16="http://schemas.microsoft.com/office/drawing/2014/main" id="{27028A11-6340-0743-FC9C-CE669EF83D5B}"/>
              </a:ext>
            </a:extLst>
          </p:cNvPr>
          <p:cNvSpPr txBox="1"/>
          <p:nvPr/>
        </p:nvSpPr>
        <p:spPr>
          <a:xfrm>
            <a:off x="4937855" y="2811412"/>
            <a:ext cx="784629" cy="307777"/>
          </a:xfrm>
          <a:prstGeom prst="rect">
            <a:avLst/>
          </a:prstGeom>
          <a:noFill/>
        </p:spPr>
        <p:txBody>
          <a:bodyPr wrap="square" rtlCol="0">
            <a:spAutoFit/>
          </a:bodyPr>
          <a:lstStyle/>
          <a:p>
            <a:pPr algn="ctr"/>
            <a:r>
              <a:rPr lang="en-US" altLang="zh-CN" sz="1400" b="1" dirty="0">
                <a:solidFill>
                  <a:schemeClr val="bg1"/>
                </a:solidFill>
                <a:latin typeface="Times New Roman" panose="02020603050405020304" pitchFamily="18" charset="0"/>
                <a:cs typeface="Times New Roman" panose="02020603050405020304" pitchFamily="18" charset="0"/>
              </a:rPr>
              <a:t>DRAM</a:t>
            </a:r>
            <a:endParaRPr lang="zh-CN" altLang="en-US" sz="1400" b="1" dirty="0">
              <a:solidFill>
                <a:schemeClr val="bg1"/>
              </a:solidFill>
              <a:latin typeface="Times New Roman" panose="02020603050405020304" pitchFamily="18" charset="0"/>
              <a:cs typeface="Times New Roman" panose="02020603050405020304" pitchFamily="18" charset="0"/>
            </a:endParaRPr>
          </a:p>
        </p:txBody>
      </p:sp>
      <p:sp>
        <p:nvSpPr>
          <p:cNvPr id="44" name="文本框 191">
            <a:extLst>
              <a:ext uri="{FF2B5EF4-FFF2-40B4-BE49-F238E27FC236}">
                <a16:creationId xmlns:a16="http://schemas.microsoft.com/office/drawing/2014/main" id="{E32D7DB5-4337-D506-03D8-222A09A92167}"/>
              </a:ext>
            </a:extLst>
          </p:cNvPr>
          <p:cNvSpPr txBox="1"/>
          <p:nvPr/>
        </p:nvSpPr>
        <p:spPr>
          <a:xfrm>
            <a:off x="4070624" y="3164381"/>
            <a:ext cx="1393597" cy="307777"/>
          </a:xfrm>
          <a:prstGeom prst="rect">
            <a:avLst/>
          </a:prstGeom>
          <a:noFill/>
        </p:spPr>
        <p:txBody>
          <a:bodyPr wrap="square" rtlCol="0">
            <a:spAutoFit/>
          </a:bodyPr>
          <a:lstStyle/>
          <a:p>
            <a:pPr algn="ctr"/>
            <a:r>
              <a:rPr lang="en-US" altLang="zh-CN" sz="1400" b="1" dirty="0">
                <a:solidFill>
                  <a:schemeClr val="bg1"/>
                </a:solidFill>
                <a:latin typeface="Times New Roman" panose="02020603050405020304" pitchFamily="18" charset="0"/>
                <a:cs typeface="Times New Roman" panose="02020603050405020304" pitchFamily="18" charset="0"/>
              </a:rPr>
              <a:t>Tables</a:t>
            </a:r>
            <a:endParaRPr lang="zh-CN" altLang="en-US" sz="1400" b="1" dirty="0">
              <a:solidFill>
                <a:schemeClr val="bg1"/>
              </a:solidFill>
              <a:latin typeface="Times New Roman" panose="02020603050405020304" pitchFamily="18" charset="0"/>
              <a:cs typeface="Times New Roman" panose="02020603050405020304" pitchFamily="18" charset="0"/>
            </a:endParaRPr>
          </a:p>
        </p:txBody>
      </p:sp>
      <p:grpSp>
        <p:nvGrpSpPr>
          <p:cNvPr id="45" name="组合 197">
            <a:extLst>
              <a:ext uri="{FF2B5EF4-FFF2-40B4-BE49-F238E27FC236}">
                <a16:creationId xmlns:a16="http://schemas.microsoft.com/office/drawing/2014/main" id="{B97EFB8D-FC93-9C07-CE6B-F283A93DA4A2}"/>
              </a:ext>
            </a:extLst>
          </p:cNvPr>
          <p:cNvGrpSpPr/>
          <p:nvPr/>
        </p:nvGrpSpPr>
        <p:grpSpPr>
          <a:xfrm>
            <a:off x="4537097" y="3701092"/>
            <a:ext cx="378295" cy="426142"/>
            <a:chOff x="4175125" y="1174700"/>
            <a:chExt cx="565150" cy="698500"/>
          </a:xfrm>
        </p:grpSpPr>
        <p:sp>
          <p:nvSpPr>
            <p:cNvPr id="63" name="矩形 198">
              <a:extLst>
                <a:ext uri="{FF2B5EF4-FFF2-40B4-BE49-F238E27FC236}">
                  <a16:creationId xmlns:a16="http://schemas.microsoft.com/office/drawing/2014/main" id="{86AB2CA3-51F8-3AF8-78A6-0C9D86624631}"/>
                </a:ext>
              </a:extLst>
            </p:cNvPr>
            <p:cNvSpPr/>
            <p:nvPr/>
          </p:nvSpPr>
          <p:spPr>
            <a:xfrm>
              <a:off x="4175125" y="1174700"/>
              <a:ext cx="565150" cy="69850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4" name="直接连接符 199">
              <a:extLst>
                <a:ext uri="{FF2B5EF4-FFF2-40B4-BE49-F238E27FC236}">
                  <a16:creationId xmlns:a16="http://schemas.microsoft.com/office/drawing/2014/main" id="{EA534CC6-4A53-980B-9399-183623C7AFD1}"/>
                </a:ext>
              </a:extLst>
            </p:cNvPr>
            <p:cNvCxnSpPr/>
            <p:nvPr/>
          </p:nvCxnSpPr>
          <p:spPr>
            <a:xfrm>
              <a:off x="4260850" y="1416050"/>
              <a:ext cx="393700" cy="0"/>
            </a:xfrm>
            <a:prstGeom prst="line">
              <a:avLst/>
            </a:prstGeom>
          </p:spPr>
          <p:style>
            <a:lnRef idx="2">
              <a:schemeClr val="dk1"/>
            </a:lnRef>
            <a:fillRef idx="0">
              <a:schemeClr val="dk1"/>
            </a:fillRef>
            <a:effectRef idx="1">
              <a:schemeClr val="dk1"/>
            </a:effectRef>
            <a:fontRef idx="minor">
              <a:schemeClr val="tx1"/>
            </a:fontRef>
          </p:style>
        </p:cxnSp>
        <p:cxnSp>
          <p:nvCxnSpPr>
            <p:cNvPr id="65" name="直接连接符 200">
              <a:extLst>
                <a:ext uri="{FF2B5EF4-FFF2-40B4-BE49-F238E27FC236}">
                  <a16:creationId xmlns:a16="http://schemas.microsoft.com/office/drawing/2014/main" id="{129D37F1-D4F8-EB23-5F51-F21E106167FF}"/>
                </a:ext>
              </a:extLst>
            </p:cNvPr>
            <p:cNvCxnSpPr/>
            <p:nvPr/>
          </p:nvCxnSpPr>
          <p:spPr>
            <a:xfrm>
              <a:off x="4260850" y="1511299"/>
              <a:ext cx="393700" cy="0"/>
            </a:xfrm>
            <a:prstGeom prst="line">
              <a:avLst/>
            </a:prstGeom>
          </p:spPr>
          <p:style>
            <a:lnRef idx="2">
              <a:schemeClr val="dk1"/>
            </a:lnRef>
            <a:fillRef idx="0">
              <a:schemeClr val="dk1"/>
            </a:fillRef>
            <a:effectRef idx="1">
              <a:schemeClr val="dk1"/>
            </a:effectRef>
            <a:fontRef idx="minor">
              <a:schemeClr val="tx1"/>
            </a:fontRef>
          </p:style>
        </p:cxnSp>
        <p:cxnSp>
          <p:nvCxnSpPr>
            <p:cNvPr id="66" name="直接连接符 201">
              <a:extLst>
                <a:ext uri="{FF2B5EF4-FFF2-40B4-BE49-F238E27FC236}">
                  <a16:creationId xmlns:a16="http://schemas.microsoft.com/office/drawing/2014/main" id="{33C3F06C-468D-3534-1032-5EB8DB9E9D43}"/>
                </a:ext>
              </a:extLst>
            </p:cNvPr>
            <p:cNvCxnSpPr/>
            <p:nvPr/>
          </p:nvCxnSpPr>
          <p:spPr>
            <a:xfrm>
              <a:off x="4260850" y="1604962"/>
              <a:ext cx="393700" cy="0"/>
            </a:xfrm>
            <a:prstGeom prst="line">
              <a:avLst/>
            </a:prstGeom>
          </p:spPr>
          <p:style>
            <a:lnRef idx="2">
              <a:schemeClr val="dk1"/>
            </a:lnRef>
            <a:fillRef idx="0">
              <a:schemeClr val="dk1"/>
            </a:fillRef>
            <a:effectRef idx="1">
              <a:schemeClr val="dk1"/>
            </a:effectRef>
            <a:fontRef idx="minor">
              <a:schemeClr val="tx1"/>
            </a:fontRef>
          </p:style>
        </p:cxnSp>
      </p:grpSp>
      <p:grpSp>
        <p:nvGrpSpPr>
          <p:cNvPr id="46" name="组合 202">
            <a:extLst>
              <a:ext uri="{FF2B5EF4-FFF2-40B4-BE49-F238E27FC236}">
                <a16:creationId xmlns:a16="http://schemas.microsoft.com/office/drawing/2014/main" id="{9F7D8EAA-C6E3-1E00-AE14-08C9FC7BD5B7}"/>
              </a:ext>
            </a:extLst>
          </p:cNvPr>
          <p:cNvGrpSpPr/>
          <p:nvPr/>
        </p:nvGrpSpPr>
        <p:grpSpPr>
          <a:xfrm>
            <a:off x="4627250" y="2710447"/>
            <a:ext cx="378295" cy="426142"/>
            <a:chOff x="4175125" y="1174700"/>
            <a:chExt cx="565150" cy="698500"/>
          </a:xfrm>
        </p:grpSpPr>
        <p:sp>
          <p:nvSpPr>
            <p:cNvPr id="59" name="矩形 203">
              <a:extLst>
                <a:ext uri="{FF2B5EF4-FFF2-40B4-BE49-F238E27FC236}">
                  <a16:creationId xmlns:a16="http://schemas.microsoft.com/office/drawing/2014/main" id="{B8F14B9B-D5F9-FED8-B746-7430B7D4D132}"/>
                </a:ext>
              </a:extLst>
            </p:cNvPr>
            <p:cNvSpPr/>
            <p:nvPr/>
          </p:nvSpPr>
          <p:spPr>
            <a:xfrm>
              <a:off x="4175125" y="1174700"/>
              <a:ext cx="565150" cy="69850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0" name="直接连接符 204">
              <a:extLst>
                <a:ext uri="{FF2B5EF4-FFF2-40B4-BE49-F238E27FC236}">
                  <a16:creationId xmlns:a16="http://schemas.microsoft.com/office/drawing/2014/main" id="{5E78494A-BCF5-4DE7-476A-C73AD376BEEE}"/>
                </a:ext>
              </a:extLst>
            </p:cNvPr>
            <p:cNvCxnSpPr/>
            <p:nvPr/>
          </p:nvCxnSpPr>
          <p:spPr>
            <a:xfrm>
              <a:off x="4260850" y="1416050"/>
              <a:ext cx="393700" cy="0"/>
            </a:xfrm>
            <a:prstGeom prst="line">
              <a:avLst/>
            </a:prstGeom>
          </p:spPr>
          <p:style>
            <a:lnRef idx="2">
              <a:schemeClr val="dk1"/>
            </a:lnRef>
            <a:fillRef idx="0">
              <a:schemeClr val="dk1"/>
            </a:fillRef>
            <a:effectRef idx="1">
              <a:schemeClr val="dk1"/>
            </a:effectRef>
            <a:fontRef idx="minor">
              <a:schemeClr val="tx1"/>
            </a:fontRef>
          </p:style>
        </p:cxnSp>
        <p:cxnSp>
          <p:nvCxnSpPr>
            <p:cNvPr id="61" name="直接连接符 205">
              <a:extLst>
                <a:ext uri="{FF2B5EF4-FFF2-40B4-BE49-F238E27FC236}">
                  <a16:creationId xmlns:a16="http://schemas.microsoft.com/office/drawing/2014/main" id="{8E14407B-39C4-2CAC-AACC-BC92DEDD5271}"/>
                </a:ext>
              </a:extLst>
            </p:cNvPr>
            <p:cNvCxnSpPr/>
            <p:nvPr/>
          </p:nvCxnSpPr>
          <p:spPr>
            <a:xfrm>
              <a:off x="4260850" y="1511299"/>
              <a:ext cx="393700" cy="0"/>
            </a:xfrm>
            <a:prstGeom prst="line">
              <a:avLst/>
            </a:prstGeom>
          </p:spPr>
          <p:style>
            <a:lnRef idx="2">
              <a:schemeClr val="dk1"/>
            </a:lnRef>
            <a:fillRef idx="0">
              <a:schemeClr val="dk1"/>
            </a:fillRef>
            <a:effectRef idx="1">
              <a:schemeClr val="dk1"/>
            </a:effectRef>
            <a:fontRef idx="minor">
              <a:schemeClr val="tx1"/>
            </a:fontRef>
          </p:style>
        </p:cxnSp>
        <p:cxnSp>
          <p:nvCxnSpPr>
            <p:cNvPr id="62" name="直接连接符 206">
              <a:extLst>
                <a:ext uri="{FF2B5EF4-FFF2-40B4-BE49-F238E27FC236}">
                  <a16:creationId xmlns:a16="http://schemas.microsoft.com/office/drawing/2014/main" id="{6078216B-AD1F-5AAC-44EA-CBF38EA48C9F}"/>
                </a:ext>
              </a:extLst>
            </p:cNvPr>
            <p:cNvCxnSpPr/>
            <p:nvPr/>
          </p:nvCxnSpPr>
          <p:spPr>
            <a:xfrm>
              <a:off x="4260850" y="1604962"/>
              <a:ext cx="393700" cy="0"/>
            </a:xfrm>
            <a:prstGeom prst="line">
              <a:avLst/>
            </a:prstGeom>
          </p:spPr>
          <p:style>
            <a:lnRef idx="2">
              <a:schemeClr val="dk1"/>
            </a:lnRef>
            <a:fillRef idx="0">
              <a:schemeClr val="dk1"/>
            </a:fillRef>
            <a:effectRef idx="1">
              <a:schemeClr val="dk1"/>
            </a:effectRef>
            <a:fontRef idx="minor">
              <a:schemeClr val="tx1"/>
            </a:fontRef>
          </p:style>
        </p:cxnSp>
      </p:grpSp>
      <p:grpSp>
        <p:nvGrpSpPr>
          <p:cNvPr id="47" name="组合 207">
            <a:extLst>
              <a:ext uri="{FF2B5EF4-FFF2-40B4-BE49-F238E27FC236}">
                <a16:creationId xmlns:a16="http://schemas.microsoft.com/office/drawing/2014/main" id="{BFDEA36F-6776-AC97-8798-A30D78472843}"/>
              </a:ext>
            </a:extLst>
          </p:cNvPr>
          <p:cNvGrpSpPr/>
          <p:nvPr/>
        </p:nvGrpSpPr>
        <p:grpSpPr>
          <a:xfrm>
            <a:off x="4568666" y="2750617"/>
            <a:ext cx="378295" cy="426142"/>
            <a:chOff x="4175125" y="1174700"/>
            <a:chExt cx="565150" cy="698500"/>
          </a:xfrm>
        </p:grpSpPr>
        <p:sp>
          <p:nvSpPr>
            <p:cNvPr id="55" name="矩形 208">
              <a:extLst>
                <a:ext uri="{FF2B5EF4-FFF2-40B4-BE49-F238E27FC236}">
                  <a16:creationId xmlns:a16="http://schemas.microsoft.com/office/drawing/2014/main" id="{1707E8BA-7780-CDCE-DC32-F93D64FA219B}"/>
                </a:ext>
              </a:extLst>
            </p:cNvPr>
            <p:cNvSpPr/>
            <p:nvPr/>
          </p:nvSpPr>
          <p:spPr>
            <a:xfrm>
              <a:off x="4175125" y="1174700"/>
              <a:ext cx="565150" cy="69850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209">
              <a:extLst>
                <a:ext uri="{FF2B5EF4-FFF2-40B4-BE49-F238E27FC236}">
                  <a16:creationId xmlns:a16="http://schemas.microsoft.com/office/drawing/2014/main" id="{58E5643F-1516-FFE3-C33A-6E97B97BC761}"/>
                </a:ext>
              </a:extLst>
            </p:cNvPr>
            <p:cNvCxnSpPr/>
            <p:nvPr/>
          </p:nvCxnSpPr>
          <p:spPr>
            <a:xfrm>
              <a:off x="4260850" y="1416050"/>
              <a:ext cx="393700" cy="0"/>
            </a:xfrm>
            <a:prstGeom prst="line">
              <a:avLst/>
            </a:prstGeom>
          </p:spPr>
          <p:style>
            <a:lnRef idx="2">
              <a:schemeClr val="dk1"/>
            </a:lnRef>
            <a:fillRef idx="0">
              <a:schemeClr val="dk1"/>
            </a:fillRef>
            <a:effectRef idx="1">
              <a:schemeClr val="dk1"/>
            </a:effectRef>
            <a:fontRef idx="minor">
              <a:schemeClr val="tx1"/>
            </a:fontRef>
          </p:style>
        </p:cxnSp>
        <p:cxnSp>
          <p:nvCxnSpPr>
            <p:cNvPr id="57" name="直接连接符 210">
              <a:extLst>
                <a:ext uri="{FF2B5EF4-FFF2-40B4-BE49-F238E27FC236}">
                  <a16:creationId xmlns:a16="http://schemas.microsoft.com/office/drawing/2014/main" id="{E80A4CC7-1455-6BE9-5484-4B7A08286FBB}"/>
                </a:ext>
              </a:extLst>
            </p:cNvPr>
            <p:cNvCxnSpPr/>
            <p:nvPr/>
          </p:nvCxnSpPr>
          <p:spPr>
            <a:xfrm>
              <a:off x="4260850" y="1511299"/>
              <a:ext cx="393700" cy="0"/>
            </a:xfrm>
            <a:prstGeom prst="line">
              <a:avLst/>
            </a:prstGeom>
          </p:spPr>
          <p:style>
            <a:lnRef idx="2">
              <a:schemeClr val="dk1"/>
            </a:lnRef>
            <a:fillRef idx="0">
              <a:schemeClr val="dk1"/>
            </a:fillRef>
            <a:effectRef idx="1">
              <a:schemeClr val="dk1"/>
            </a:effectRef>
            <a:fontRef idx="minor">
              <a:schemeClr val="tx1"/>
            </a:fontRef>
          </p:style>
        </p:cxnSp>
        <p:cxnSp>
          <p:nvCxnSpPr>
            <p:cNvPr id="58" name="直接连接符 211">
              <a:extLst>
                <a:ext uri="{FF2B5EF4-FFF2-40B4-BE49-F238E27FC236}">
                  <a16:creationId xmlns:a16="http://schemas.microsoft.com/office/drawing/2014/main" id="{A68BA430-D9EA-DC60-96AF-44BBC340532D}"/>
                </a:ext>
              </a:extLst>
            </p:cNvPr>
            <p:cNvCxnSpPr/>
            <p:nvPr/>
          </p:nvCxnSpPr>
          <p:spPr>
            <a:xfrm>
              <a:off x="4260850" y="1604962"/>
              <a:ext cx="393700" cy="0"/>
            </a:xfrm>
            <a:prstGeom prst="line">
              <a:avLst/>
            </a:prstGeom>
          </p:spPr>
          <p:style>
            <a:lnRef idx="2">
              <a:schemeClr val="dk1"/>
            </a:lnRef>
            <a:fillRef idx="0">
              <a:schemeClr val="dk1"/>
            </a:fillRef>
            <a:effectRef idx="1">
              <a:schemeClr val="dk1"/>
            </a:effectRef>
            <a:fontRef idx="minor">
              <a:schemeClr val="tx1"/>
            </a:fontRef>
          </p:style>
        </p:cxnSp>
      </p:grpSp>
      <p:sp>
        <p:nvSpPr>
          <p:cNvPr id="48" name="箭头: 下 192">
            <a:extLst>
              <a:ext uri="{FF2B5EF4-FFF2-40B4-BE49-F238E27FC236}">
                <a16:creationId xmlns:a16="http://schemas.microsoft.com/office/drawing/2014/main" id="{8E8D0D0A-C3DE-6E6D-7481-6C46C64AD2A6}"/>
              </a:ext>
            </a:extLst>
          </p:cNvPr>
          <p:cNvSpPr/>
          <p:nvPr/>
        </p:nvSpPr>
        <p:spPr>
          <a:xfrm>
            <a:off x="4619850" y="3457901"/>
            <a:ext cx="244222" cy="248374"/>
          </a:xfrm>
          <a:prstGeom prst="downArrow">
            <a:avLst/>
          </a:prstGeom>
          <a:solidFill>
            <a:srgbClr val="FFABA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185">
            <a:extLst>
              <a:ext uri="{FF2B5EF4-FFF2-40B4-BE49-F238E27FC236}">
                <a16:creationId xmlns:a16="http://schemas.microsoft.com/office/drawing/2014/main" id="{9E7776D3-D7EE-65D6-EB63-A68E616F30D2}"/>
              </a:ext>
            </a:extLst>
          </p:cNvPr>
          <p:cNvSpPr txBox="1"/>
          <p:nvPr/>
        </p:nvSpPr>
        <p:spPr>
          <a:xfrm>
            <a:off x="3901240" y="4054144"/>
            <a:ext cx="1944482" cy="523220"/>
          </a:xfrm>
          <a:prstGeom prst="rect">
            <a:avLst/>
          </a:prstGeom>
          <a:noFill/>
        </p:spPr>
        <p:txBody>
          <a:bodyPr wrap="square" rtlCol="0">
            <a:spAutoFit/>
          </a:bodyPr>
          <a:lstStyle/>
          <a:p>
            <a:pPr algn="ctr"/>
            <a:r>
              <a:rPr lang="en-US" altLang="zh-CN" sz="1400" b="1" dirty="0">
                <a:solidFill>
                  <a:schemeClr val="bg1"/>
                </a:solidFill>
                <a:latin typeface="Times New Roman" panose="02020603050405020304" pitchFamily="18" charset="0"/>
                <a:cs typeface="Times New Roman" panose="02020603050405020304" pitchFamily="18" charset="0"/>
              </a:rPr>
              <a:t>Offloaded Flow </a:t>
            </a:r>
            <a:br>
              <a:rPr lang="en-US" altLang="zh-CN" sz="1400" b="1" dirty="0">
                <a:solidFill>
                  <a:schemeClr val="bg1"/>
                </a:solidFill>
                <a:latin typeface="Times New Roman" panose="02020603050405020304" pitchFamily="18" charset="0"/>
                <a:cs typeface="Times New Roman" panose="02020603050405020304" pitchFamily="18" charset="0"/>
              </a:rPr>
            </a:br>
            <a:r>
              <a:rPr lang="en-US" altLang="zh-CN" sz="1400" b="1" dirty="0">
                <a:solidFill>
                  <a:schemeClr val="bg1"/>
                </a:solidFill>
                <a:latin typeface="Times New Roman" panose="02020603050405020304" pitchFamily="18" charset="0"/>
                <a:cs typeface="Times New Roman" panose="02020603050405020304" pitchFamily="18" charset="0"/>
              </a:rPr>
              <a:t>Tables</a:t>
            </a:r>
            <a:r>
              <a:rPr lang="zh-CN" altLang="en-US" sz="1400" b="1" dirty="0">
                <a:solidFill>
                  <a:schemeClr val="bg1"/>
                </a:solidFill>
                <a:latin typeface="Times New Roman" panose="02020603050405020304" pitchFamily="18" charset="0"/>
                <a:cs typeface="Times New Roman" panose="02020603050405020304" pitchFamily="18" charset="0"/>
              </a:rPr>
              <a:t> </a:t>
            </a:r>
            <a:r>
              <a:rPr lang="en-US" altLang="zh-CN" sz="1400" b="1" dirty="0">
                <a:solidFill>
                  <a:schemeClr val="bg1"/>
                </a:solidFill>
                <a:latin typeface="Times New Roman" panose="02020603050405020304" pitchFamily="18" charset="0"/>
                <a:cs typeface="Times New Roman" panose="02020603050405020304" pitchFamily="18" charset="0"/>
              </a:rPr>
              <a:t>(OFT)</a:t>
            </a:r>
            <a:endParaRPr lang="zh-CN" altLang="en-US" sz="1400" b="1" dirty="0">
              <a:solidFill>
                <a:schemeClr val="bg1"/>
              </a:solidFill>
              <a:latin typeface="Times New Roman" panose="02020603050405020304" pitchFamily="18" charset="0"/>
              <a:cs typeface="Times New Roman" panose="02020603050405020304" pitchFamily="18" charset="0"/>
            </a:endParaRPr>
          </a:p>
        </p:txBody>
      </p:sp>
      <p:grpSp>
        <p:nvGrpSpPr>
          <p:cNvPr id="50" name="Group 49">
            <a:extLst>
              <a:ext uri="{FF2B5EF4-FFF2-40B4-BE49-F238E27FC236}">
                <a16:creationId xmlns:a16="http://schemas.microsoft.com/office/drawing/2014/main" id="{5239077B-E0CF-7A3D-997B-ABF3A10CE76D}"/>
              </a:ext>
            </a:extLst>
          </p:cNvPr>
          <p:cNvGrpSpPr/>
          <p:nvPr/>
        </p:nvGrpSpPr>
        <p:grpSpPr>
          <a:xfrm>
            <a:off x="731384" y="3963587"/>
            <a:ext cx="723627" cy="449487"/>
            <a:chOff x="6647538" y="2337822"/>
            <a:chExt cx="723627" cy="449487"/>
          </a:xfrm>
        </p:grpSpPr>
        <p:sp>
          <p:nvSpPr>
            <p:cNvPr id="53" name="矩形: 圆角 50">
              <a:extLst>
                <a:ext uri="{FF2B5EF4-FFF2-40B4-BE49-F238E27FC236}">
                  <a16:creationId xmlns:a16="http://schemas.microsoft.com/office/drawing/2014/main" id="{70874503-2B71-CCA9-8833-0E332991BD36}"/>
                </a:ext>
              </a:extLst>
            </p:cNvPr>
            <p:cNvSpPr/>
            <p:nvPr/>
          </p:nvSpPr>
          <p:spPr>
            <a:xfrm>
              <a:off x="6647538" y="2337822"/>
              <a:ext cx="644770" cy="449487"/>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文本框 51">
              <a:extLst>
                <a:ext uri="{FF2B5EF4-FFF2-40B4-BE49-F238E27FC236}">
                  <a16:creationId xmlns:a16="http://schemas.microsoft.com/office/drawing/2014/main" id="{881DB29E-A273-881C-7D15-8DF94CBBA125}"/>
                </a:ext>
              </a:extLst>
            </p:cNvPr>
            <p:cNvSpPr txBox="1"/>
            <p:nvPr/>
          </p:nvSpPr>
          <p:spPr>
            <a:xfrm>
              <a:off x="6710089" y="2445510"/>
              <a:ext cx="661076" cy="215444"/>
            </a:xfrm>
            <a:prstGeom prst="rect">
              <a:avLst/>
            </a:prstGeom>
            <a:noFill/>
          </p:spPr>
          <p:txBody>
            <a:bodyPr wrap="square" lIns="0" tIns="0" rIns="0" bIns="0" rtlCol="0">
              <a:spAutoFit/>
            </a:bodyPr>
            <a:lstStyle/>
            <a:p>
              <a:r>
                <a:rPr lang="en-US" altLang="zh-CN" sz="1400" b="1" dirty="0">
                  <a:latin typeface="Times New Roman" panose="02020603050405020304" pitchFamily="18" charset="0"/>
                  <a:cs typeface="Times New Roman" panose="02020603050405020304" pitchFamily="18" charset="0"/>
                </a:rPr>
                <a:t>Packet</a:t>
              </a:r>
              <a:endParaRPr lang="zh-CN" altLang="en-US" sz="1400" b="1" dirty="0">
                <a:latin typeface="Times New Roman" panose="02020603050405020304" pitchFamily="18" charset="0"/>
                <a:cs typeface="Times New Roman" panose="02020603050405020304" pitchFamily="18" charset="0"/>
              </a:endParaRPr>
            </a:p>
          </p:txBody>
        </p:sp>
      </p:grpSp>
      <p:sp>
        <p:nvSpPr>
          <p:cNvPr id="51" name="矩形 10">
            <a:extLst>
              <a:ext uri="{FF2B5EF4-FFF2-40B4-BE49-F238E27FC236}">
                <a16:creationId xmlns:a16="http://schemas.microsoft.com/office/drawing/2014/main" id="{8D41232B-1E94-277A-ADA9-9449460FD2A7}"/>
              </a:ext>
            </a:extLst>
          </p:cNvPr>
          <p:cNvSpPr/>
          <p:nvPr/>
        </p:nvSpPr>
        <p:spPr>
          <a:xfrm>
            <a:off x="1582224" y="2526439"/>
            <a:ext cx="4716379" cy="2091202"/>
          </a:xfrm>
          <a:prstGeom prst="rect">
            <a:avLst/>
          </a:prstGeom>
          <a:noFill/>
          <a:ln>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2" name="文本框 166">
            <a:extLst>
              <a:ext uri="{FF2B5EF4-FFF2-40B4-BE49-F238E27FC236}">
                <a16:creationId xmlns:a16="http://schemas.microsoft.com/office/drawing/2014/main" id="{336B4BFC-9679-40DD-E2A5-E4295B25BDA4}"/>
              </a:ext>
            </a:extLst>
          </p:cNvPr>
          <p:cNvSpPr txBox="1"/>
          <p:nvPr/>
        </p:nvSpPr>
        <p:spPr>
          <a:xfrm>
            <a:off x="5823032" y="2626874"/>
            <a:ext cx="431627" cy="215444"/>
          </a:xfrm>
          <a:prstGeom prst="rect">
            <a:avLst/>
          </a:prstGeom>
          <a:noFill/>
        </p:spPr>
        <p:txBody>
          <a:bodyPr wrap="square" lIns="0" tIns="0" rIns="0" bIns="0" rtlCol="0">
            <a:spAutoFit/>
          </a:bodyPr>
          <a:lstStyle/>
          <a:p>
            <a:pPr algn="ctr"/>
            <a:r>
              <a:rPr lang="en-US" altLang="zh-CN" sz="1400" b="1" dirty="0">
                <a:latin typeface="Times New Roman" panose="02020603050405020304" pitchFamily="18" charset="0"/>
                <a:cs typeface="Times New Roman" panose="02020603050405020304" pitchFamily="18" charset="0"/>
              </a:rPr>
              <a:t>DPU</a:t>
            </a:r>
            <a:endParaRPr lang="zh-CN" altLang="en-US" sz="1400"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
                                        </p:tgtEl>
                                        <p:attrNameLst>
                                          <p:attrName>style.visibility</p:attrName>
                                        </p:attrNameLst>
                                      </p:cBhvr>
                                      <p:to>
                                        <p:strVal val="visible"/>
                                      </p:to>
                                    </p:set>
                                  </p:childTnLst>
                                </p:cTn>
                              </p:par>
                              <p:par>
                                <p:cTn id="9" presetID="22" presetClass="entr" presetSubtype="8"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300"/>
                                        <p:tgtEl>
                                          <p:spTgt spid="29"/>
                                        </p:tgtEl>
                                      </p:cBhvr>
                                    </p:animEffect>
                                  </p:childTnLst>
                                </p:cTn>
                              </p:par>
                            </p:childTnLst>
                          </p:cTn>
                        </p:par>
                        <p:par>
                          <p:cTn id="12" fill="hold">
                            <p:stCondLst>
                              <p:cond delay="300"/>
                            </p:stCondLst>
                            <p:childTnLst>
                              <p:par>
                                <p:cTn id="13" presetID="22" presetClass="entr" presetSubtype="4"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down)">
                                      <p:cBhvr>
                                        <p:cTn id="15" dur="300"/>
                                        <p:tgtEl>
                                          <p:spTgt spid="38"/>
                                        </p:tgtEl>
                                      </p:cBhvr>
                                    </p:animEffect>
                                  </p:childTnLst>
                                </p:cTn>
                              </p:par>
                            </p:childTnLst>
                          </p:cTn>
                        </p:par>
                        <p:par>
                          <p:cTn id="16" fill="hold">
                            <p:stCondLst>
                              <p:cond delay="600"/>
                            </p:stCondLst>
                            <p:childTnLst>
                              <p:par>
                                <p:cTn id="17" presetID="22" presetClass="entr" presetSubtype="8"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left)">
                                      <p:cBhvr>
                                        <p:cTn id="19" dur="300"/>
                                        <p:tgtEl>
                                          <p:spTgt spid="33"/>
                                        </p:tgtEl>
                                      </p:cBhvr>
                                    </p:animEffect>
                                  </p:childTnLst>
                                </p:cTn>
                              </p:par>
                            </p:childTnLst>
                          </p:cTn>
                        </p:par>
                        <p:par>
                          <p:cTn id="20" fill="hold">
                            <p:stCondLst>
                              <p:cond delay="900"/>
                            </p:stCondLst>
                            <p:childTnLst>
                              <p:par>
                                <p:cTn id="21" presetID="22" presetClass="entr" presetSubtype="1" fill="hold" grpId="0" nodeType="afterEffect">
                                  <p:stCondLst>
                                    <p:cond delay="300"/>
                                  </p:stCondLst>
                                  <p:childTnLst>
                                    <p:set>
                                      <p:cBhvr>
                                        <p:cTn id="22" dur="1" fill="hold">
                                          <p:stCondLst>
                                            <p:cond delay="0"/>
                                          </p:stCondLst>
                                        </p:cTn>
                                        <p:tgtEl>
                                          <p:spTgt spid="48"/>
                                        </p:tgtEl>
                                        <p:attrNameLst>
                                          <p:attrName>style.visibility</p:attrName>
                                        </p:attrNameLst>
                                      </p:cBhvr>
                                      <p:to>
                                        <p:strVal val="visible"/>
                                      </p:to>
                                    </p:set>
                                    <p:animEffect transition="in" filter="wipe(up)">
                                      <p:cBhvr>
                                        <p:cTn id="23" dur="500"/>
                                        <p:tgtEl>
                                          <p:spTgt spid="48"/>
                                        </p:tgtEl>
                                      </p:cBhvr>
                                    </p:animEffect>
                                  </p:childTnLst>
                                </p:cTn>
                              </p:par>
                              <p:par>
                                <p:cTn id="24" presetID="1" presetClass="entr" presetSubtype="0" fill="hold" nodeType="withEffect">
                                  <p:stCondLst>
                                    <p:cond delay="300"/>
                                  </p:stCondLst>
                                  <p:childTnLst>
                                    <p:set>
                                      <p:cBhvr>
                                        <p:cTn id="25"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76"/>
                                        </p:tgtEl>
                                        <p:attrNameLst>
                                          <p:attrName>style.visibility</p:attrName>
                                        </p:attrNameLst>
                                      </p:cBhvr>
                                      <p:to>
                                        <p:strVal val="visible"/>
                                      </p:to>
                                    </p:set>
                                  </p:childTnLst>
                                </p:cTn>
                              </p:par>
                              <p:par>
                                <p:cTn id="30" presetID="22" presetClass="entr" presetSubtype="8" fill="hold"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wipe(left)">
                                      <p:cBhvr>
                                        <p:cTn id="32" dur="300"/>
                                        <p:tgtEl>
                                          <p:spTgt spid="30"/>
                                        </p:tgtEl>
                                      </p:cBhvr>
                                    </p:animEffect>
                                  </p:childTnLst>
                                </p:cTn>
                              </p:par>
                            </p:childTnLst>
                          </p:cTn>
                        </p:par>
                        <p:par>
                          <p:cTn id="33" fill="hold">
                            <p:stCondLst>
                              <p:cond delay="300"/>
                            </p:stCondLst>
                            <p:childTnLst>
                              <p:par>
                                <p:cTn id="34" presetID="22" presetClass="entr" presetSubtype="8" fill="hold"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wipe(left)">
                                      <p:cBhvr>
                                        <p:cTn id="36" dur="300"/>
                                        <p:tgtEl>
                                          <p:spTgt spid="34"/>
                                        </p:tgtEl>
                                      </p:cBhvr>
                                    </p:animEffect>
                                  </p:childTnLst>
                                </p:cTn>
                              </p:par>
                              <p:par>
                                <p:cTn id="37" presetID="1" presetClass="entr" presetSubtype="0" fill="hold" nodeType="withEffect">
                                  <p:stCondLst>
                                    <p:cond delay="300"/>
                                  </p:stCondLst>
                                  <p:childTnLst>
                                    <p:set>
                                      <p:cBhvr>
                                        <p:cTn id="3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310896"/>
            <a:ext cx="11057839" cy="274320"/>
          </a:xfrm>
          <a:prstGeom prst="rect">
            <a:avLst/>
          </a:prstGeom>
          <a:noFill/>
        </p:spPr>
        <p:txBody>
          <a:bodyPr wrap="square" lIns="0" tIns="0" rIns="0" bIns="0" anchor="t">
            <a:spAutoFit/>
          </a:bodyPr>
          <a:lstStyle/>
          <a:p>
            <a:pPr algn="l">
              <a:spcBef>
                <a:spcPts val="0"/>
              </a:spcBef>
              <a:spcAft>
                <a:spcPts val="600"/>
              </a:spcAft>
            </a:pPr>
            <a:r>
              <a:rPr sz="1250" b="1" i="0">
                <a:solidFill>
                  <a:srgbClr val="0E4E80"/>
                </a:solidFill>
                <a:latin typeface="Arial"/>
              </a:rPr>
              <a:t>PROBLEM</a:t>
            </a:r>
          </a:p>
        </p:txBody>
      </p:sp>
      <p:sp>
        <p:nvSpPr>
          <p:cNvPr id="3" name="TextBox 2"/>
          <p:cNvSpPr txBox="1"/>
          <p:nvPr/>
        </p:nvSpPr>
        <p:spPr>
          <a:xfrm>
            <a:off x="566928" y="603504"/>
            <a:ext cx="11057839" cy="438582"/>
          </a:xfrm>
          <a:prstGeom prst="rect">
            <a:avLst/>
          </a:prstGeom>
          <a:noFill/>
        </p:spPr>
        <p:txBody>
          <a:bodyPr wrap="square" lIns="0" tIns="0" rIns="0" bIns="0" anchor="t">
            <a:spAutoFit/>
          </a:bodyPr>
          <a:lstStyle/>
          <a:p>
            <a:pPr algn="l">
              <a:lnSpc>
                <a:spcPct val="95000"/>
              </a:lnSpc>
              <a:spcBef>
                <a:spcPts val="0"/>
              </a:spcBef>
              <a:spcAft>
                <a:spcPts val="600"/>
              </a:spcAft>
            </a:pPr>
            <a:r>
              <a:rPr lang="en-US" sz="3000" b="1" i="0" dirty="0">
                <a:solidFill>
                  <a:srgbClr val="0C3355"/>
                </a:solidFill>
                <a:latin typeface="Arial"/>
              </a:rPr>
              <a:t>Slo</a:t>
            </a:r>
            <a:r>
              <a:rPr lang="en-US" sz="3000" b="1" dirty="0">
                <a:solidFill>
                  <a:srgbClr val="0C3355"/>
                </a:solidFill>
                <a:latin typeface="Arial"/>
              </a:rPr>
              <a:t>w </a:t>
            </a:r>
            <a:r>
              <a:rPr sz="3000" b="1" i="0" dirty="0">
                <a:solidFill>
                  <a:srgbClr val="0C3355"/>
                </a:solidFill>
                <a:latin typeface="Arial"/>
              </a:rPr>
              <a:t>path</a:t>
            </a:r>
            <a:r>
              <a:rPr lang="en-US" sz="3000" b="1" i="0" dirty="0">
                <a:solidFill>
                  <a:srgbClr val="0C3355"/>
                </a:solidFill>
                <a:latin typeface="Arial"/>
              </a:rPr>
              <a:t>: a bottleneck for</a:t>
            </a:r>
            <a:r>
              <a:rPr sz="3000" b="1" i="0" dirty="0">
                <a:solidFill>
                  <a:srgbClr val="0C3355"/>
                </a:solidFill>
                <a:latin typeface="Arial"/>
              </a:rPr>
              <a:t> new-flow throughput</a:t>
            </a:r>
          </a:p>
        </p:txBody>
      </p:sp>
      <p:sp>
        <p:nvSpPr>
          <p:cNvPr id="4" name="Rectangle 3"/>
          <p:cNvSpPr/>
          <p:nvPr/>
        </p:nvSpPr>
        <p:spPr>
          <a:xfrm>
            <a:off x="566928" y="1170432"/>
            <a:ext cx="1143000" cy="50292"/>
          </a:xfrm>
          <a:prstGeom prst="rect">
            <a:avLst/>
          </a:prstGeom>
          <a:solidFill>
            <a:srgbClr val="2E93D8"/>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grpSp>
        <p:nvGrpSpPr>
          <p:cNvPr id="23" name="Group 22">
            <a:extLst>
              <a:ext uri="{FF2B5EF4-FFF2-40B4-BE49-F238E27FC236}">
                <a16:creationId xmlns:a16="http://schemas.microsoft.com/office/drawing/2014/main" id="{A91407D7-5330-D4E4-E997-1B488B068ECF}"/>
              </a:ext>
            </a:extLst>
          </p:cNvPr>
          <p:cNvGrpSpPr/>
          <p:nvPr/>
        </p:nvGrpSpPr>
        <p:grpSpPr>
          <a:xfrm>
            <a:off x="503243" y="4581451"/>
            <a:ext cx="6522954" cy="786384"/>
            <a:chOff x="503243" y="4581451"/>
            <a:chExt cx="6522954" cy="786384"/>
          </a:xfrm>
        </p:grpSpPr>
        <p:sp>
          <p:nvSpPr>
            <p:cNvPr id="5" name="Rectangle 4"/>
            <p:cNvSpPr/>
            <p:nvPr/>
          </p:nvSpPr>
          <p:spPr>
            <a:xfrm>
              <a:off x="3306977" y="4581451"/>
              <a:ext cx="1075334" cy="786384"/>
            </a:xfrm>
            <a:prstGeom prst="rect">
              <a:avLst/>
            </a:prstGeom>
            <a:solidFill>
              <a:srgbClr val="B43D3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solidFill>
                  <a:srgbClr val="B43D32"/>
                </a:solidFill>
              </a:endParaRPr>
            </a:p>
          </p:txBody>
        </p:sp>
        <p:sp>
          <p:nvSpPr>
            <p:cNvPr id="6" name="TextBox 5"/>
            <p:cNvSpPr txBox="1"/>
            <p:nvPr/>
          </p:nvSpPr>
          <p:spPr>
            <a:xfrm>
              <a:off x="503243" y="4673104"/>
              <a:ext cx="2674448" cy="584775"/>
            </a:xfrm>
            <a:prstGeom prst="rect">
              <a:avLst/>
            </a:prstGeom>
            <a:noFill/>
          </p:spPr>
          <p:txBody>
            <a:bodyPr wrap="square" lIns="0" tIns="0" rIns="0" bIns="0" anchor="t">
              <a:spAutoFit/>
            </a:bodyPr>
            <a:lstStyle/>
            <a:p>
              <a:pPr algn="r">
                <a:spcBef>
                  <a:spcPts val="0"/>
                </a:spcBef>
                <a:spcAft>
                  <a:spcPts val="600"/>
                </a:spcAft>
              </a:pPr>
              <a:r>
                <a:rPr lang="en-US" sz="1900" b="1" dirty="0">
                  <a:solidFill>
                    <a:srgbClr val="1B2A35"/>
                  </a:solidFill>
                  <a:latin typeface="Arial"/>
                </a:rPr>
                <a:t>Sep-Path </a:t>
              </a:r>
              <a:br>
                <a:rPr lang="en-US" sz="1900" b="1" dirty="0">
                  <a:solidFill>
                    <a:srgbClr val="1B2A35"/>
                  </a:solidFill>
                  <a:latin typeface="Arial"/>
                </a:rPr>
              </a:br>
              <a:r>
                <a:rPr lang="en-US" sz="1900" b="1" dirty="0">
                  <a:solidFill>
                    <a:srgbClr val="1B2A35"/>
                  </a:solidFill>
                  <a:latin typeface="Arial"/>
                </a:rPr>
                <a:t>(</a:t>
              </a:r>
              <a:r>
                <a:rPr sz="1900" b="1" i="0" dirty="0">
                  <a:solidFill>
                    <a:srgbClr val="1B2A35"/>
                  </a:solidFill>
                  <a:latin typeface="Arial"/>
                </a:rPr>
                <a:t>Fornax</a:t>
              </a:r>
              <a:r>
                <a:rPr lang="en-US" sz="1900" b="1" i="0" dirty="0">
                  <a:solidFill>
                    <a:srgbClr val="1B2A35"/>
                  </a:solidFill>
                  <a:latin typeface="Arial"/>
                </a:rPr>
                <a:t>–SIGCOMM’25</a:t>
              </a:r>
              <a:r>
                <a:rPr sz="1900" b="1" i="0" dirty="0">
                  <a:solidFill>
                    <a:srgbClr val="1B2A35"/>
                  </a:solidFill>
                  <a:latin typeface="Arial"/>
                </a:rPr>
                <a:t>)</a:t>
              </a:r>
            </a:p>
          </p:txBody>
        </p:sp>
        <p:sp>
          <p:nvSpPr>
            <p:cNvPr id="7" name="TextBox 6"/>
            <p:cNvSpPr txBox="1"/>
            <p:nvPr/>
          </p:nvSpPr>
          <p:spPr>
            <a:xfrm>
              <a:off x="4511597" y="4803910"/>
              <a:ext cx="2514600" cy="323165"/>
            </a:xfrm>
            <a:prstGeom prst="rect">
              <a:avLst/>
            </a:prstGeom>
            <a:noFill/>
          </p:spPr>
          <p:txBody>
            <a:bodyPr wrap="square" lIns="0" tIns="0" rIns="0" bIns="0" anchor="t">
              <a:spAutoFit/>
            </a:bodyPr>
            <a:lstStyle/>
            <a:p>
              <a:pPr algn="l">
                <a:spcBef>
                  <a:spcPts val="0"/>
                </a:spcBef>
                <a:spcAft>
                  <a:spcPts val="600"/>
                </a:spcAft>
              </a:pPr>
              <a:r>
                <a:rPr sz="2100" b="1" i="0" dirty="0">
                  <a:solidFill>
                    <a:srgbClr val="B43D32"/>
                  </a:solidFill>
                  <a:latin typeface="Arial"/>
                </a:rPr>
                <a:t>160K CPS</a:t>
              </a:r>
            </a:p>
          </p:txBody>
        </p:sp>
      </p:grpSp>
      <p:grpSp>
        <p:nvGrpSpPr>
          <p:cNvPr id="21" name="Group 20">
            <a:extLst>
              <a:ext uri="{FF2B5EF4-FFF2-40B4-BE49-F238E27FC236}">
                <a16:creationId xmlns:a16="http://schemas.microsoft.com/office/drawing/2014/main" id="{9A3AA848-AA99-D73B-0BDE-113B09C04EA1}"/>
              </a:ext>
            </a:extLst>
          </p:cNvPr>
          <p:cNvGrpSpPr/>
          <p:nvPr/>
        </p:nvGrpSpPr>
        <p:grpSpPr>
          <a:xfrm>
            <a:off x="1147723" y="2386891"/>
            <a:ext cx="11523980" cy="1883664"/>
            <a:chOff x="1147723" y="2386891"/>
            <a:chExt cx="11523980" cy="1883664"/>
          </a:xfrm>
        </p:grpSpPr>
        <p:sp>
          <p:nvSpPr>
            <p:cNvPr id="8" name="Rectangle 7"/>
            <p:cNvSpPr/>
            <p:nvPr/>
          </p:nvSpPr>
          <p:spPr>
            <a:xfrm>
              <a:off x="3306977" y="2386891"/>
              <a:ext cx="4704588" cy="786384"/>
            </a:xfrm>
            <a:prstGeom prst="rect">
              <a:avLst/>
            </a:prstGeom>
            <a:solidFill>
              <a:srgbClr val="8FC2E8"/>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1147723" y="2625229"/>
              <a:ext cx="2029968" cy="292388"/>
            </a:xfrm>
            <a:prstGeom prst="rect">
              <a:avLst/>
            </a:prstGeom>
            <a:noFill/>
          </p:spPr>
          <p:txBody>
            <a:bodyPr wrap="square" lIns="0" tIns="0" rIns="0" bIns="0" anchor="t">
              <a:spAutoFit/>
            </a:bodyPr>
            <a:lstStyle/>
            <a:p>
              <a:pPr algn="r">
                <a:spcBef>
                  <a:spcPts val="0"/>
                </a:spcBef>
                <a:spcAft>
                  <a:spcPts val="600"/>
                </a:spcAft>
              </a:pPr>
              <a:r>
                <a:rPr sz="1900" b="1" i="0" dirty="0">
                  <a:solidFill>
                    <a:srgbClr val="1B2A35"/>
                  </a:solidFill>
                  <a:latin typeface="Arial"/>
                </a:rPr>
                <a:t>350-core server</a:t>
              </a:r>
            </a:p>
          </p:txBody>
        </p:sp>
        <p:sp>
          <p:nvSpPr>
            <p:cNvPr id="10" name="TextBox 9"/>
            <p:cNvSpPr txBox="1"/>
            <p:nvPr/>
          </p:nvSpPr>
          <p:spPr>
            <a:xfrm>
              <a:off x="8140851" y="2608672"/>
              <a:ext cx="2514600" cy="323165"/>
            </a:xfrm>
            <a:prstGeom prst="rect">
              <a:avLst/>
            </a:prstGeom>
            <a:noFill/>
          </p:spPr>
          <p:txBody>
            <a:bodyPr wrap="square" lIns="0" tIns="0" rIns="0" bIns="0" anchor="t">
              <a:spAutoFit/>
            </a:bodyPr>
            <a:lstStyle/>
            <a:p>
              <a:pPr algn="l">
                <a:spcBef>
                  <a:spcPts val="0"/>
                </a:spcBef>
                <a:spcAft>
                  <a:spcPts val="600"/>
                </a:spcAft>
              </a:pPr>
              <a:r>
                <a:rPr sz="2100" b="1" i="0" dirty="0">
                  <a:solidFill>
                    <a:srgbClr val="1573BE"/>
                  </a:solidFill>
                  <a:latin typeface="Arial"/>
                </a:rPr>
                <a:t>700K needed</a:t>
              </a:r>
            </a:p>
          </p:txBody>
        </p:sp>
        <p:sp>
          <p:nvSpPr>
            <p:cNvPr id="11" name="Rectangle 10"/>
            <p:cNvSpPr/>
            <p:nvPr/>
          </p:nvSpPr>
          <p:spPr>
            <a:xfrm>
              <a:off x="3306977" y="3484171"/>
              <a:ext cx="6720840" cy="786384"/>
            </a:xfrm>
            <a:prstGeom prst="rect">
              <a:avLst/>
            </a:prstGeom>
            <a:solidFill>
              <a:srgbClr val="3E92D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TextBox 11"/>
            <p:cNvSpPr txBox="1"/>
            <p:nvPr/>
          </p:nvSpPr>
          <p:spPr>
            <a:xfrm>
              <a:off x="1147723" y="3693864"/>
              <a:ext cx="2029968" cy="292388"/>
            </a:xfrm>
            <a:prstGeom prst="rect">
              <a:avLst/>
            </a:prstGeom>
            <a:noFill/>
          </p:spPr>
          <p:txBody>
            <a:bodyPr wrap="square" lIns="0" tIns="0" rIns="0" bIns="0" anchor="t">
              <a:spAutoFit/>
            </a:bodyPr>
            <a:lstStyle/>
            <a:p>
              <a:pPr algn="r">
                <a:spcBef>
                  <a:spcPts val="0"/>
                </a:spcBef>
                <a:spcAft>
                  <a:spcPts val="600"/>
                </a:spcAft>
              </a:pPr>
              <a:r>
                <a:rPr sz="1900" b="1" i="0" dirty="0">
                  <a:solidFill>
                    <a:srgbClr val="1B2A35"/>
                  </a:solidFill>
                  <a:latin typeface="Arial"/>
                </a:rPr>
                <a:t>500-core server</a:t>
              </a:r>
            </a:p>
          </p:txBody>
        </p:sp>
        <p:sp>
          <p:nvSpPr>
            <p:cNvPr id="13" name="TextBox 12"/>
            <p:cNvSpPr txBox="1"/>
            <p:nvPr/>
          </p:nvSpPr>
          <p:spPr>
            <a:xfrm>
              <a:off x="10157103" y="3678476"/>
              <a:ext cx="2514600" cy="323165"/>
            </a:xfrm>
            <a:prstGeom prst="rect">
              <a:avLst/>
            </a:prstGeom>
            <a:noFill/>
          </p:spPr>
          <p:txBody>
            <a:bodyPr wrap="square" lIns="0" tIns="0" rIns="0" bIns="0" anchor="t">
              <a:spAutoFit/>
            </a:bodyPr>
            <a:lstStyle/>
            <a:p>
              <a:pPr algn="l">
                <a:spcBef>
                  <a:spcPts val="0"/>
                </a:spcBef>
                <a:spcAft>
                  <a:spcPts val="600"/>
                </a:spcAft>
              </a:pPr>
              <a:r>
                <a:rPr sz="2100" b="1" i="0" dirty="0">
                  <a:solidFill>
                    <a:srgbClr val="1573BE"/>
                  </a:solidFill>
                  <a:latin typeface="Arial"/>
                </a:rPr>
                <a:t>1M needed</a:t>
              </a:r>
            </a:p>
          </p:txBody>
        </p:sp>
      </p:grpSp>
      <p:grpSp>
        <p:nvGrpSpPr>
          <p:cNvPr id="14" name="Group 13">
            <a:extLst>
              <a:ext uri="{FF2B5EF4-FFF2-40B4-BE49-F238E27FC236}">
                <a16:creationId xmlns:a16="http://schemas.microsoft.com/office/drawing/2014/main" id="{EAD8D682-1A99-C385-0D26-802BA24F381D}"/>
              </a:ext>
            </a:extLst>
          </p:cNvPr>
          <p:cNvGrpSpPr/>
          <p:nvPr/>
        </p:nvGrpSpPr>
        <p:grpSpPr>
          <a:xfrm>
            <a:off x="1116747" y="1440333"/>
            <a:ext cx="9674071" cy="640080"/>
            <a:chOff x="566928" y="5550879"/>
            <a:chExt cx="9674071" cy="640080"/>
          </a:xfrm>
        </p:grpSpPr>
        <p:sp>
          <p:nvSpPr>
            <p:cNvPr id="15" name="Rectangle 14">
              <a:extLst>
                <a:ext uri="{FF2B5EF4-FFF2-40B4-BE49-F238E27FC236}">
                  <a16:creationId xmlns:a16="http://schemas.microsoft.com/office/drawing/2014/main" id="{F58DE1EE-1916-35F9-79E1-655A1AED5022}"/>
                </a:ext>
              </a:extLst>
            </p:cNvPr>
            <p:cNvSpPr/>
            <p:nvPr/>
          </p:nvSpPr>
          <p:spPr>
            <a:xfrm>
              <a:off x="566929" y="5550879"/>
              <a:ext cx="9674070" cy="640080"/>
            </a:xfrm>
            <a:prstGeom prst="rect">
              <a:avLst/>
            </a:prstGeom>
            <a:no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lang="en-US" sz="2100" b="1" dirty="0">
                  <a:solidFill>
                    <a:srgbClr val="1673BE"/>
                  </a:solidFill>
                  <a:latin typeface="Arial"/>
                </a:rPr>
                <a:t>Customers demand 2K connections per second (CPS) </a:t>
              </a:r>
              <a:r>
                <a:rPr lang="en-US" sz="2100" b="1" i="1" dirty="0">
                  <a:solidFill>
                    <a:srgbClr val="1673BE"/>
                  </a:solidFill>
                  <a:latin typeface="Arial"/>
                </a:rPr>
                <a:t>per CPU core</a:t>
              </a:r>
            </a:p>
          </p:txBody>
        </p:sp>
        <p:sp>
          <p:nvSpPr>
            <p:cNvPr id="16" name="Rectangle 15">
              <a:extLst>
                <a:ext uri="{FF2B5EF4-FFF2-40B4-BE49-F238E27FC236}">
                  <a16:creationId xmlns:a16="http://schemas.microsoft.com/office/drawing/2014/main" id="{5872CF90-F312-99E2-DAE8-BA541C199282}"/>
                </a:ext>
              </a:extLst>
            </p:cNvPr>
            <p:cNvSpPr/>
            <p:nvPr/>
          </p:nvSpPr>
          <p:spPr>
            <a:xfrm>
              <a:off x="566928" y="5550879"/>
              <a:ext cx="68580" cy="640080"/>
            </a:xfrm>
            <a:prstGeom prst="rect">
              <a:avLst/>
            </a:prstGeom>
            <a:solidFill>
              <a:srgbClr val="0C4E8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solidFill>
                  <a:srgbClr val="C00000"/>
                </a:solidFill>
              </a:endParaRPr>
            </a:p>
          </p:txBody>
        </p:sp>
      </p:grpSp>
      <p:grpSp>
        <p:nvGrpSpPr>
          <p:cNvPr id="17" name="Group 16">
            <a:extLst>
              <a:ext uri="{FF2B5EF4-FFF2-40B4-BE49-F238E27FC236}">
                <a16:creationId xmlns:a16="http://schemas.microsoft.com/office/drawing/2014/main" id="{4EAAC434-0EA3-E2BC-1397-BE7C522E70AC}"/>
              </a:ext>
            </a:extLst>
          </p:cNvPr>
          <p:cNvGrpSpPr/>
          <p:nvPr/>
        </p:nvGrpSpPr>
        <p:grpSpPr>
          <a:xfrm>
            <a:off x="1116747" y="5818085"/>
            <a:ext cx="9674071" cy="640080"/>
            <a:chOff x="566928" y="5550879"/>
            <a:chExt cx="9674071" cy="640080"/>
          </a:xfrm>
        </p:grpSpPr>
        <p:sp>
          <p:nvSpPr>
            <p:cNvPr id="18" name="Rectangle 17">
              <a:extLst>
                <a:ext uri="{FF2B5EF4-FFF2-40B4-BE49-F238E27FC236}">
                  <a16:creationId xmlns:a16="http://schemas.microsoft.com/office/drawing/2014/main" id="{B6794852-328C-9B1F-F59D-8E47DA5F3016}"/>
                </a:ext>
              </a:extLst>
            </p:cNvPr>
            <p:cNvSpPr/>
            <p:nvPr/>
          </p:nvSpPr>
          <p:spPr>
            <a:xfrm>
              <a:off x="566929" y="5550879"/>
              <a:ext cx="9674070" cy="640080"/>
            </a:xfrm>
            <a:prstGeom prst="rect">
              <a:avLst/>
            </a:prstGeom>
            <a:no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lang="en-US" sz="2100" b="1" dirty="0">
                  <a:solidFill>
                    <a:srgbClr val="1673BE"/>
                  </a:solidFill>
                  <a:latin typeface="Arial"/>
                </a:rPr>
                <a:t>Our goal: 700K – 1M CPS in the slow path</a:t>
              </a:r>
            </a:p>
          </p:txBody>
        </p:sp>
        <p:sp>
          <p:nvSpPr>
            <p:cNvPr id="20" name="Rectangle 19">
              <a:extLst>
                <a:ext uri="{FF2B5EF4-FFF2-40B4-BE49-F238E27FC236}">
                  <a16:creationId xmlns:a16="http://schemas.microsoft.com/office/drawing/2014/main" id="{7F726CB5-BFF8-FB95-2888-C1FA1E4C22DC}"/>
                </a:ext>
              </a:extLst>
            </p:cNvPr>
            <p:cNvSpPr/>
            <p:nvPr/>
          </p:nvSpPr>
          <p:spPr>
            <a:xfrm>
              <a:off x="566928" y="5550879"/>
              <a:ext cx="68580" cy="640080"/>
            </a:xfrm>
            <a:prstGeom prst="rect">
              <a:avLst/>
            </a:prstGeom>
            <a:solidFill>
              <a:srgbClr val="0C4E8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solidFill>
                  <a:srgbClr val="C0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310896"/>
            <a:ext cx="11057839" cy="274320"/>
          </a:xfrm>
          <a:prstGeom prst="rect">
            <a:avLst/>
          </a:prstGeom>
          <a:noFill/>
        </p:spPr>
        <p:txBody>
          <a:bodyPr wrap="square" lIns="0" tIns="0" rIns="0" bIns="0" anchor="t">
            <a:spAutoFit/>
          </a:bodyPr>
          <a:lstStyle/>
          <a:p>
            <a:pPr algn="l">
              <a:spcBef>
                <a:spcPts val="0"/>
              </a:spcBef>
              <a:spcAft>
                <a:spcPts val="600"/>
              </a:spcAft>
            </a:pPr>
            <a:r>
              <a:rPr sz="1250" b="1" i="0">
                <a:solidFill>
                  <a:srgbClr val="0E4E80"/>
                </a:solidFill>
                <a:latin typeface="Arial"/>
              </a:rPr>
              <a:t>CHALLENGES</a:t>
            </a:r>
          </a:p>
        </p:txBody>
      </p:sp>
      <p:sp>
        <p:nvSpPr>
          <p:cNvPr id="3" name="TextBox 2"/>
          <p:cNvSpPr txBox="1"/>
          <p:nvPr/>
        </p:nvSpPr>
        <p:spPr>
          <a:xfrm>
            <a:off x="566928" y="603504"/>
            <a:ext cx="11057839" cy="438582"/>
          </a:xfrm>
          <a:prstGeom prst="rect">
            <a:avLst/>
          </a:prstGeom>
          <a:noFill/>
        </p:spPr>
        <p:txBody>
          <a:bodyPr wrap="square" lIns="0" tIns="0" rIns="0" bIns="0" anchor="t">
            <a:spAutoFit/>
          </a:bodyPr>
          <a:lstStyle/>
          <a:p>
            <a:pPr algn="l">
              <a:lnSpc>
                <a:spcPct val="95000"/>
              </a:lnSpc>
              <a:spcBef>
                <a:spcPts val="0"/>
              </a:spcBef>
              <a:spcAft>
                <a:spcPts val="600"/>
              </a:spcAft>
            </a:pPr>
            <a:r>
              <a:rPr sz="3000" b="1" i="0" dirty="0">
                <a:solidFill>
                  <a:srgbClr val="0C3355"/>
                </a:solidFill>
                <a:latin typeface="Arial"/>
              </a:rPr>
              <a:t>Why is </a:t>
            </a:r>
            <a:r>
              <a:rPr lang="en-US" sz="3000" b="1" i="0" dirty="0">
                <a:solidFill>
                  <a:srgbClr val="0C3355"/>
                </a:solidFill>
                <a:latin typeface="Arial"/>
              </a:rPr>
              <a:t>it</a:t>
            </a:r>
            <a:r>
              <a:rPr sz="3000" b="1" i="0" dirty="0">
                <a:solidFill>
                  <a:srgbClr val="0C3355"/>
                </a:solidFill>
                <a:latin typeface="Arial"/>
              </a:rPr>
              <a:t> hard on </a:t>
            </a:r>
            <a:r>
              <a:rPr lang="en-US" sz="3000" b="1" i="0" dirty="0">
                <a:solidFill>
                  <a:srgbClr val="0C3355"/>
                </a:solidFill>
                <a:latin typeface="Arial"/>
              </a:rPr>
              <a:t>cloud </a:t>
            </a:r>
            <a:r>
              <a:rPr sz="3000" b="1" i="0" dirty="0">
                <a:solidFill>
                  <a:srgbClr val="0C3355"/>
                </a:solidFill>
                <a:latin typeface="Arial"/>
              </a:rPr>
              <a:t>host</a:t>
            </a:r>
            <a:r>
              <a:rPr lang="en-US" sz="3000" b="1" i="0" dirty="0">
                <a:solidFill>
                  <a:srgbClr val="0C3355"/>
                </a:solidFill>
                <a:latin typeface="Arial"/>
              </a:rPr>
              <a:t>s</a:t>
            </a:r>
            <a:r>
              <a:rPr sz="3000" b="1" i="0" dirty="0">
                <a:solidFill>
                  <a:srgbClr val="0C3355"/>
                </a:solidFill>
                <a:latin typeface="Arial"/>
              </a:rPr>
              <a:t>?</a:t>
            </a:r>
          </a:p>
        </p:txBody>
      </p:sp>
      <p:sp>
        <p:nvSpPr>
          <p:cNvPr id="4" name="Rectangle 3"/>
          <p:cNvSpPr/>
          <p:nvPr/>
        </p:nvSpPr>
        <p:spPr>
          <a:xfrm>
            <a:off x="566928" y="1170432"/>
            <a:ext cx="1143000" cy="50292"/>
          </a:xfrm>
          <a:prstGeom prst="rect">
            <a:avLst/>
          </a:prstGeom>
          <a:solidFill>
            <a:srgbClr val="2E93D8"/>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grpSp>
        <p:nvGrpSpPr>
          <p:cNvPr id="17" name="Group 16">
            <a:extLst>
              <a:ext uri="{FF2B5EF4-FFF2-40B4-BE49-F238E27FC236}">
                <a16:creationId xmlns:a16="http://schemas.microsoft.com/office/drawing/2014/main" id="{8C879039-9ED0-9757-B2A6-DD1AFF853EEA}"/>
              </a:ext>
            </a:extLst>
          </p:cNvPr>
          <p:cNvGrpSpPr/>
          <p:nvPr/>
        </p:nvGrpSpPr>
        <p:grpSpPr>
          <a:xfrm>
            <a:off x="422551" y="4285116"/>
            <a:ext cx="3675887" cy="1895678"/>
            <a:chOff x="422551" y="4285116"/>
            <a:chExt cx="3675887" cy="1895678"/>
          </a:xfrm>
        </p:grpSpPr>
        <p:sp>
          <p:nvSpPr>
            <p:cNvPr id="5" name="Rectangle 4"/>
            <p:cNvSpPr/>
            <p:nvPr/>
          </p:nvSpPr>
          <p:spPr>
            <a:xfrm>
              <a:off x="422551" y="4285116"/>
              <a:ext cx="3675887" cy="1895678"/>
            </a:xfrm>
            <a:prstGeom prst="rect">
              <a:avLst/>
            </a:prstGeom>
            <a:solidFill>
              <a:srgbClr val="E8F2FB"/>
            </a:solid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6" name="Rectangle 5"/>
            <p:cNvSpPr/>
            <p:nvPr/>
          </p:nvSpPr>
          <p:spPr>
            <a:xfrm>
              <a:off x="422551" y="4285116"/>
              <a:ext cx="68580" cy="1892808"/>
            </a:xfrm>
            <a:prstGeom prst="rect">
              <a:avLst/>
            </a:prstGeom>
            <a:solidFill>
              <a:srgbClr val="0E4E8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 name="TextBox 6"/>
            <p:cNvSpPr txBox="1"/>
            <p:nvPr/>
          </p:nvSpPr>
          <p:spPr>
            <a:xfrm>
              <a:off x="696870" y="4504572"/>
              <a:ext cx="3401568" cy="1156920"/>
            </a:xfrm>
            <a:prstGeom prst="rect">
              <a:avLst/>
            </a:prstGeom>
            <a:noFill/>
          </p:spPr>
          <p:txBody>
            <a:bodyPr wrap="square" lIns="0" tIns="0" rIns="0" bIns="0" anchor="t">
              <a:spAutoFit/>
            </a:bodyPr>
            <a:lstStyle/>
            <a:p>
              <a:pPr algn="l">
                <a:lnSpc>
                  <a:spcPct val="100000"/>
                </a:lnSpc>
                <a:spcBef>
                  <a:spcPts val="0"/>
                </a:spcBef>
                <a:spcAft>
                  <a:spcPts val="900"/>
                </a:spcAft>
              </a:pPr>
              <a:r>
                <a:rPr sz="2100" b="1" i="0" dirty="0">
                  <a:solidFill>
                    <a:srgbClr val="0E4E80"/>
                  </a:solidFill>
                  <a:latin typeface="Arial"/>
                </a:rPr>
                <a:t>1.  Performance</a:t>
              </a:r>
            </a:p>
            <a:p>
              <a:pPr>
                <a:lnSpc>
                  <a:spcPct val="112000"/>
                </a:lnSpc>
                <a:spcBef>
                  <a:spcPts val="0"/>
                </a:spcBef>
                <a:spcAft>
                  <a:spcPts val="700"/>
                </a:spcAft>
              </a:pPr>
              <a:r>
                <a:rPr lang="en-US" sz="1900" b="1" i="0" dirty="0">
                  <a:solidFill>
                    <a:srgbClr val="1573BE"/>
                  </a:solidFill>
                  <a:latin typeface="Arial"/>
                </a:rPr>
                <a:t>Large </a:t>
              </a:r>
              <a:r>
                <a:rPr lang="en-US" sz="1900" i="0" dirty="0">
                  <a:latin typeface="Arial"/>
                </a:rPr>
                <a:t>and</a:t>
              </a:r>
              <a:r>
                <a:rPr lang="en-US" sz="1900" b="1" i="0" dirty="0">
                  <a:solidFill>
                    <a:srgbClr val="1573BE"/>
                  </a:solidFill>
                  <a:latin typeface="Arial"/>
                </a:rPr>
                <a:t> </a:t>
              </a:r>
              <a:r>
                <a:rPr sz="1900" b="1" i="0" dirty="0">
                  <a:solidFill>
                    <a:srgbClr val="1573BE"/>
                  </a:solidFill>
                  <a:latin typeface="Arial"/>
                </a:rPr>
                <a:t>stateful</a:t>
              </a:r>
              <a:r>
                <a:rPr lang="en-US" sz="1900" b="1" i="0" dirty="0">
                  <a:solidFill>
                    <a:srgbClr val="1573BE"/>
                  </a:solidFill>
                  <a:latin typeface="Arial"/>
                </a:rPr>
                <a:t> </a:t>
              </a:r>
              <a:r>
                <a:rPr lang="en-US" sz="1900" i="0" dirty="0">
                  <a:latin typeface="Arial"/>
                </a:rPr>
                <a:t>tables</a:t>
              </a:r>
            </a:p>
            <a:p>
              <a:pPr>
                <a:lnSpc>
                  <a:spcPct val="112000"/>
                </a:lnSpc>
                <a:spcBef>
                  <a:spcPts val="0"/>
                </a:spcBef>
                <a:spcAft>
                  <a:spcPts val="700"/>
                </a:spcAft>
              </a:pPr>
              <a:r>
                <a:rPr lang="en-US" sz="1900" i="1" dirty="0" err="1">
                  <a:latin typeface="Arial"/>
                </a:rPr>
                <a:t>E.g</a:t>
              </a:r>
              <a:r>
                <a:rPr lang="en-US" sz="1900" i="1" dirty="0">
                  <a:latin typeface="Arial"/>
                </a:rPr>
                <a:t>,</a:t>
              </a:r>
              <a:r>
                <a:rPr lang="en-US" sz="1900" dirty="0">
                  <a:latin typeface="Arial"/>
                </a:rPr>
                <a:t> Security Groups (SG), …</a:t>
              </a:r>
              <a:endParaRPr sz="1900" dirty="0">
                <a:latin typeface="Arial"/>
              </a:endParaRPr>
            </a:p>
          </p:txBody>
        </p:sp>
      </p:grpSp>
      <p:grpSp>
        <p:nvGrpSpPr>
          <p:cNvPr id="18" name="Group 17">
            <a:extLst>
              <a:ext uri="{FF2B5EF4-FFF2-40B4-BE49-F238E27FC236}">
                <a16:creationId xmlns:a16="http://schemas.microsoft.com/office/drawing/2014/main" id="{6EA0FEC3-1F2B-D6E3-5010-FE5B6C3E9ACB}"/>
              </a:ext>
            </a:extLst>
          </p:cNvPr>
          <p:cNvGrpSpPr/>
          <p:nvPr/>
        </p:nvGrpSpPr>
        <p:grpSpPr>
          <a:xfrm>
            <a:off x="4336183" y="4285116"/>
            <a:ext cx="3675887" cy="1895678"/>
            <a:chOff x="4336183" y="4285116"/>
            <a:chExt cx="3675887" cy="1895678"/>
          </a:xfrm>
        </p:grpSpPr>
        <p:sp>
          <p:nvSpPr>
            <p:cNvPr id="8" name="Rectangle 7"/>
            <p:cNvSpPr/>
            <p:nvPr/>
          </p:nvSpPr>
          <p:spPr>
            <a:xfrm>
              <a:off x="4336183" y="4285116"/>
              <a:ext cx="3675887" cy="1895678"/>
            </a:xfrm>
            <a:prstGeom prst="rect">
              <a:avLst/>
            </a:prstGeom>
            <a:solidFill>
              <a:srgbClr val="E8F2FB"/>
            </a:solid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Rectangle 8"/>
            <p:cNvSpPr/>
            <p:nvPr/>
          </p:nvSpPr>
          <p:spPr>
            <a:xfrm>
              <a:off x="4336183" y="4285116"/>
              <a:ext cx="68580" cy="1892808"/>
            </a:xfrm>
            <a:prstGeom prst="rect">
              <a:avLst/>
            </a:prstGeom>
            <a:solidFill>
              <a:srgbClr val="0E4E8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0" name="TextBox 9"/>
            <p:cNvSpPr txBox="1"/>
            <p:nvPr/>
          </p:nvSpPr>
          <p:spPr>
            <a:xfrm>
              <a:off x="4610503" y="4504572"/>
              <a:ext cx="3172968" cy="1156920"/>
            </a:xfrm>
            <a:prstGeom prst="rect">
              <a:avLst/>
            </a:prstGeom>
            <a:noFill/>
          </p:spPr>
          <p:txBody>
            <a:bodyPr wrap="square" lIns="0" tIns="0" rIns="0" bIns="0" anchor="t">
              <a:spAutoFit/>
            </a:bodyPr>
            <a:lstStyle/>
            <a:p>
              <a:pPr algn="l">
                <a:lnSpc>
                  <a:spcPct val="100000"/>
                </a:lnSpc>
                <a:spcBef>
                  <a:spcPts val="0"/>
                </a:spcBef>
                <a:spcAft>
                  <a:spcPts val="900"/>
                </a:spcAft>
              </a:pPr>
              <a:r>
                <a:rPr sz="2100" b="1" i="0" dirty="0">
                  <a:solidFill>
                    <a:srgbClr val="0E4E80"/>
                  </a:solidFill>
                  <a:latin typeface="Arial"/>
                </a:rPr>
                <a:t>2.  Flexibility</a:t>
              </a:r>
            </a:p>
            <a:p>
              <a:pPr>
                <a:lnSpc>
                  <a:spcPct val="112000"/>
                </a:lnSpc>
                <a:spcBef>
                  <a:spcPts val="0"/>
                </a:spcBef>
                <a:spcAft>
                  <a:spcPts val="700"/>
                </a:spcAft>
              </a:pPr>
              <a:r>
                <a:rPr sz="1900" b="0" i="0" dirty="0">
                  <a:solidFill>
                    <a:srgbClr val="1B2A35"/>
                  </a:solidFill>
                  <a:latin typeface="Arial"/>
                </a:rPr>
                <a:t>Logic must keep evolving</a:t>
              </a:r>
            </a:p>
            <a:p>
              <a:pPr>
                <a:lnSpc>
                  <a:spcPct val="112000"/>
                </a:lnSpc>
                <a:spcBef>
                  <a:spcPts val="0"/>
                </a:spcBef>
                <a:spcAft>
                  <a:spcPts val="700"/>
                </a:spcAft>
              </a:pPr>
              <a:r>
                <a:rPr lang="en-US" sz="1900" i="1" dirty="0">
                  <a:solidFill>
                    <a:srgbClr val="1B2A35"/>
                  </a:solidFill>
                  <a:latin typeface="Arial"/>
                </a:rPr>
                <a:t>E</a:t>
              </a:r>
              <a:r>
                <a:rPr sz="1900" b="0" i="1" dirty="0">
                  <a:solidFill>
                    <a:srgbClr val="1B2A35"/>
                  </a:solidFill>
                  <a:latin typeface="Arial"/>
                </a:rPr>
                <a:t>.g</a:t>
              </a:r>
              <a:r>
                <a:rPr sz="1900" b="0" i="0" dirty="0">
                  <a:solidFill>
                    <a:srgbClr val="1B2A35"/>
                  </a:solidFill>
                  <a:latin typeface="Arial"/>
                </a:rPr>
                <a:t>. a </a:t>
              </a:r>
              <a:r>
                <a:rPr sz="1900" b="1" i="0" dirty="0">
                  <a:solidFill>
                    <a:srgbClr val="1673BE"/>
                  </a:solidFill>
                  <a:latin typeface="Arial"/>
                </a:rPr>
                <a:t>new</a:t>
              </a:r>
              <a:r>
                <a:rPr sz="1900" b="0" i="0" dirty="0">
                  <a:solidFill>
                    <a:srgbClr val="1B2A35"/>
                  </a:solidFill>
                  <a:latin typeface="Arial"/>
                </a:rPr>
                <a:t> </a:t>
              </a:r>
              <a:r>
                <a:rPr sz="1900" b="1" i="0" dirty="0">
                  <a:solidFill>
                    <a:srgbClr val="1573BE"/>
                  </a:solidFill>
                  <a:latin typeface="Arial"/>
                </a:rPr>
                <a:t>filtering stage</a:t>
              </a:r>
              <a:endParaRPr sz="1900" b="0" i="0" dirty="0">
                <a:solidFill>
                  <a:srgbClr val="1B2A35"/>
                </a:solidFill>
                <a:latin typeface="Arial"/>
              </a:endParaRPr>
            </a:p>
          </p:txBody>
        </p:sp>
      </p:grpSp>
      <p:grpSp>
        <p:nvGrpSpPr>
          <p:cNvPr id="19" name="Group 18">
            <a:extLst>
              <a:ext uri="{FF2B5EF4-FFF2-40B4-BE49-F238E27FC236}">
                <a16:creationId xmlns:a16="http://schemas.microsoft.com/office/drawing/2014/main" id="{9CD30E24-D6F2-D0BD-881F-F7D48B8C2B7D}"/>
              </a:ext>
            </a:extLst>
          </p:cNvPr>
          <p:cNvGrpSpPr/>
          <p:nvPr/>
        </p:nvGrpSpPr>
        <p:grpSpPr>
          <a:xfrm>
            <a:off x="8249815" y="4285116"/>
            <a:ext cx="3675887" cy="1892808"/>
            <a:chOff x="8249815" y="4285116"/>
            <a:chExt cx="3675887" cy="1892808"/>
          </a:xfrm>
        </p:grpSpPr>
        <p:sp>
          <p:nvSpPr>
            <p:cNvPr id="11" name="Rectangle 10"/>
            <p:cNvSpPr/>
            <p:nvPr/>
          </p:nvSpPr>
          <p:spPr>
            <a:xfrm>
              <a:off x="8249815" y="4285116"/>
              <a:ext cx="3675887" cy="1888466"/>
            </a:xfrm>
            <a:prstGeom prst="rect">
              <a:avLst/>
            </a:prstGeom>
            <a:solidFill>
              <a:srgbClr val="E8F2FB"/>
            </a:solid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Rectangle 11"/>
            <p:cNvSpPr/>
            <p:nvPr/>
          </p:nvSpPr>
          <p:spPr>
            <a:xfrm>
              <a:off x="8249815" y="4285116"/>
              <a:ext cx="68580" cy="1892808"/>
            </a:xfrm>
            <a:prstGeom prst="rect">
              <a:avLst/>
            </a:prstGeom>
            <a:solidFill>
              <a:srgbClr val="0E4E8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3" name="TextBox 12"/>
            <p:cNvSpPr txBox="1"/>
            <p:nvPr/>
          </p:nvSpPr>
          <p:spPr>
            <a:xfrm>
              <a:off x="8524134" y="4504572"/>
              <a:ext cx="3280565" cy="1067152"/>
            </a:xfrm>
            <a:prstGeom prst="rect">
              <a:avLst/>
            </a:prstGeom>
            <a:noFill/>
          </p:spPr>
          <p:txBody>
            <a:bodyPr wrap="square" lIns="0" tIns="0" rIns="0" bIns="0" anchor="t">
              <a:spAutoFit/>
            </a:bodyPr>
            <a:lstStyle/>
            <a:p>
              <a:pPr algn="l">
                <a:lnSpc>
                  <a:spcPct val="100000"/>
                </a:lnSpc>
                <a:spcBef>
                  <a:spcPts val="0"/>
                </a:spcBef>
                <a:spcAft>
                  <a:spcPts val="900"/>
                </a:spcAft>
              </a:pPr>
              <a:r>
                <a:rPr sz="2100" b="1" i="0" dirty="0">
                  <a:solidFill>
                    <a:srgbClr val="0E4E80"/>
                  </a:solidFill>
                  <a:latin typeface="Arial"/>
                </a:rPr>
                <a:t>3.  Cost</a:t>
              </a:r>
            </a:p>
            <a:p>
              <a:pPr>
                <a:lnSpc>
                  <a:spcPct val="112000"/>
                </a:lnSpc>
                <a:spcBef>
                  <a:spcPts val="0"/>
                </a:spcBef>
                <a:spcAft>
                  <a:spcPts val="700"/>
                </a:spcAft>
              </a:pPr>
              <a:r>
                <a:rPr sz="1900" b="1" i="0" dirty="0">
                  <a:solidFill>
                    <a:srgbClr val="1573BE"/>
                  </a:solidFill>
                  <a:latin typeface="Arial"/>
                </a:rPr>
                <a:t>&gt; 100K</a:t>
              </a:r>
              <a:r>
                <a:rPr sz="1900" b="0" i="0" dirty="0">
                  <a:solidFill>
                    <a:srgbClr val="1B2A35"/>
                  </a:solidFill>
                  <a:latin typeface="Arial"/>
                </a:rPr>
                <a:t> hosts </a:t>
              </a:r>
              <a:r>
                <a:rPr lang="en-US" sz="1900" b="0" i="0" dirty="0">
                  <a:solidFill>
                    <a:srgbClr val="1B2A35"/>
                  </a:solidFill>
                  <a:latin typeface="Arial"/>
                </a:rPr>
                <a:t>in a cloud region</a:t>
              </a:r>
              <a:br>
                <a:rPr lang="en-US" sz="1900" dirty="0">
                  <a:solidFill>
                    <a:srgbClr val="1B2A35"/>
                  </a:solidFill>
                  <a:latin typeface="Arial"/>
                </a:rPr>
              </a:br>
              <a:r>
                <a:rPr lang="en-US" sz="1900" dirty="0">
                  <a:solidFill>
                    <a:srgbClr val="1B2A35"/>
                  </a:solidFill>
                  <a:latin typeface="Arial"/>
                </a:rPr>
                <a:t>Each host needs a DPU</a:t>
              </a:r>
              <a:endParaRPr sz="1900" b="0" i="0" dirty="0">
                <a:solidFill>
                  <a:srgbClr val="1B2A35"/>
                </a:solidFill>
                <a:latin typeface="Arial"/>
              </a:endParaRPr>
            </a:p>
          </p:txBody>
        </p:sp>
      </p:grpSp>
      <p:grpSp>
        <p:nvGrpSpPr>
          <p:cNvPr id="85" name="Group 84">
            <a:extLst>
              <a:ext uri="{FF2B5EF4-FFF2-40B4-BE49-F238E27FC236}">
                <a16:creationId xmlns:a16="http://schemas.microsoft.com/office/drawing/2014/main" id="{5743FCB3-19BE-117E-0568-24F4DBE8B124}"/>
              </a:ext>
            </a:extLst>
          </p:cNvPr>
          <p:cNvGrpSpPr/>
          <p:nvPr/>
        </p:nvGrpSpPr>
        <p:grpSpPr>
          <a:xfrm>
            <a:off x="192612" y="1538026"/>
            <a:ext cx="11733090" cy="2251150"/>
            <a:chOff x="180715" y="3927246"/>
            <a:chExt cx="11733090" cy="2251150"/>
          </a:xfrm>
        </p:grpSpPr>
        <p:grpSp>
          <p:nvGrpSpPr>
            <p:cNvPr id="50" name="Group 49">
              <a:extLst>
                <a:ext uri="{FF2B5EF4-FFF2-40B4-BE49-F238E27FC236}">
                  <a16:creationId xmlns:a16="http://schemas.microsoft.com/office/drawing/2014/main" id="{028D035A-0F0A-F58B-B557-682163F4B87F}"/>
                </a:ext>
              </a:extLst>
            </p:cNvPr>
            <p:cNvGrpSpPr/>
            <p:nvPr/>
          </p:nvGrpSpPr>
          <p:grpSpPr>
            <a:xfrm>
              <a:off x="180715" y="4516667"/>
              <a:ext cx="11733090" cy="1661729"/>
              <a:chOff x="160935" y="4534698"/>
              <a:chExt cx="11733090" cy="1661729"/>
            </a:xfrm>
          </p:grpSpPr>
          <p:sp>
            <p:nvSpPr>
              <p:cNvPr id="51" name="矩形: 圆角 96">
                <a:extLst>
                  <a:ext uri="{FF2B5EF4-FFF2-40B4-BE49-F238E27FC236}">
                    <a16:creationId xmlns:a16="http://schemas.microsoft.com/office/drawing/2014/main" id="{FECF2657-CF5A-6A18-604D-60D11057B499}"/>
                  </a:ext>
                </a:extLst>
              </p:cNvPr>
              <p:cNvSpPr/>
              <p:nvPr/>
            </p:nvSpPr>
            <p:spPr>
              <a:xfrm>
                <a:off x="764276" y="4541521"/>
                <a:ext cx="8285226" cy="993567"/>
              </a:xfrm>
              <a:prstGeom prst="roundRect">
                <a:avLst/>
              </a:prstGeom>
              <a:solidFill>
                <a:srgbClr val="DAE9F6"/>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tIns="0" rtlCol="0" anchor="t" anchorCtr="0"/>
              <a:lstStyle/>
              <a:p>
                <a:pPr algn="ctr"/>
                <a:r>
                  <a:rPr lang="en-US" altLang="zh-CN" dirty="0">
                    <a:solidFill>
                      <a:schemeClr val="tx1"/>
                    </a:solidFill>
                    <a:latin typeface="Times New Roman" panose="02020603050405020304" pitchFamily="18" charset="0"/>
                    <a:cs typeface="Times New Roman" panose="02020603050405020304" pitchFamily="18" charset="0"/>
                  </a:rPr>
                  <a:t>DPU</a:t>
                </a:r>
                <a:endParaRPr lang="zh-CN" altLang="en-US" dirty="0">
                  <a:solidFill>
                    <a:schemeClr val="tx1"/>
                  </a:solidFill>
                  <a:latin typeface="Times New Roman" panose="02020603050405020304" pitchFamily="18" charset="0"/>
                  <a:cs typeface="Times New Roman" panose="02020603050405020304" pitchFamily="18" charset="0"/>
                </a:endParaRPr>
              </a:p>
            </p:txBody>
          </p:sp>
          <p:sp>
            <p:nvSpPr>
              <p:cNvPr id="52" name="矩形: 圆角 95">
                <a:extLst>
                  <a:ext uri="{FF2B5EF4-FFF2-40B4-BE49-F238E27FC236}">
                    <a16:creationId xmlns:a16="http://schemas.microsoft.com/office/drawing/2014/main" id="{B8EFB85D-91F3-308A-216C-3D518E0800F4}"/>
                  </a:ext>
                </a:extLst>
              </p:cNvPr>
              <p:cNvSpPr/>
              <p:nvPr/>
            </p:nvSpPr>
            <p:spPr>
              <a:xfrm>
                <a:off x="9111761" y="4534698"/>
                <a:ext cx="2782264" cy="993567"/>
              </a:xfrm>
              <a:prstGeom prst="roundRect">
                <a:avLst/>
              </a:prstGeom>
              <a:solidFill>
                <a:srgbClr val="FDEFE7"/>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tIns="0" rtlCol="0" anchor="t" anchorCtr="0"/>
              <a:lstStyle/>
              <a:p>
                <a:pPr algn="ctr"/>
                <a:r>
                  <a:rPr lang="en-US" altLang="zh-CN" dirty="0">
                    <a:solidFill>
                      <a:schemeClr val="tx1"/>
                    </a:solidFill>
                    <a:latin typeface="Times New Roman" panose="02020603050405020304" pitchFamily="18" charset="0"/>
                    <a:cs typeface="Times New Roman" panose="02020603050405020304" pitchFamily="18" charset="0"/>
                  </a:rPr>
                  <a:t>VM</a:t>
                </a:r>
                <a:endParaRPr lang="zh-CN" altLang="en-US" dirty="0">
                  <a:solidFill>
                    <a:schemeClr val="tx1"/>
                  </a:solidFill>
                  <a:latin typeface="Times New Roman" panose="02020603050405020304" pitchFamily="18" charset="0"/>
                  <a:cs typeface="Times New Roman" panose="02020603050405020304" pitchFamily="18" charset="0"/>
                </a:endParaRPr>
              </a:p>
            </p:txBody>
          </p:sp>
          <p:sp>
            <p:nvSpPr>
              <p:cNvPr id="53" name="矩形 112">
                <a:extLst>
                  <a:ext uri="{FF2B5EF4-FFF2-40B4-BE49-F238E27FC236}">
                    <a16:creationId xmlns:a16="http://schemas.microsoft.com/office/drawing/2014/main" id="{EABDFB66-6285-F4CE-3C7B-E510D18D6978}"/>
                  </a:ext>
                </a:extLst>
              </p:cNvPr>
              <p:cNvSpPr/>
              <p:nvPr/>
            </p:nvSpPr>
            <p:spPr>
              <a:xfrm>
                <a:off x="934114" y="4890735"/>
                <a:ext cx="1079500" cy="520700"/>
              </a:xfrm>
              <a:prstGeom prst="rect">
                <a:avLst/>
              </a:prstGeom>
              <a:solidFill>
                <a:srgbClr val="BED8F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文本框 114">
                <a:extLst>
                  <a:ext uri="{FF2B5EF4-FFF2-40B4-BE49-F238E27FC236}">
                    <a16:creationId xmlns:a16="http://schemas.microsoft.com/office/drawing/2014/main" id="{4EEFF3FC-E8E1-941D-97AF-9C20D11CFE5B}"/>
                  </a:ext>
                </a:extLst>
              </p:cNvPr>
              <p:cNvSpPr txBox="1"/>
              <p:nvPr/>
            </p:nvSpPr>
            <p:spPr>
              <a:xfrm>
                <a:off x="878735" y="4890596"/>
                <a:ext cx="1190257" cy="553998"/>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Global ACL </a:t>
                </a:r>
              </a:p>
              <a:p>
                <a:pPr algn="ctr">
                  <a:lnSpc>
                    <a:spcPts val="1800"/>
                  </a:lnSpc>
                </a:pPr>
                <a:r>
                  <a:rPr lang="en-US" altLang="zh-CN" sz="1600" dirty="0">
                    <a:latin typeface="Times New Roman" panose="02020603050405020304" pitchFamily="18" charset="0"/>
                    <a:cs typeface="Times New Roman" panose="02020603050405020304" pitchFamily="18" charset="0"/>
                  </a:rPr>
                  <a:t>Table</a:t>
                </a:r>
                <a:endParaRPr lang="zh-CN" altLang="en-US" sz="1600" dirty="0">
                  <a:latin typeface="Times New Roman" panose="02020603050405020304" pitchFamily="18" charset="0"/>
                  <a:cs typeface="Times New Roman" panose="02020603050405020304" pitchFamily="18" charset="0"/>
                </a:endParaRPr>
              </a:p>
            </p:txBody>
          </p:sp>
          <p:sp>
            <p:nvSpPr>
              <p:cNvPr id="55" name="矩形 116">
                <a:extLst>
                  <a:ext uri="{FF2B5EF4-FFF2-40B4-BE49-F238E27FC236}">
                    <a16:creationId xmlns:a16="http://schemas.microsoft.com/office/drawing/2014/main" id="{60446CE4-007D-DC6D-AE33-9B351859B9E1}"/>
                  </a:ext>
                </a:extLst>
              </p:cNvPr>
              <p:cNvSpPr/>
              <p:nvPr/>
            </p:nvSpPr>
            <p:spPr>
              <a:xfrm>
                <a:off x="2293933" y="4890735"/>
                <a:ext cx="1157956" cy="520700"/>
              </a:xfrm>
              <a:prstGeom prst="rect">
                <a:avLst/>
              </a:prstGeom>
              <a:solidFill>
                <a:srgbClr val="BED8F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文本框 117">
                <a:extLst>
                  <a:ext uri="{FF2B5EF4-FFF2-40B4-BE49-F238E27FC236}">
                    <a16:creationId xmlns:a16="http://schemas.microsoft.com/office/drawing/2014/main" id="{28904E49-8F5F-239F-EBCA-425F1E90B96C}"/>
                  </a:ext>
                </a:extLst>
              </p:cNvPr>
              <p:cNvSpPr txBox="1"/>
              <p:nvPr/>
            </p:nvSpPr>
            <p:spPr>
              <a:xfrm>
                <a:off x="2232637" y="4873947"/>
                <a:ext cx="1327529" cy="553998"/>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per-NIC ACL </a:t>
                </a:r>
              </a:p>
              <a:p>
                <a:pPr algn="ctr">
                  <a:lnSpc>
                    <a:spcPts val="1800"/>
                  </a:lnSpc>
                </a:pPr>
                <a:r>
                  <a:rPr lang="en-US" altLang="zh-CN" sz="1600" dirty="0">
                    <a:latin typeface="Times New Roman" panose="02020603050405020304" pitchFamily="18" charset="0"/>
                    <a:cs typeface="Times New Roman" panose="02020603050405020304" pitchFamily="18" charset="0"/>
                  </a:rPr>
                  <a:t>Table</a:t>
                </a:r>
                <a:endParaRPr lang="zh-CN" altLang="en-US" sz="1600" dirty="0">
                  <a:latin typeface="Times New Roman" panose="02020603050405020304" pitchFamily="18" charset="0"/>
                  <a:cs typeface="Times New Roman" panose="02020603050405020304" pitchFamily="18" charset="0"/>
                </a:endParaRPr>
              </a:p>
            </p:txBody>
          </p:sp>
          <p:sp>
            <p:nvSpPr>
              <p:cNvPr id="57" name="文本框 108">
                <a:extLst>
                  <a:ext uri="{FF2B5EF4-FFF2-40B4-BE49-F238E27FC236}">
                    <a16:creationId xmlns:a16="http://schemas.microsoft.com/office/drawing/2014/main" id="{A0BE3F79-2E69-170C-3BD2-4E7A07F306AA}"/>
                  </a:ext>
                </a:extLst>
              </p:cNvPr>
              <p:cNvSpPr txBox="1"/>
              <p:nvPr/>
            </p:nvSpPr>
            <p:spPr>
              <a:xfrm>
                <a:off x="160935" y="4857576"/>
                <a:ext cx="774860" cy="307777"/>
              </a:xfrm>
              <a:prstGeom prst="rect">
                <a:avLst/>
              </a:prstGeom>
              <a:noFill/>
            </p:spPr>
            <p:txBody>
              <a:bodyPr wrap="square" rtlCol="0">
                <a:spAutoFit/>
              </a:bodyPr>
              <a:lstStyle/>
              <a:p>
                <a:pPr algn="ctr"/>
                <a:r>
                  <a:rPr lang="en-US" altLang="zh-CN" sz="1400" dirty="0">
                    <a:latin typeface="Times New Roman" panose="02020603050405020304" pitchFamily="18" charset="0"/>
                    <a:cs typeface="Times New Roman" panose="02020603050405020304" pitchFamily="18" charset="0"/>
                  </a:rPr>
                  <a:t>RX </a:t>
                </a:r>
                <a:endParaRPr lang="zh-CN" altLang="en-US" sz="1400" dirty="0">
                  <a:latin typeface="Times New Roman" panose="02020603050405020304" pitchFamily="18" charset="0"/>
                  <a:cs typeface="Times New Roman" panose="02020603050405020304" pitchFamily="18" charset="0"/>
                </a:endParaRPr>
              </a:p>
            </p:txBody>
          </p:sp>
          <p:cxnSp>
            <p:nvCxnSpPr>
              <p:cNvPr id="58" name="直接箭头连接符 107">
                <a:extLst>
                  <a:ext uri="{FF2B5EF4-FFF2-40B4-BE49-F238E27FC236}">
                    <a16:creationId xmlns:a16="http://schemas.microsoft.com/office/drawing/2014/main" id="{AFC68D01-5116-D6BF-834B-5F304F2C3400}"/>
                  </a:ext>
                </a:extLst>
              </p:cNvPr>
              <p:cNvCxnSpPr>
                <a:cxnSpLocks/>
              </p:cNvCxnSpPr>
              <p:nvPr/>
            </p:nvCxnSpPr>
            <p:spPr>
              <a:xfrm>
                <a:off x="386140" y="5156121"/>
                <a:ext cx="527050" cy="139"/>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59" name="直接箭头连接符 115">
                <a:extLst>
                  <a:ext uri="{FF2B5EF4-FFF2-40B4-BE49-F238E27FC236}">
                    <a16:creationId xmlns:a16="http://schemas.microsoft.com/office/drawing/2014/main" id="{61C3E759-F6E4-699E-AD44-197E42AE9B6D}"/>
                  </a:ext>
                </a:extLst>
              </p:cNvPr>
              <p:cNvCxnSpPr>
                <a:cxnSpLocks/>
              </p:cNvCxnSpPr>
              <p:nvPr/>
            </p:nvCxnSpPr>
            <p:spPr>
              <a:xfrm>
                <a:off x="2013614" y="5151085"/>
                <a:ext cx="285750"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60" name="矩形 118">
                <a:extLst>
                  <a:ext uri="{FF2B5EF4-FFF2-40B4-BE49-F238E27FC236}">
                    <a16:creationId xmlns:a16="http://schemas.microsoft.com/office/drawing/2014/main" id="{3385D45D-9B4E-1D22-BE19-53A536BE9425}"/>
                  </a:ext>
                </a:extLst>
              </p:cNvPr>
              <p:cNvSpPr/>
              <p:nvPr/>
            </p:nvSpPr>
            <p:spPr>
              <a:xfrm>
                <a:off x="3690882" y="4890735"/>
                <a:ext cx="780182" cy="520700"/>
              </a:xfrm>
              <a:prstGeom prst="rect">
                <a:avLst/>
              </a:prstGeom>
              <a:solidFill>
                <a:srgbClr val="BED8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文本框 119">
                <a:extLst>
                  <a:ext uri="{FF2B5EF4-FFF2-40B4-BE49-F238E27FC236}">
                    <a16:creationId xmlns:a16="http://schemas.microsoft.com/office/drawing/2014/main" id="{CF4FA6FB-CBF8-4EBD-2552-C95D6C96DBC8}"/>
                  </a:ext>
                </a:extLst>
              </p:cNvPr>
              <p:cNvSpPr txBox="1"/>
              <p:nvPr/>
            </p:nvSpPr>
            <p:spPr>
              <a:xfrm>
                <a:off x="3649561" y="4893665"/>
                <a:ext cx="869950" cy="553998"/>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Routing</a:t>
                </a:r>
              </a:p>
              <a:p>
                <a:pPr algn="ctr">
                  <a:lnSpc>
                    <a:spcPts val="1800"/>
                  </a:lnSpc>
                </a:pPr>
                <a:r>
                  <a:rPr lang="en-US" altLang="zh-CN" sz="1600" dirty="0">
                    <a:latin typeface="Times New Roman" panose="02020603050405020304" pitchFamily="18" charset="0"/>
                    <a:cs typeface="Times New Roman" panose="02020603050405020304" pitchFamily="18" charset="0"/>
                  </a:rPr>
                  <a:t>Table</a:t>
                </a:r>
                <a:endParaRPr lang="zh-CN" altLang="en-US" sz="1600" dirty="0">
                  <a:latin typeface="Times New Roman" panose="02020603050405020304" pitchFamily="18" charset="0"/>
                  <a:cs typeface="Times New Roman" panose="02020603050405020304" pitchFamily="18" charset="0"/>
                </a:endParaRPr>
              </a:p>
            </p:txBody>
          </p:sp>
          <p:sp>
            <p:nvSpPr>
              <p:cNvPr id="62" name="矩形 120">
                <a:extLst>
                  <a:ext uri="{FF2B5EF4-FFF2-40B4-BE49-F238E27FC236}">
                    <a16:creationId xmlns:a16="http://schemas.microsoft.com/office/drawing/2014/main" id="{320A53D9-7F8C-3A02-E33F-6B103EFC78F7}"/>
                  </a:ext>
                </a:extLst>
              </p:cNvPr>
              <p:cNvSpPr/>
              <p:nvPr/>
            </p:nvSpPr>
            <p:spPr>
              <a:xfrm>
                <a:off x="4659258" y="4890735"/>
                <a:ext cx="650058" cy="520700"/>
              </a:xfrm>
              <a:prstGeom prst="rect">
                <a:avLst/>
              </a:prstGeom>
              <a:solidFill>
                <a:srgbClr val="BED8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接箭头连接符 122">
                <a:extLst>
                  <a:ext uri="{FF2B5EF4-FFF2-40B4-BE49-F238E27FC236}">
                    <a16:creationId xmlns:a16="http://schemas.microsoft.com/office/drawing/2014/main" id="{ACA54EA2-7581-C324-0E47-5996FA2E27F8}"/>
                  </a:ext>
                </a:extLst>
              </p:cNvPr>
              <p:cNvCxnSpPr>
                <a:cxnSpLocks/>
              </p:cNvCxnSpPr>
              <p:nvPr/>
            </p:nvCxnSpPr>
            <p:spPr>
              <a:xfrm>
                <a:off x="3458247" y="5151085"/>
                <a:ext cx="227012"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64" name="直接箭头连接符 125">
                <a:extLst>
                  <a:ext uri="{FF2B5EF4-FFF2-40B4-BE49-F238E27FC236}">
                    <a16:creationId xmlns:a16="http://schemas.microsoft.com/office/drawing/2014/main" id="{A259A5D7-96E9-AC2F-CBBD-8187CFF05931}"/>
                  </a:ext>
                </a:extLst>
              </p:cNvPr>
              <p:cNvCxnSpPr>
                <a:cxnSpLocks/>
                <a:endCxn id="62" idx="1"/>
              </p:cNvCxnSpPr>
              <p:nvPr/>
            </p:nvCxnSpPr>
            <p:spPr>
              <a:xfrm>
                <a:off x="4471064" y="5151085"/>
                <a:ext cx="188194"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65" name="文本框 121">
                <a:extLst>
                  <a:ext uri="{FF2B5EF4-FFF2-40B4-BE49-F238E27FC236}">
                    <a16:creationId xmlns:a16="http://schemas.microsoft.com/office/drawing/2014/main" id="{AD1C44CB-E42B-73DA-F4BC-72BC09EB3299}"/>
                  </a:ext>
                </a:extLst>
              </p:cNvPr>
              <p:cNvSpPr txBox="1"/>
              <p:nvPr/>
            </p:nvSpPr>
            <p:spPr>
              <a:xfrm>
                <a:off x="4543006" y="4896390"/>
                <a:ext cx="869950" cy="553998"/>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VNIC</a:t>
                </a:r>
              </a:p>
              <a:p>
                <a:pPr algn="ctr">
                  <a:lnSpc>
                    <a:spcPts val="1800"/>
                  </a:lnSpc>
                </a:pPr>
                <a:r>
                  <a:rPr lang="en-US" altLang="zh-CN" sz="1600" dirty="0">
                    <a:latin typeface="Times New Roman" panose="02020603050405020304" pitchFamily="18" charset="0"/>
                    <a:cs typeface="Times New Roman" panose="02020603050405020304" pitchFamily="18" charset="0"/>
                  </a:rPr>
                  <a:t>Table</a:t>
                </a:r>
                <a:endParaRPr lang="zh-CN" altLang="en-US" sz="1600" dirty="0">
                  <a:latin typeface="Times New Roman" panose="02020603050405020304" pitchFamily="18" charset="0"/>
                  <a:cs typeface="Times New Roman" panose="02020603050405020304" pitchFamily="18" charset="0"/>
                </a:endParaRPr>
              </a:p>
            </p:txBody>
          </p:sp>
          <p:cxnSp>
            <p:nvCxnSpPr>
              <p:cNvPr id="66" name="直接箭头连接符 131">
                <a:extLst>
                  <a:ext uri="{FF2B5EF4-FFF2-40B4-BE49-F238E27FC236}">
                    <a16:creationId xmlns:a16="http://schemas.microsoft.com/office/drawing/2014/main" id="{609FFCF7-EF2B-7985-F622-359B2EBE638F}"/>
                  </a:ext>
                </a:extLst>
              </p:cNvPr>
              <p:cNvCxnSpPr>
                <a:cxnSpLocks/>
              </p:cNvCxnSpPr>
              <p:nvPr/>
            </p:nvCxnSpPr>
            <p:spPr>
              <a:xfrm>
                <a:off x="5309316" y="5151085"/>
                <a:ext cx="188194"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67" name="矩形 133">
                <a:extLst>
                  <a:ext uri="{FF2B5EF4-FFF2-40B4-BE49-F238E27FC236}">
                    <a16:creationId xmlns:a16="http://schemas.microsoft.com/office/drawing/2014/main" id="{365F751A-854F-C5CB-13ED-0464D4F51ABC}"/>
                  </a:ext>
                </a:extLst>
              </p:cNvPr>
              <p:cNvSpPr/>
              <p:nvPr/>
            </p:nvSpPr>
            <p:spPr>
              <a:xfrm>
                <a:off x="5501583" y="4890596"/>
                <a:ext cx="1079500" cy="520700"/>
              </a:xfrm>
              <a:prstGeom prst="rect">
                <a:avLst/>
              </a:prstGeom>
              <a:solidFill>
                <a:srgbClr val="BED8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文本框 136">
                <a:extLst>
                  <a:ext uri="{FF2B5EF4-FFF2-40B4-BE49-F238E27FC236}">
                    <a16:creationId xmlns:a16="http://schemas.microsoft.com/office/drawing/2014/main" id="{4C24138D-26CC-28AB-A8FF-2CBA5684182F}"/>
                  </a:ext>
                </a:extLst>
              </p:cNvPr>
              <p:cNvSpPr txBox="1"/>
              <p:nvPr/>
            </p:nvSpPr>
            <p:spPr>
              <a:xfrm>
                <a:off x="5449767" y="4896390"/>
                <a:ext cx="1190257" cy="553998"/>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Subnet ACL </a:t>
                </a:r>
              </a:p>
              <a:p>
                <a:pPr algn="ctr">
                  <a:lnSpc>
                    <a:spcPts val="1800"/>
                  </a:lnSpc>
                </a:pPr>
                <a:r>
                  <a:rPr lang="en-US" altLang="zh-CN" sz="1600" dirty="0">
                    <a:latin typeface="Times New Roman" panose="02020603050405020304" pitchFamily="18" charset="0"/>
                    <a:cs typeface="Times New Roman" panose="02020603050405020304" pitchFamily="18" charset="0"/>
                  </a:rPr>
                  <a:t>Table</a:t>
                </a:r>
                <a:endParaRPr lang="zh-CN" altLang="en-US" sz="1600" dirty="0">
                  <a:latin typeface="Times New Roman" panose="02020603050405020304" pitchFamily="18" charset="0"/>
                  <a:cs typeface="Times New Roman" panose="02020603050405020304" pitchFamily="18" charset="0"/>
                </a:endParaRPr>
              </a:p>
            </p:txBody>
          </p:sp>
          <p:sp>
            <p:nvSpPr>
              <p:cNvPr id="69" name="矩形 137">
                <a:extLst>
                  <a:ext uri="{FF2B5EF4-FFF2-40B4-BE49-F238E27FC236}">
                    <a16:creationId xmlns:a16="http://schemas.microsoft.com/office/drawing/2014/main" id="{9BDBB804-A768-357D-15A5-0D2CDFBD815A}"/>
                  </a:ext>
                </a:extLst>
              </p:cNvPr>
              <p:cNvSpPr/>
              <p:nvPr/>
            </p:nvSpPr>
            <p:spPr>
              <a:xfrm>
                <a:off x="6775942" y="4890596"/>
                <a:ext cx="939972" cy="520700"/>
              </a:xfrm>
              <a:prstGeom prst="rect">
                <a:avLst/>
              </a:prstGeom>
              <a:solidFill>
                <a:srgbClr val="BED8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0" name="直接箭头连接符 139">
                <a:extLst>
                  <a:ext uri="{FF2B5EF4-FFF2-40B4-BE49-F238E27FC236}">
                    <a16:creationId xmlns:a16="http://schemas.microsoft.com/office/drawing/2014/main" id="{CBAB9B6F-724F-C794-97C9-A21E62FC2EF4}"/>
                  </a:ext>
                </a:extLst>
              </p:cNvPr>
              <p:cNvCxnSpPr>
                <a:cxnSpLocks/>
              </p:cNvCxnSpPr>
              <p:nvPr/>
            </p:nvCxnSpPr>
            <p:spPr>
              <a:xfrm>
                <a:off x="6587811" y="5151087"/>
                <a:ext cx="188194"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71" name="文本框 138">
                <a:extLst>
                  <a:ext uri="{FF2B5EF4-FFF2-40B4-BE49-F238E27FC236}">
                    <a16:creationId xmlns:a16="http://schemas.microsoft.com/office/drawing/2014/main" id="{F7289A77-D5CF-5529-BFCC-8E7F00D5DAE4}"/>
                  </a:ext>
                </a:extLst>
              </p:cNvPr>
              <p:cNvSpPr txBox="1"/>
              <p:nvPr/>
            </p:nvSpPr>
            <p:spPr>
              <a:xfrm>
                <a:off x="6654394" y="4896390"/>
                <a:ext cx="1190257" cy="553998"/>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Global SG </a:t>
                </a:r>
              </a:p>
              <a:p>
                <a:pPr algn="ctr">
                  <a:lnSpc>
                    <a:spcPts val="1800"/>
                  </a:lnSpc>
                </a:pPr>
                <a:r>
                  <a:rPr lang="en-US" altLang="zh-CN" sz="1600" dirty="0">
                    <a:latin typeface="Times New Roman" panose="02020603050405020304" pitchFamily="18" charset="0"/>
                    <a:cs typeface="Times New Roman" panose="02020603050405020304" pitchFamily="18" charset="0"/>
                  </a:rPr>
                  <a:t>Table</a:t>
                </a:r>
                <a:endParaRPr lang="zh-CN" altLang="en-US" sz="1600" dirty="0">
                  <a:latin typeface="Times New Roman" panose="02020603050405020304" pitchFamily="18" charset="0"/>
                  <a:cs typeface="Times New Roman" panose="02020603050405020304" pitchFamily="18" charset="0"/>
                </a:endParaRPr>
              </a:p>
            </p:txBody>
          </p:sp>
          <p:sp>
            <p:nvSpPr>
              <p:cNvPr id="72" name="矩形 140">
                <a:extLst>
                  <a:ext uri="{FF2B5EF4-FFF2-40B4-BE49-F238E27FC236}">
                    <a16:creationId xmlns:a16="http://schemas.microsoft.com/office/drawing/2014/main" id="{F3AD97BE-EA81-A4FB-807D-81BE451D11D3}"/>
                  </a:ext>
                </a:extLst>
              </p:cNvPr>
              <p:cNvSpPr/>
              <p:nvPr/>
            </p:nvSpPr>
            <p:spPr>
              <a:xfrm>
                <a:off x="7914866" y="4890596"/>
                <a:ext cx="1078354" cy="520700"/>
              </a:xfrm>
              <a:prstGeom prst="rect">
                <a:avLst/>
              </a:prstGeom>
              <a:solidFill>
                <a:srgbClr val="BED8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3" name="直接箭头连接符 141">
                <a:extLst>
                  <a:ext uri="{FF2B5EF4-FFF2-40B4-BE49-F238E27FC236}">
                    <a16:creationId xmlns:a16="http://schemas.microsoft.com/office/drawing/2014/main" id="{ED474AB0-0F81-4D68-F49E-DBCF2EEB87E2}"/>
                  </a:ext>
                </a:extLst>
              </p:cNvPr>
              <p:cNvCxnSpPr>
                <a:cxnSpLocks/>
              </p:cNvCxnSpPr>
              <p:nvPr/>
            </p:nvCxnSpPr>
            <p:spPr>
              <a:xfrm>
                <a:off x="7720680" y="5152148"/>
                <a:ext cx="188194"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74" name="文本框 142">
                <a:extLst>
                  <a:ext uri="{FF2B5EF4-FFF2-40B4-BE49-F238E27FC236}">
                    <a16:creationId xmlns:a16="http://schemas.microsoft.com/office/drawing/2014/main" id="{B345B5B5-C414-8D3F-9CA3-62715C18FF98}"/>
                  </a:ext>
                </a:extLst>
              </p:cNvPr>
              <p:cNvSpPr txBox="1"/>
              <p:nvPr/>
            </p:nvSpPr>
            <p:spPr>
              <a:xfrm>
                <a:off x="7861317" y="4890596"/>
                <a:ext cx="1190257" cy="553998"/>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per-NIC SG </a:t>
                </a:r>
              </a:p>
              <a:p>
                <a:pPr algn="ctr">
                  <a:lnSpc>
                    <a:spcPts val="1800"/>
                  </a:lnSpc>
                </a:pPr>
                <a:r>
                  <a:rPr lang="en-US" altLang="zh-CN" sz="1600" dirty="0">
                    <a:latin typeface="Times New Roman" panose="02020603050405020304" pitchFamily="18" charset="0"/>
                    <a:cs typeface="Times New Roman" panose="02020603050405020304" pitchFamily="18" charset="0"/>
                  </a:rPr>
                  <a:t>Table</a:t>
                </a:r>
                <a:endParaRPr lang="zh-CN" altLang="en-US" sz="1600" dirty="0">
                  <a:latin typeface="Times New Roman" panose="02020603050405020304" pitchFamily="18" charset="0"/>
                  <a:cs typeface="Times New Roman" panose="02020603050405020304" pitchFamily="18" charset="0"/>
                </a:endParaRPr>
              </a:p>
            </p:txBody>
          </p:sp>
          <p:cxnSp>
            <p:nvCxnSpPr>
              <p:cNvPr id="75" name="直接箭头连接符 141">
                <a:extLst>
                  <a:ext uri="{FF2B5EF4-FFF2-40B4-BE49-F238E27FC236}">
                    <a16:creationId xmlns:a16="http://schemas.microsoft.com/office/drawing/2014/main" id="{D7CECF46-0510-112E-4097-6A74390FFADF}"/>
                  </a:ext>
                </a:extLst>
              </p:cNvPr>
              <p:cNvCxnSpPr>
                <a:cxnSpLocks/>
              </p:cNvCxnSpPr>
              <p:nvPr/>
            </p:nvCxnSpPr>
            <p:spPr>
              <a:xfrm flipV="1">
                <a:off x="8993813" y="5150946"/>
                <a:ext cx="240553" cy="1202"/>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76" name="矩形 112">
                <a:extLst>
                  <a:ext uri="{FF2B5EF4-FFF2-40B4-BE49-F238E27FC236}">
                    <a16:creationId xmlns:a16="http://schemas.microsoft.com/office/drawing/2014/main" id="{8D8817B6-C25F-4151-3BBA-BD8640FB17D0}"/>
                  </a:ext>
                </a:extLst>
              </p:cNvPr>
              <p:cNvSpPr/>
              <p:nvPr/>
            </p:nvSpPr>
            <p:spPr>
              <a:xfrm>
                <a:off x="9234366" y="4890596"/>
                <a:ext cx="2444138" cy="520700"/>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Times New Roman" panose="02020603050405020304" pitchFamily="18" charset="0"/>
                    <a:cs typeface="Times New Roman" panose="02020603050405020304" pitchFamily="18" charset="0"/>
                  </a:rPr>
                  <a:t>Protocol Handshake</a:t>
                </a:r>
                <a:endParaRPr lang="zh-CN" altLang="en-US" dirty="0">
                  <a:solidFill>
                    <a:schemeClr val="tx1"/>
                  </a:solidFill>
                  <a:latin typeface="Times New Roman" panose="02020603050405020304" pitchFamily="18" charset="0"/>
                  <a:cs typeface="Times New Roman" panose="02020603050405020304" pitchFamily="18" charset="0"/>
                </a:endParaRPr>
              </a:p>
            </p:txBody>
          </p:sp>
          <p:sp>
            <p:nvSpPr>
              <p:cNvPr id="77" name="Right Brace 76">
                <a:extLst>
                  <a:ext uri="{FF2B5EF4-FFF2-40B4-BE49-F238E27FC236}">
                    <a16:creationId xmlns:a16="http://schemas.microsoft.com/office/drawing/2014/main" id="{60034405-172B-79E9-C870-CB85FE6945C7}"/>
                  </a:ext>
                </a:extLst>
              </p:cNvPr>
              <p:cNvSpPr/>
              <p:nvPr/>
            </p:nvSpPr>
            <p:spPr>
              <a:xfrm rot="5400000">
                <a:off x="4772022" y="1875359"/>
                <a:ext cx="275518" cy="7594979"/>
              </a:xfrm>
              <a:prstGeom prst="righ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78" name="Right Brace 77">
                <a:extLst>
                  <a:ext uri="{FF2B5EF4-FFF2-40B4-BE49-F238E27FC236}">
                    <a16:creationId xmlns:a16="http://schemas.microsoft.com/office/drawing/2014/main" id="{04EB50A4-42E5-50CE-A3AF-93099EC4A851}"/>
                  </a:ext>
                </a:extLst>
              </p:cNvPr>
              <p:cNvSpPr/>
              <p:nvPr/>
            </p:nvSpPr>
            <p:spPr>
              <a:xfrm rot="5400000">
                <a:off x="10334004" y="4437653"/>
                <a:ext cx="275518" cy="2474795"/>
              </a:xfrm>
              <a:prstGeom prst="righ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79" name="TextBox 78">
                <a:extLst>
                  <a:ext uri="{FF2B5EF4-FFF2-40B4-BE49-F238E27FC236}">
                    <a16:creationId xmlns:a16="http://schemas.microsoft.com/office/drawing/2014/main" id="{2A74A4E9-0AE1-43B8-AE39-D3AD10750A2B}"/>
                  </a:ext>
                </a:extLst>
              </p:cNvPr>
              <p:cNvSpPr txBox="1"/>
              <p:nvPr/>
            </p:nvSpPr>
            <p:spPr>
              <a:xfrm>
                <a:off x="3474445" y="5827095"/>
                <a:ext cx="2864887" cy="369332"/>
              </a:xfrm>
              <a:prstGeom prst="rect">
                <a:avLst/>
              </a:prstGeom>
              <a:noFill/>
            </p:spPr>
            <p:txBody>
              <a:bodyPr wrap="none" rtlCol="0">
                <a:spAutoFit/>
              </a:bodyPr>
              <a:lstStyle/>
              <a:p>
                <a:r>
                  <a:rPr lang="en-US" b="1" i="1" dirty="0">
                    <a:solidFill>
                      <a:srgbClr val="0C4E80"/>
                    </a:solidFill>
                    <a:latin typeface="Times New Roman" panose="02020603050405020304" pitchFamily="18" charset="0"/>
                    <a:cs typeface="Times New Roman" panose="02020603050405020304" pitchFamily="18" charset="0"/>
                  </a:rPr>
                  <a:t>New flow-setup / Slow path</a:t>
                </a:r>
              </a:p>
            </p:txBody>
          </p:sp>
          <p:sp>
            <p:nvSpPr>
              <p:cNvPr id="80" name="TextBox 79">
                <a:extLst>
                  <a:ext uri="{FF2B5EF4-FFF2-40B4-BE49-F238E27FC236}">
                    <a16:creationId xmlns:a16="http://schemas.microsoft.com/office/drawing/2014/main" id="{32F6AC84-0247-7FB7-DA40-81CA976544D2}"/>
                  </a:ext>
                </a:extLst>
              </p:cNvPr>
              <p:cNvSpPr txBox="1"/>
              <p:nvPr/>
            </p:nvSpPr>
            <p:spPr>
              <a:xfrm>
                <a:off x="9111761" y="5827095"/>
                <a:ext cx="2634054"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Connection establishment </a:t>
                </a:r>
              </a:p>
            </p:txBody>
          </p:sp>
        </p:grpSp>
        <p:sp>
          <p:nvSpPr>
            <p:cNvPr id="82" name="TextBox 81">
              <a:extLst>
                <a:ext uri="{FF2B5EF4-FFF2-40B4-BE49-F238E27FC236}">
                  <a16:creationId xmlns:a16="http://schemas.microsoft.com/office/drawing/2014/main" id="{50C00794-5770-EBDD-951F-77433189352A}"/>
                </a:ext>
              </a:extLst>
            </p:cNvPr>
            <p:cNvSpPr txBox="1"/>
            <p:nvPr/>
          </p:nvSpPr>
          <p:spPr>
            <a:xfrm>
              <a:off x="4281334" y="3927246"/>
              <a:ext cx="2573397" cy="384721"/>
            </a:xfrm>
            <a:prstGeom prst="rect">
              <a:avLst/>
            </a:prstGeom>
            <a:noFill/>
          </p:spPr>
          <p:txBody>
            <a:bodyPr wrap="none" rtlCol="0">
              <a:spAutoFit/>
            </a:bodyPr>
            <a:lstStyle/>
            <a:p>
              <a:r>
                <a:rPr lang="en-US" sz="1900" dirty="0">
                  <a:solidFill>
                    <a:srgbClr val="0C4E80"/>
                  </a:solidFill>
                  <a:latin typeface="Arial"/>
                </a:rPr>
                <a:t>Tasks in the slow path</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310896"/>
            <a:ext cx="11057839" cy="274320"/>
          </a:xfrm>
          <a:prstGeom prst="rect">
            <a:avLst/>
          </a:prstGeom>
          <a:noFill/>
        </p:spPr>
        <p:txBody>
          <a:bodyPr wrap="square" lIns="0" tIns="0" rIns="0" bIns="0" anchor="t">
            <a:spAutoFit/>
          </a:bodyPr>
          <a:lstStyle/>
          <a:p>
            <a:pPr algn="l">
              <a:spcBef>
                <a:spcPts val="0"/>
              </a:spcBef>
              <a:spcAft>
                <a:spcPts val="600"/>
              </a:spcAft>
            </a:pPr>
            <a:r>
              <a:rPr sz="1250" b="1" i="0">
                <a:solidFill>
                  <a:srgbClr val="0E4E80"/>
                </a:solidFill>
                <a:latin typeface="Arial"/>
              </a:rPr>
              <a:t>CHALLENGES</a:t>
            </a:r>
          </a:p>
        </p:txBody>
      </p:sp>
      <p:sp>
        <p:nvSpPr>
          <p:cNvPr id="3" name="TextBox 2"/>
          <p:cNvSpPr txBox="1"/>
          <p:nvPr/>
        </p:nvSpPr>
        <p:spPr>
          <a:xfrm>
            <a:off x="573803" y="603504"/>
            <a:ext cx="11057839" cy="438582"/>
          </a:xfrm>
          <a:prstGeom prst="rect">
            <a:avLst/>
          </a:prstGeom>
          <a:noFill/>
        </p:spPr>
        <p:txBody>
          <a:bodyPr wrap="square" lIns="0" tIns="0" rIns="0" bIns="0" anchor="t">
            <a:spAutoFit/>
          </a:bodyPr>
          <a:lstStyle/>
          <a:p>
            <a:pPr algn="l">
              <a:lnSpc>
                <a:spcPct val="95000"/>
              </a:lnSpc>
              <a:spcBef>
                <a:spcPts val="0"/>
              </a:spcBef>
              <a:spcAft>
                <a:spcPts val="600"/>
              </a:spcAft>
            </a:pPr>
            <a:r>
              <a:rPr sz="3000" b="1" i="0" dirty="0">
                <a:solidFill>
                  <a:srgbClr val="0C3355"/>
                </a:solidFill>
                <a:latin typeface="Arial"/>
              </a:rPr>
              <a:t>Why </a:t>
            </a:r>
            <a:r>
              <a:rPr lang="en-US" sz="3000" b="1" i="0" dirty="0">
                <a:solidFill>
                  <a:srgbClr val="0C3355"/>
                </a:solidFill>
                <a:latin typeface="Arial"/>
              </a:rPr>
              <a:t>existing</a:t>
            </a:r>
            <a:r>
              <a:rPr sz="3000" b="1" i="0" dirty="0">
                <a:solidFill>
                  <a:srgbClr val="0C3355"/>
                </a:solidFill>
                <a:latin typeface="Arial"/>
              </a:rPr>
              <a:t> option</a:t>
            </a:r>
            <a:r>
              <a:rPr lang="en-US" sz="3000" b="1" i="0" dirty="0">
                <a:solidFill>
                  <a:srgbClr val="0C3355"/>
                </a:solidFill>
                <a:latin typeface="Arial"/>
              </a:rPr>
              <a:t>s</a:t>
            </a:r>
            <a:r>
              <a:rPr sz="3000" b="1" i="0" dirty="0">
                <a:solidFill>
                  <a:srgbClr val="0C3355"/>
                </a:solidFill>
                <a:latin typeface="Arial"/>
              </a:rPr>
              <a:t> fail</a:t>
            </a:r>
          </a:p>
        </p:txBody>
      </p:sp>
      <p:sp>
        <p:nvSpPr>
          <p:cNvPr id="4" name="Rectangle 3"/>
          <p:cNvSpPr/>
          <p:nvPr/>
        </p:nvSpPr>
        <p:spPr>
          <a:xfrm>
            <a:off x="566928" y="1170432"/>
            <a:ext cx="1143000" cy="50292"/>
          </a:xfrm>
          <a:prstGeom prst="rect">
            <a:avLst/>
          </a:prstGeom>
          <a:solidFill>
            <a:srgbClr val="2E93D8"/>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graphicFrame>
        <p:nvGraphicFramePr>
          <p:cNvPr id="5" name="Table 4"/>
          <p:cNvGraphicFramePr>
            <a:graphicFrameLocks noGrp="1"/>
          </p:cNvGraphicFramePr>
          <p:nvPr>
            <p:extLst>
              <p:ext uri="{D42A27DB-BD31-4B8C-83A1-F6EECF244321}">
                <p14:modId xmlns:p14="http://schemas.microsoft.com/office/powerpoint/2010/main" val="1337994961"/>
              </p:ext>
            </p:extLst>
          </p:nvPr>
        </p:nvGraphicFramePr>
        <p:xfrm>
          <a:off x="1003481" y="1627302"/>
          <a:ext cx="10198482" cy="2990088"/>
        </p:xfrm>
        <a:graphic>
          <a:graphicData uri="http://schemas.openxmlformats.org/drawingml/2006/table">
            <a:tbl>
              <a:tblPr firstRow="1">
                <a:tableStyleId>{5C22544A-7EE6-4342-B048-85BDC9FD1C3A}</a:tableStyleId>
              </a:tblPr>
              <a:tblGrid>
                <a:gridCol w="3783308">
                  <a:extLst>
                    <a:ext uri="{9D8B030D-6E8A-4147-A177-3AD203B41FA5}">
                      <a16:colId xmlns:a16="http://schemas.microsoft.com/office/drawing/2014/main" val="20000"/>
                    </a:ext>
                  </a:extLst>
                </a:gridCol>
                <a:gridCol w="6415174">
                  <a:extLst>
                    <a:ext uri="{9D8B030D-6E8A-4147-A177-3AD203B41FA5}">
                      <a16:colId xmlns:a16="http://schemas.microsoft.com/office/drawing/2014/main" val="20001"/>
                    </a:ext>
                  </a:extLst>
                </a:gridCol>
              </a:tblGrid>
              <a:tr h="502920">
                <a:tc>
                  <a:txBody>
                    <a:bodyPr/>
                    <a:lstStyle/>
                    <a:p>
                      <a:pPr algn="l">
                        <a:lnSpc>
                          <a:spcPct val="100000"/>
                        </a:lnSpc>
                        <a:spcBef>
                          <a:spcPts val="0"/>
                        </a:spcBef>
                        <a:spcAft>
                          <a:spcPts val="0"/>
                        </a:spcAft>
                      </a:pPr>
                      <a:r>
                        <a:rPr sz="1900" b="1" i="0" dirty="0">
                          <a:solidFill>
                            <a:srgbClr val="0C3355"/>
                          </a:solidFill>
                          <a:latin typeface="Arial"/>
                        </a:rPr>
                        <a:t>Option</a:t>
                      </a:r>
                    </a:p>
                  </a:txBody>
                  <a:tcPr marL="128016" marT="36576" marB="36576" anchor="ctr">
                    <a:solidFill>
                      <a:srgbClr val="D5E7F7"/>
                    </a:solidFill>
                  </a:tcPr>
                </a:tc>
                <a:tc>
                  <a:txBody>
                    <a:bodyPr/>
                    <a:lstStyle/>
                    <a:p>
                      <a:pPr algn="l">
                        <a:lnSpc>
                          <a:spcPct val="100000"/>
                        </a:lnSpc>
                        <a:spcBef>
                          <a:spcPts val="0"/>
                        </a:spcBef>
                        <a:spcAft>
                          <a:spcPts val="0"/>
                        </a:spcAft>
                      </a:pPr>
                      <a:r>
                        <a:rPr sz="1900" b="1" i="0" dirty="0">
                          <a:solidFill>
                            <a:srgbClr val="FF0000"/>
                          </a:solidFill>
                          <a:latin typeface="Arial"/>
                        </a:rPr>
                        <a:t>Why it fails</a:t>
                      </a:r>
                    </a:p>
                  </a:txBody>
                  <a:tcPr marL="128016" marT="36576" marB="36576" anchor="ctr">
                    <a:solidFill>
                      <a:srgbClr val="D5E7F7"/>
                    </a:solidFill>
                  </a:tcPr>
                </a:tc>
                <a:extLst>
                  <a:ext uri="{0D108BD9-81ED-4DB2-BD59-A6C34878D82A}">
                    <a16:rowId xmlns:a16="http://schemas.microsoft.com/office/drawing/2014/main" val="10000"/>
                  </a:ext>
                </a:extLst>
              </a:tr>
              <a:tr h="621792">
                <a:tc>
                  <a:txBody>
                    <a:bodyPr/>
                    <a:lstStyle/>
                    <a:p>
                      <a:pPr algn="l">
                        <a:lnSpc>
                          <a:spcPct val="100000"/>
                        </a:lnSpc>
                        <a:spcBef>
                          <a:spcPts val="0"/>
                        </a:spcBef>
                        <a:spcAft>
                          <a:spcPts val="0"/>
                        </a:spcAft>
                      </a:pPr>
                      <a:r>
                        <a:rPr lang="en-US" sz="1900" b="0" i="0" dirty="0">
                          <a:solidFill>
                            <a:srgbClr val="1B2A35"/>
                          </a:solidFill>
                          <a:latin typeface="Arial"/>
                        </a:rPr>
                        <a:t>Slow path in</a:t>
                      </a:r>
                      <a:r>
                        <a:rPr sz="1900" b="0" i="0" dirty="0">
                          <a:solidFill>
                            <a:srgbClr val="1B2A35"/>
                          </a:solidFill>
                          <a:latin typeface="Arial"/>
                        </a:rPr>
                        <a:t> </a:t>
                      </a:r>
                      <a:r>
                        <a:rPr lang="en-US" sz="1900" b="0" i="0" dirty="0">
                          <a:solidFill>
                            <a:srgbClr val="1B2A35"/>
                          </a:solidFill>
                          <a:latin typeface="Arial"/>
                        </a:rPr>
                        <a:t>host</a:t>
                      </a:r>
                      <a:r>
                        <a:rPr sz="1900" b="0" i="0" dirty="0">
                          <a:solidFill>
                            <a:srgbClr val="1B2A35"/>
                          </a:solidFill>
                          <a:latin typeface="Arial"/>
                        </a:rPr>
                        <a:t> CPU</a:t>
                      </a:r>
                      <a:r>
                        <a:rPr lang="en-US" sz="1900" b="0" i="0" dirty="0">
                          <a:solidFill>
                            <a:srgbClr val="1B2A35"/>
                          </a:solidFill>
                          <a:latin typeface="Arial"/>
                        </a:rPr>
                        <a:t>s</a:t>
                      </a:r>
                      <a:endParaRPr sz="1900" b="0" i="0" dirty="0">
                        <a:solidFill>
                          <a:srgbClr val="1B2A35"/>
                        </a:solidFill>
                        <a:latin typeface="Arial"/>
                      </a:endParaRPr>
                    </a:p>
                  </a:txBody>
                  <a:tcPr marL="128016" marT="36576" marB="36576" anchor="ctr">
                    <a:solidFill>
                      <a:srgbClr val="FFFFFF"/>
                    </a:solidFill>
                  </a:tcPr>
                </a:tc>
                <a:tc>
                  <a:txBody>
                    <a:bodyPr/>
                    <a:lstStyle/>
                    <a:p>
                      <a:pPr algn="l">
                        <a:lnSpc>
                          <a:spcPct val="100000"/>
                        </a:lnSpc>
                        <a:spcBef>
                          <a:spcPts val="0"/>
                        </a:spcBef>
                        <a:spcAft>
                          <a:spcPts val="0"/>
                        </a:spcAft>
                      </a:pPr>
                      <a:r>
                        <a:rPr sz="1900" b="0" i="0" dirty="0">
                          <a:solidFill>
                            <a:srgbClr val="FF0000"/>
                          </a:solidFill>
                          <a:latin typeface="Arial"/>
                        </a:rPr>
                        <a:t>Host CPU</a:t>
                      </a:r>
                      <a:r>
                        <a:rPr lang="en-US" sz="1900" b="0" i="0" dirty="0">
                          <a:solidFill>
                            <a:srgbClr val="FF0000"/>
                          </a:solidFill>
                          <a:latin typeface="Arial"/>
                        </a:rPr>
                        <a:t>s are</a:t>
                      </a:r>
                      <a:r>
                        <a:rPr sz="1900" b="0" i="0" dirty="0">
                          <a:solidFill>
                            <a:srgbClr val="FF0000"/>
                          </a:solidFill>
                          <a:latin typeface="Arial"/>
                        </a:rPr>
                        <a:t> </a:t>
                      </a:r>
                      <a:r>
                        <a:rPr lang="en-US" sz="1900" b="0" i="0" dirty="0">
                          <a:solidFill>
                            <a:srgbClr val="FF0000"/>
                          </a:solidFill>
                          <a:latin typeface="Arial"/>
                        </a:rPr>
                        <a:t>reserved </a:t>
                      </a:r>
                      <a:r>
                        <a:rPr sz="1900" b="0" i="0" dirty="0">
                          <a:solidFill>
                            <a:srgbClr val="FF0000"/>
                          </a:solidFill>
                          <a:latin typeface="Arial"/>
                        </a:rPr>
                        <a:t>for </a:t>
                      </a:r>
                      <a:r>
                        <a:rPr lang="en-US" sz="1900" b="0" i="0" dirty="0">
                          <a:solidFill>
                            <a:srgbClr val="FF0000"/>
                          </a:solidFill>
                          <a:latin typeface="Arial"/>
                        </a:rPr>
                        <a:t>VM </a:t>
                      </a:r>
                      <a:r>
                        <a:rPr sz="1900" b="0" i="0" dirty="0">
                          <a:solidFill>
                            <a:srgbClr val="FF0000"/>
                          </a:solidFill>
                          <a:latin typeface="Arial"/>
                        </a:rPr>
                        <a:t>tenants</a:t>
                      </a:r>
                    </a:p>
                  </a:txBody>
                  <a:tcPr marL="128016" marT="36576" marB="36576" anchor="ctr">
                    <a:solidFill>
                      <a:srgbClr val="FFFFFF"/>
                    </a:solidFill>
                  </a:tcPr>
                </a:tc>
                <a:extLst>
                  <a:ext uri="{0D108BD9-81ED-4DB2-BD59-A6C34878D82A}">
                    <a16:rowId xmlns:a16="http://schemas.microsoft.com/office/drawing/2014/main" val="10001"/>
                  </a:ext>
                </a:extLst>
              </a:tr>
              <a:tr h="621792">
                <a:tc>
                  <a:txBody>
                    <a:bodyPr/>
                    <a:lstStyle/>
                    <a:p>
                      <a:pPr algn="l">
                        <a:lnSpc>
                          <a:spcPct val="100000"/>
                        </a:lnSpc>
                        <a:spcBef>
                          <a:spcPts val="0"/>
                        </a:spcBef>
                        <a:spcAft>
                          <a:spcPts val="0"/>
                        </a:spcAft>
                      </a:pPr>
                      <a:r>
                        <a:rPr sz="1900" b="0" i="0" dirty="0">
                          <a:solidFill>
                            <a:srgbClr val="1B2A35"/>
                          </a:solidFill>
                          <a:latin typeface="Arial"/>
                        </a:rPr>
                        <a:t>Multiple DPUs per host</a:t>
                      </a:r>
                    </a:p>
                  </a:txBody>
                  <a:tcPr marL="128016" marT="36576" marB="36576" anchor="ctr">
                    <a:solidFill>
                      <a:srgbClr val="F6F9FB"/>
                    </a:solidFill>
                  </a:tcPr>
                </a:tc>
                <a:tc>
                  <a:txBody>
                    <a:bodyPr/>
                    <a:lstStyle/>
                    <a:p>
                      <a:pPr algn="l">
                        <a:lnSpc>
                          <a:spcPct val="100000"/>
                        </a:lnSpc>
                        <a:spcBef>
                          <a:spcPts val="0"/>
                        </a:spcBef>
                        <a:spcAft>
                          <a:spcPts val="0"/>
                        </a:spcAft>
                      </a:pPr>
                      <a:r>
                        <a:rPr sz="1900" b="0" i="0" dirty="0">
                          <a:solidFill>
                            <a:srgbClr val="FF0000"/>
                          </a:solidFill>
                          <a:latin typeface="Arial"/>
                        </a:rPr>
                        <a:t>&gt; 100K hosts — prohibitive cost</a:t>
                      </a:r>
                    </a:p>
                  </a:txBody>
                  <a:tcPr marL="128016" marT="36576" marB="36576" anchor="ctr">
                    <a:solidFill>
                      <a:srgbClr val="F6F9FB"/>
                    </a:solidFill>
                  </a:tcPr>
                </a:tc>
                <a:extLst>
                  <a:ext uri="{0D108BD9-81ED-4DB2-BD59-A6C34878D82A}">
                    <a16:rowId xmlns:a16="http://schemas.microsoft.com/office/drawing/2014/main" val="10002"/>
                  </a:ext>
                </a:extLst>
              </a:tr>
              <a:tr h="621792">
                <a:tc>
                  <a:txBody>
                    <a:bodyPr/>
                    <a:lstStyle/>
                    <a:p>
                      <a:pPr algn="l">
                        <a:lnSpc>
                          <a:spcPct val="100000"/>
                        </a:lnSpc>
                        <a:spcBef>
                          <a:spcPts val="0"/>
                        </a:spcBef>
                        <a:spcAft>
                          <a:spcPts val="0"/>
                        </a:spcAft>
                      </a:pPr>
                      <a:r>
                        <a:rPr sz="1900" b="0" i="0" dirty="0">
                          <a:solidFill>
                            <a:srgbClr val="1B2A35"/>
                          </a:solidFill>
                          <a:latin typeface="Arial"/>
                        </a:rPr>
                        <a:t>Slow path in an FPGA</a:t>
                      </a:r>
                    </a:p>
                  </a:txBody>
                  <a:tcPr marL="128016" marT="36576" marB="36576" anchor="ctr">
                    <a:solidFill>
                      <a:srgbClr val="FFFFFF"/>
                    </a:solidFill>
                  </a:tcPr>
                </a:tc>
                <a:tc>
                  <a:txBody>
                    <a:bodyPr/>
                    <a:lstStyle/>
                    <a:p>
                      <a:pPr algn="l">
                        <a:lnSpc>
                          <a:spcPct val="100000"/>
                        </a:lnSpc>
                        <a:spcBef>
                          <a:spcPts val="0"/>
                        </a:spcBef>
                        <a:spcAft>
                          <a:spcPts val="0"/>
                        </a:spcAft>
                      </a:pPr>
                      <a:r>
                        <a:rPr lang="en-US" sz="1900" b="0" i="0" dirty="0">
                          <a:solidFill>
                            <a:srgbClr val="FF0000"/>
                          </a:solidFill>
                          <a:latin typeface="Arial"/>
                        </a:rPr>
                        <a:t>Cannot hold the complex logics of the slow path</a:t>
                      </a:r>
                    </a:p>
                  </a:txBody>
                  <a:tcPr marL="128016" marT="36576" marB="36576" anchor="ctr">
                    <a:solidFill>
                      <a:srgbClr val="FFFFFF"/>
                    </a:solidFill>
                  </a:tcPr>
                </a:tc>
                <a:extLst>
                  <a:ext uri="{0D108BD9-81ED-4DB2-BD59-A6C34878D82A}">
                    <a16:rowId xmlns:a16="http://schemas.microsoft.com/office/drawing/2014/main" val="10003"/>
                  </a:ext>
                </a:extLst>
              </a:tr>
              <a:tr h="621792">
                <a:tc>
                  <a:txBody>
                    <a:bodyPr/>
                    <a:lstStyle/>
                    <a:p>
                      <a:pPr algn="l">
                        <a:lnSpc>
                          <a:spcPct val="100000"/>
                        </a:lnSpc>
                        <a:spcBef>
                          <a:spcPts val="0"/>
                        </a:spcBef>
                        <a:spcAft>
                          <a:spcPts val="0"/>
                        </a:spcAft>
                      </a:pPr>
                      <a:r>
                        <a:rPr sz="1900" b="0" i="0" dirty="0">
                          <a:solidFill>
                            <a:srgbClr val="1B2A35"/>
                          </a:solidFill>
                          <a:latin typeface="Arial"/>
                        </a:rPr>
                        <a:t>Slow path in a P4 ASIC</a:t>
                      </a:r>
                    </a:p>
                  </a:txBody>
                  <a:tcPr marL="128016" marT="36576" marB="36576" anchor="ctr">
                    <a:solidFill>
                      <a:srgbClr val="F6F9FB"/>
                    </a:solidFill>
                  </a:tcPr>
                </a:tc>
                <a:tc>
                  <a:txBody>
                    <a:bodyPr/>
                    <a:lstStyle/>
                    <a:p>
                      <a:pPr algn="l">
                        <a:lnSpc>
                          <a:spcPct val="100000"/>
                        </a:lnSpc>
                        <a:spcBef>
                          <a:spcPts val="0"/>
                        </a:spcBef>
                        <a:spcAft>
                          <a:spcPts val="0"/>
                        </a:spcAft>
                      </a:pPr>
                      <a:r>
                        <a:rPr lang="en-US" sz="1900" b="0" i="0" dirty="0">
                          <a:solidFill>
                            <a:srgbClr val="FF0000"/>
                          </a:solidFill>
                          <a:latin typeface="Arial"/>
                        </a:rPr>
                        <a:t>Limited resources for tables</a:t>
                      </a:r>
                      <a:r>
                        <a:rPr sz="1900" b="0" i="0" dirty="0">
                          <a:solidFill>
                            <a:srgbClr val="FF0000"/>
                          </a:solidFill>
                          <a:latin typeface="Arial"/>
                        </a:rPr>
                        <a:t>; </a:t>
                      </a:r>
                      <a:r>
                        <a:rPr lang="en-US" sz="1900" b="0" i="0" dirty="0">
                          <a:solidFill>
                            <a:srgbClr val="FF0000"/>
                          </a:solidFill>
                          <a:latin typeface="Arial"/>
                        </a:rPr>
                        <a:t>Limited programmability</a:t>
                      </a:r>
                      <a:endParaRPr sz="1900" b="0" i="0" dirty="0">
                        <a:solidFill>
                          <a:srgbClr val="FF0000"/>
                        </a:solidFill>
                        <a:latin typeface="Arial"/>
                      </a:endParaRPr>
                    </a:p>
                  </a:txBody>
                  <a:tcPr marL="128016" marT="36576" marB="36576" anchor="ctr">
                    <a:solidFill>
                      <a:srgbClr val="F6F9FB"/>
                    </a:solidFill>
                  </a:tcPr>
                </a:tc>
                <a:extLst>
                  <a:ext uri="{0D108BD9-81ED-4DB2-BD59-A6C34878D82A}">
                    <a16:rowId xmlns:a16="http://schemas.microsoft.com/office/drawing/2014/main" val="10004"/>
                  </a:ext>
                </a:extLst>
              </a:tr>
            </a:tbl>
          </a:graphicData>
        </a:graphic>
      </p:graphicFrame>
      <p:grpSp>
        <p:nvGrpSpPr>
          <p:cNvPr id="12" name="Group 11">
            <a:extLst>
              <a:ext uri="{FF2B5EF4-FFF2-40B4-BE49-F238E27FC236}">
                <a16:creationId xmlns:a16="http://schemas.microsoft.com/office/drawing/2014/main" id="{2C9C8E7B-194A-6891-BF6B-A0F4BF858440}"/>
              </a:ext>
            </a:extLst>
          </p:cNvPr>
          <p:cNvGrpSpPr/>
          <p:nvPr/>
        </p:nvGrpSpPr>
        <p:grpSpPr>
          <a:xfrm>
            <a:off x="1003479" y="5441013"/>
            <a:ext cx="10198483" cy="640080"/>
            <a:chOff x="566928" y="5550879"/>
            <a:chExt cx="9674071" cy="640080"/>
          </a:xfrm>
        </p:grpSpPr>
        <p:sp>
          <p:nvSpPr>
            <p:cNvPr id="13" name="Rectangle 12">
              <a:extLst>
                <a:ext uri="{FF2B5EF4-FFF2-40B4-BE49-F238E27FC236}">
                  <a16:creationId xmlns:a16="http://schemas.microsoft.com/office/drawing/2014/main" id="{C9430BF0-6366-83F3-B891-7781CA1CED60}"/>
                </a:ext>
              </a:extLst>
            </p:cNvPr>
            <p:cNvSpPr/>
            <p:nvPr/>
          </p:nvSpPr>
          <p:spPr>
            <a:xfrm>
              <a:off x="566929" y="5550879"/>
              <a:ext cx="9674070" cy="640080"/>
            </a:xfrm>
            <a:prstGeom prst="rect">
              <a:avLst/>
            </a:prstGeom>
            <a:no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lang="en-US" sz="2100" dirty="0">
                  <a:solidFill>
                    <a:srgbClr val="1B2A35"/>
                  </a:solidFill>
                  <a:latin typeface="Arial"/>
                </a:rPr>
                <a:t>No architecture meets our goals,  </a:t>
              </a:r>
              <a:r>
                <a:rPr lang="en-US" sz="2100" b="1" dirty="0">
                  <a:solidFill>
                    <a:srgbClr val="1573BE"/>
                  </a:solidFill>
                  <a:latin typeface="Arial"/>
                </a:rPr>
                <a:t>so we adopt new hardware architecture.</a:t>
              </a:r>
            </a:p>
          </p:txBody>
        </p:sp>
        <p:sp>
          <p:nvSpPr>
            <p:cNvPr id="14" name="Rectangle 13">
              <a:extLst>
                <a:ext uri="{FF2B5EF4-FFF2-40B4-BE49-F238E27FC236}">
                  <a16:creationId xmlns:a16="http://schemas.microsoft.com/office/drawing/2014/main" id="{156E3D80-1F3B-6A35-AC7D-CBBFBE98056E}"/>
                </a:ext>
              </a:extLst>
            </p:cNvPr>
            <p:cNvSpPr/>
            <p:nvPr/>
          </p:nvSpPr>
          <p:spPr>
            <a:xfrm>
              <a:off x="566928" y="5550879"/>
              <a:ext cx="68580" cy="640080"/>
            </a:xfrm>
            <a:prstGeom prst="rect">
              <a:avLst/>
            </a:prstGeom>
            <a:solidFill>
              <a:srgbClr val="0C4E8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solidFill>
                  <a:srgbClr val="C00000"/>
                </a:solidFill>
              </a:endParaRPr>
            </a:p>
          </p:txBody>
        </p:sp>
      </p:grpSp>
      <p:sp>
        <p:nvSpPr>
          <p:cNvPr id="15" name="Rectangle 14">
            <a:extLst>
              <a:ext uri="{FF2B5EF4-FFF2-40B4-BE49-F238E27FC236}">
                <a16:creationId xmlns:a16="http://schemas.microsoft.com/office/drawing/2014/main" id="{0BC0A181-D1A2-F043-742C-21BFBAFC0027}"/>
              </a:ext>
            </a:extLst>
          </p:cNvPr>
          <p:cNvSpPr/>
          <p:nvPr/>
        </p:nvSpPr>
        <p:spPr>
          <a:xfrm>
            <a:off x="886120" y="2724347"/>
            <a:ext cx="10738647" cy="6315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0640B3E-C106-A9D7-D3D5-2EA1ABFAD051}"/>
              </a:ext>
            </a:extLst>
          </p:cNvPr>
          <p:cNvSpPr/>
          <p:nvPr/>
        </p:nvSpPr>
        <p:spPr>
          <a:xfrm>
            <a:off x="886120" y="3366125"/>
            <a:ext cx="10738647" cy="6315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14DDB22-B4D5-9496-EE9F-9B87AD9CBDAD}"/>
              </a:ext>
            </a:extLst>
          </p:cNvPr>
          <p:cNvSpPr/>
          <p:nvPr/>
        </p:nvSpPr>
        <p:spPr>
          <a:xfrm>
            <a:off x="886120" y="4012827"/>
            <a:ext cx="10738647" cy="6315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310896"/>
            <a:ext cx="11057839" cy="274320"/>
          </a:xfrm>
          <a:prstGeom prst="rect">
            <a:avLst/>
          </a:prstGeom>
          <a:noFill/>
        </p:spPr>
        <p:txBody>
          <a:bodyPr wrap="square" lIns="0" tIns="0" rIns="0" bIns="0" anchor="t">
            <a:spAutoFit/>
          </a:bodyPr>
          <a:lstStyle/>
          <a:p>
            <a:pPr algn="l">
              <a:spcBef>
                <a:spcPts val="0"/>
              </a:spcBef>
              <a:spcAft>
                <a:spcPts val="600"/>
              </a:spcAft>
            </a:pPr>
            <a:r>
              <a:rPr sz="1250" b="1" i="0">
                <a:solidFill>
                  <a:srgbClr val="0E4E80"/>
                </a:solidFill>
                <a:latin typeface="Arial"/>
              </a:rPr>
              <a:t>OUR PLATFORM</a:t>
            </a:r>
          </a:p>
        </p:txBody>
      </p:sp>
      <p:sp>
        <p:nvSpPr>
          <p:cNvPr id="3" name="TextBox 2"/>
          <p:cNvSpPr txBox="1"/>
          <p:nvPr/>
        </p:nvSpPr>
        <p:spPr>
          <a:xfrm>
            <a:off x="566928" y="603504"/>
            <a:ext cx="11057839" cy="438582"/>
          </a:xfrm>
          <a:prstGeom prst="rect">
            <a:avLst/>
          </a:prstGeom>
          <a:noFill/>
        </p:spPr>
        <p:txBody>
          <a:bodyPr wrap="square" lIns="0" tIns="0" rIns="0" bIns="0" anchor="t">
            <a:spAutoFit/>
          </a:bodyPr>
          <a:lstStyle/>
          <a:p>
            <a:pPr algn="l">
              <a:lnSpc>
                <a:spcPct val="95000"/>
              </a:lnSpc>
              <a:spcBef>
                <a:spcPts val="0"/>
              </a:spcBef>
              <a:spcAft>
                <a:spcPts val="600"/>
              </a:spcAft>
            </a:pPr>
            <a:r>
              <a:rPr sz="3000" b="1" i="0" dirty="0" err="1">
                <a:solidFill>
                  <a:srgbClr val="0C3355"/>
                </a:solidFill>
                <a:latin typeface="Arial"/>
              </a:rPr>
              <a:t>Xline</a:t>
            </a:r>
            <a:r>
              <a:rPr sz="3000" b="1" i="0" dirty="0">
                <a:solidFill>
                  <a:srgbClr val="0C3355"/>
                </a:solidFill>
                <a:latin typeface="Arial"/>
              </a:rPr>
              <a:t>: </a:t>
            </a:r>
            <a:r>
              <a:rPr lang="en-US" sz="3000" b="1" dirty="0">
                <a:solidFill>
                  <a:srgbClr val="0C3355"/>
                </a:solidFill>
                <a:latin typeface="Arial"/>
              </a:rPr>
              <a:t>N</a:t>
            </a:r>
            <a:r>
              <a:rPr sz="3000" b="1" i="0" dirty="0">
                <a:solidFill>
                  <a:srgbClr val="0C3355"/>
                </a:solidFill>
                <a:latin typeface="Arial"/>
              </a:rPr>
              <a:t>ext-generation DPU</a:t>
            </a:r>
          </a:p>
        </p:txBody>
      </p:sp>
      <p:sp>
        <p:nvSpPr>
          <p:cNvPr id="4" name="Rectangle 3"/>
          <p:cNvSpPr/>
          <p:nvPr/>
        </p:nvSpPr>
        <p:spPr>
          <a:xfrm>
            <a:off x="566928" y="1170432"/>
            <a:ext cx="1143000" cy="50292"/>
          </a:xfrm>
          <a:prstGeom prst="rect">
            <a:avLst/>
          </a:prstGeom>
          <a:solidFill>
            <a:srgbClr val="2E93D8"/>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grpSp>
        <p:nvGrpSpPr>
          <p:cNvPr id="5" name="Group 4">
            <a:extLst>
              <a:ext uri="{FF2B5EF4-FFF2-40B4-BE49-F238E27FC236}">
                <a16:creationId xmlns:a16="http://schemas.microsoft.com/office/drawing/2014/main" id="{E78668FA-8DEA-289C-0F74-A756153EE5AF}"/>
              </a:ext>
            </a:extLst>
          </p:cNvPr>
          <p:cNvGrpSpPr/>
          <p:nvPr/>
        </p:nvGrpSpPr>
        <p:grpSpPr>
          <a:xfrm>
            <a:off x="432539" y="1550306"/>
            <a:ext cx="6550151" cy="1097280"/>
            <a:chOff x="5641848" y="1435607"/>
            <a:chExt cx="6550151" cy="1097280"/>
          </a:xfrm>
        </p:grpSpPr>
        <p:sp>
          <p:nvSpPr>
            <p:cNvPr id="8" name="Rectangle 7"/>
            <p:cNvSpPr/>
            <p:nvPr/>
          </p:nvSpPr>
          <p:spPr>
            <a:xfrm>
              <a:off x="5641848" y="1435607"/>
              <a:ext cx="6446520" cy="1097280"/>
            </a:xfrm>
            <a:prstGeom prst="rect">
              <a:avLst/>
            </a:prstGeom>
            <a:solidFill>
              <a:srgbClr val="E8F2FB"/>
            </a:solid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Rectangle 8"/>
            <p:cNvSpPr/>
            <p:nvPr/>
          </p:nvSpPr>
          <p:spPr>
            <a:xfrm>
              <a:off x="5641848" y="1435607"/>
              <a:ext cx="68580" cy="1097280"/>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solidFill>
                  <a:schemeClr val="bg2">
                    <a:lumMod val="50000"/>
                  </a:schemeClr>
                </a:solidFill>
              </a:endParaRPr>
            </a:p>
          </p:txBody>
        </p:sp>
        <p:sp>
          <p:nvSpPr>
            <p:cNvPr id="10" name="TextBox 9"/>
            <p:cNvSpPr txBox="1"/>
            <p:nvPr/>
          </p:nvSpPr>
          <p:spPr>
            <a:xfrm>
              <a:off x="5902734" y="1645505"/>
              <a:ext cx="6289265" cy="739690"/>
            </a:xfrm>
            <a:prstGeom prst="rect">
              <a:avLst/>
            </a:prstGeom>
            <a:noFill/>
          </p:spPr>
          <p:txBody>
            <a:bodyPr wrap="square" lIns="0" tIns="0" rIns="0" bIns="0" anchor="t">
              <a:spAutoFit/>
            </a:bodyPr>
            <a:lstStyle/>
            <a:p>
              <a:pPr algn="l">
                <a:lnSpc>
                  <a:spcPct val="100000"/>
                </a:lnSpc>
                <a:spcBef>
                  <a:spcPts val="0"/>
                </a:spcBef>
                <a:spcAft>
                  <a:spcPts val="900"/>
                </a:spcAft>
              </a:pPr>
              <a:r>
                <a:rPr sz="2100" b="1" i="0" dirty="0">
                  <a:solidFill>
                    <a:schemeClr val="bg2">
                      <a:lumMod val="50000"/>
                    </a:schemeClr>
                  </a:solidFill>
                  <a:latin typeface="Arial"/>
                </a:rPr>
                <a:t>CPU — </a:t>
              </a:r>
              <a:r>
                <a:rPr lang="en-US" sz="2100" b="1" i="0" dirty="0">
                  <a:solidFill>
                    <a:schemeClr val="bg2">
                      <a:lumMod val="50000"/>
                    </a:schemeClr>
                  </a:solidFill>
                  <a:latin typeface="Arial"/>
                </a:rPr>
                <a:t>S</a:t>
              </a:r>
              <a:r>
                <a:rPr sz="2100" b="1" i="0" dirty="0">
                  <a:solidFill>
                    <a:schemeClr val="bg2">
                      <a:lumMod val="50000"/>
                    </a:schemeClr>
                  </a:solidFill>
                  <a:latin typeface="Arial"/>
                </a:rPr>
                <a:t>oftware plane</a:t>
              </a:r>
            </a:p>
            <a:p>
              <a:pPr marL="285750" indent="-285750">
                <a:lnSpc>
                  <a:spcPct val="112000"/>
                </a:lnSpc>
                <a:spcBef>
                  <a:spcPts val="0"/>
                </a:spcBef>
                <a:spcAft>
                  <a:spcPts val="700"/>
                </a:spcAft>
                <a:buFont typeface="Arial" panose="020B0604020202020204" pitchFamily="34" charset="0"/>
                <a:buChar char="•"/>
              </a:pPr>
              <a:r>
                <a:rPr sz="1900" b="0" i="0" dirty="0">
                  <a:solidFill>
                    <a:srgbClr val="1B2A35"/>
                  </a:solidFill>
                  <a:latin typeface="Arial"/>
                </a:rPr>
                <a:t>6-core 2.4 GHz Arm64</a:t>
              </a:r>
              <a:r>
                <a:rPr lang="en-US" sz="1900" b="0" i="0" dirty="0">
                  <a:solidFill>
                    <a:srgbClr val="1B2A35"/>
                  </a:solidFill>
                  <a:latin typeface="Arial"/>
                </a:rPr>
                <a:t>; Full programmability</a:t>
              </a:r>
              <a:endParaRPr sz="1900" b="0" i="0" dirty="0">
                <a:solidFill>
                  <a:srgbClr val="1B2A35"/>
                </a:solidFill>
                <a:latin typeface="Arial"/>
              </a:endParaRPr>
            </a:p>
          </p:txBody>
        </p:sp>
      </p:grpSp>
      <p:grpSp>
        <p:nvGrpSpPr>
          <p:cNvPr id="6" name="Group 5">
            <a:extLst>
              <a:ext uri="{FF2B5EF4-FFF2-40B4-BE49-F238E27FC236}">
                <a16:creationId xmlns:a16="http://schemas.microsoft.com/office/drawing/2014/main" id="{C45AAFB5-47DD-2E5A-9D6B-FF3789992D66}"/>
              </a:ext>
            </a:extLst>
          </p:cNvPr>
          <p:cNvGrpSpPr/>
          <p:nvPr/>
        </p:nvGrpSpPr>
        <p:grpSpPr>
          <a:xfrm>
            <a:off x="432539" y="2784747"/>
            <a:ext cx="6446520" cy="1097280"/>
            <a:chOff x="5641848" y="2670048"/>
            <a:chExt cx="6446520" cy="1097280"/>
          </a:xfrm>
        </p:grpSpPr>
        <p:sp>
          <p:nvSpPr>
            <p:cNvPr id="11" name="Rectangle 10"/>
            <p:cNvSpPr/>
            <p:nvPr/>
          </p:nvSpPr>
          <p:spPr>
            <a:xfrm>
              <a:off x="5641848" y="2670048"/>
              <a:ext cx="6446520" cy="1097280"/>
            </a:xfrm>
            <a:prstGeom prst="rect">
              <a:avLst/>
            </a:prstGeom>
            <a:solidFill>
              <a:srgbClr val="E8F2FB"/>
            </a:solid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Rectangle 11"/>
            <p:cNvSpPr/>
            <p:nvPr/>
          </p:nvSpPr>
          <p:spPr>
            <a:xfrm>
              <a:off x="5641848" y="2670048"/>
              <a:ext cx="68580" cy="1097280"/>
            </a:xfrm>
            <a:prstGeom prst="rect">
              <a:avLst/>
            </a:prstGeom>
            <a:solidFill>
              <a:srgbClr val="C2770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5916168" y="2851796"/>
              <a:ext cx="5943600" cy="739690"/>
            </a:xfrm>
            <a:prstGeom prst="rect">
              <a:avLst/>
            </a:prstGeom>
            <a:noFill/>
          </p:spPr>
          <p:txBody>
            <a:bodyPr wrap="square" lIns="0" tIns="0" rIns="0" bIns="0" anchor="t">
              <a:spAutoFit/>
            </a:bodyPr>
            <a:lstStyle/>
            <a:p>
              <a:pPr algn="l">
                <a:lnSpc>
                  <a:spcPct val="100000"/>
                </a:lnSpc>
                <a:spcBef>
                  <a:spcPts val="0"/>
                </a:spcBef>
                <a:spcAft>
                  <a:spcPts val="900"/>
                </a:spcAft>
              </a:pPr>
              <a:r>
                <a:rPr sz="2100" b="1" i="0" dirty="0">
                  <a:solidFill>
                    <a:srgbClr val="C2770E"/>
                  </a:solidFill>
                  <a:latin typeface="Arial"/>
                </a:rPr>
                <a:t>Fixed ASIC — </a:t>
              </a:r>
              <a:r>
                <a:rPr lang="en-US" sz="2100" b="1" i="0" dirty="0">
                  <a:solidFill>
                    <a:srgbClr val="C2770E"/>
                  </a:solidFill>
                  <a:latin typeface="Arial"/>
                </a:rPr>
                <a:t>H</a:t>
              </a:r>
              <a:r>
                <a:rPr sz="2100" b="1" i="0" dirty="0">
                  <a:solidFill>
                    <a:srgbClr val="C2770E"/>
                  </a:solidFill>
                  <a:latin typeface="Arial"/>
                </a:rPr>
                <a:t>ardware plane</a:t>
              </a:r>
            </a:p>
            <a:p>
              <a:pPr marL="285750" indent="-285750">
                <a:lnSpc>
                  <a:spcPct val="112000"/>
                </a:lnSpc>
                <a:spcBef>
                  <a:spcPts val="0"/>
                </a:spcBef>
                <a:spcAft>
                  <a:spcPts val="700"/>
                </a:spcAft>
                <a:buFont typeface="Arial" panose="020B0604020202020204" pitchFamily="34" charset="0"/>
                <a:buChar char="•"/>
              </a:pPr>
              <a:r>
                <a:rPr lang="en-US" sz="1900" b="0" i="0" dirty="0">
                  <a:solidFill>
                    <a:srgbClr val="1B2A35"/>
                  </a:solidFill>
                  <a:latin typeface="Arial"/>
                </a:rPr>
                <a:t>Pipeline for fast path;</a:t>
              </a:r>
              <a:r>
                <a:rPr sz="1900" b="0" i="0" dirty="0">
                  <a:solidFill>
                    <a:srgbClr val="1B2A35"/>
                  </a:solidFill>
                  <a:latin typeface="Arial"/>
                </a:rPr>
                <a:t> no programmability</a:t>
              </a:r>
            </a:p>
          </p:txBody>
        </p:sp>
      </p:grpSp>
      <p:grpSp>
        <p:nvGrpSpPr>
          <p:cNvPr id="7" name="Group 6">
            <a:extLst>
              <a:ext uri="{FF2B5EF4-FFF2-40B4-BE49-F238E27FC236}">
                <a16:creationId xmlns:a16="http://schemas.microsoft.com/office/drawing/2014/main" id="{35A8E286-6BF9-AC78-679E-3762D0C3B547}"/>
              </a:ext>
            </a:extLst>
          </p:cNvPr>
          <p:cNvGrpSpPr/>
          <p:nvPr/>
        </p:nvGrpSpPr>
        <p:grpSpPr>
          <a:xfrm>
            <a:off x="432539" y="4019186"/>
            <a:ext cx="6446520" cy="2077145"/>
            <a:chOff x="5641848" y="3904487"/>
            <a:chExt cx="6446520" cy="2077145"/>
          </a:xfrm>
        </p:grpSpPr>
        <p:sp>
          <p:nvSpPr>
            <p:cNvPr id="14" name="Rectangle 13"/>
            <p:cNvSpPr/>
            <p:nvPr/>
          </p:nvSpPr>
          <p:spPr>
            <a:xfrm>
              <a:off x="5641848" y="3904487"/>
              <a:ext cx="6446520" cy="1965960"/>
            </a:xfrm>
            <a:prstGeom prst="rect">
              <a:avLst/>
            </a:prstGeom>
            <a:solidFill>
              <a:srgbClr val="E8F2FB"/>
            </a:solid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5" name="Rectangle 14"/>
            <p:cNvSpPr/>
            <p:nvPr/>
          </p:nvSpPr>
          <p:spPr>
            <a:xfrm>
              <a:off x="5641848" y="3904487"/>
              <a:ext cx="68580" cy="1965960"/>
            </a:xfrm>
            <a:prstGeom prst="rect">
              <a:avLst/>
            </a:prstGeom>
            <a:solidFill>
              <a:srgbClr val="0E4E8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6" name="TextBox 15"/>
            <p:cNvSpPr txBox="1"/>
            <p:nvPr/>
          </p:nvSpPr>
          <p:spPr>
            <a:xfrm>
              <a:off x="5916168" y="4123944"/>
              <a:ext cx="5943600" cy="1857688"/>
            </a:xfrm>
            <a:prstGeom prst="rect">
              <a:avLst/>
            </a:prstGeom>
            <a:noFill/>
          </p:spPr>
          <p:txBody>
            <a:bodyPr wrap="square" lIns="0" tIns="0" rIns="0" bIns="0" anchor="t">
              <a:spAutoFit/>
            </a:bodyPr>
            <a:lstStyle/>
            <a:p>
              <a:pPr algn="l">
                <a:lnSpc>
                  <a:spcPct val="100000"/>
                </a:lnSpc>
                <a:spcBef>
                  <a:spcPts val="0"/>
                </a:spcBef>
                <a:spcAft>
                  <a:spcPts val="900"/>
                </a:spcAft>
              </a:pPr>
              <a:r>
                <a:rPr sz="2100" b="1" i="0" dirty="0">
                  <a:solidFill>
                    <a:srgbClr val="0E4E80"/>
                  </a:solidFill>
                  <a:latin typeface="Arial"/>
                </a:rPr>
                <a:t>CNP — Cloud Network co-Processor  </a:t>
              </a:r>
              <a:br>
                <a:rPr lang="en-US" sz="2100" b="1" i="0" dirty="0">
                  <a:solidFill>
                    <a:srgbClr val="0E4E80"/>
                  </a:solidFill>
                  <a:latin typeface="Arial"/>
                </a:rPr>
              </a:br>
              <a:r>
                <a:rPr lang="en-US" sz="2100" b="1" i="0" dirty="0">
                  <a:solidFill>
                    <a:srgbClr val="0E4E80"/>
                  </a:solidFill>
                  <a:latin typeface="Arial"/>
                </a:rPr>
                <a:t> </a:t>
              </a:r>
              <a:r>
                <a:rPr sz="2100" b="1" i="0" dirty="0">
                  <a:solidFill>
                    <a:srgbClr val="0E4E80"/>
                  </a:solidFill>
                  <a:latin typeface="Arial"/>
                </a:rPr>
                <a:t>(</a:t>
              </a:r>
              <a:r>
                <a:rPr lang="en-US" sz="2100" b="1" i="0" dirty="0">
                  <a:solidFill>
                    <a:srgbClr val="0E4E80"/>
                  </a:solidFill>
                  <a:latin typeface="Arial"/>
                </a:rPr>
                <a:t>N</a:t>
              </a:r>
              <a:r>
                <a:rPr sz="2100" b="1" i="0" dirty="0">
                  <a:solidFill>
                    <a:srgbClr val="0E4E80"/>
                  </a:solidFill>
                  <a:latin typeface="Arial"/>
                </a:rPr>
                <a:t>ew</a:t>
              </a:r>
              <a:r>
                <a:rPr lang="en-US" sz="2100" b="1" i="0" dirty="0">
                  <a:solidFill>
                    <a:srgbClr val="0E4E80"/>
                  </a:solidFill>
                  <a:latin typeface="Arial"/>
                </a:rPr>
                <a:t> hardware plane</a:t>
              </a:r>
              <a:r>
                <a:rPr sz="2100" b="1" i="0" dirty="0">
                  <a:solidFill>
                    <a:srgbClr val="0E4E80"/>
                  </a:solidFill>
                  <a:latin typeface="Arial"/>
                </a:rPr>
                <a:t>!)</a:t>
              </a:r>
            </a:p>
            <a:p>
              <a:pPr marL="285750" indent="-285750">
                <a:lnSpc>
                  <a:spcPct val="112000"/>
                </a:lnSpc>
                <a:spcBef>
                  <a:spcPts val="0"/>
                </a:spcBef>
                <a:spcAft>
                  <a:spcPts val="700"/>
                </a:spcAft>
                <a:buFont typeface="Arial" panose="020B0604020202020204" pitchFamily="34" charset="0"/>
                <a:buChar char="•"/>
              </a:pPr>
              <a:r>
                <a:rPr sz="1900" b="1" i="0" dirty="0">
                  <a:solidFill>
                    <a:srgbClr val="1573BE"/>
                  </a:solidFill>
                  <a:latin typeface="Arial"/>
                </a:rPr>
                <a:t>Programmable pipeline</a:t>
              </a:r>
              <a:r>
                <a:rPr lang="en-US" sz="1900" dirty="0">
                  <a:solidFill>
                    <a:srgbClr val="1B2A35"/>
                  </a:solidFill>
                  <a:latin typeface="Arial"/>
                </a:rPr>
                <a:t>; </a:t>
              </a:r>
              <a:r>
                <a:rPr lang="en-US" sz="1900" b="0" i="0" dirty="0">
                  <a:solidFill>
                    <a:srgbClr val="1B2A35"/>
                  </a:solidFill>
                  <a:latin typeface="Arial"/>
                </a:rPr>
                <a:t>P4</a:t>
              </a:r>
            </a:p>
            <a:p>
              <a:pPr marL="285750" indent="-285750">
                <a:lnSpc>
                  <a:spcPct val="112000"/>
                </a:lnSpc>
                <a:spcBef>
                  <a:spcPts val="0"/>
                </a:spcBef>
                <a:spcAft>
                  <a:spcPts val="700"/>
                </a:spcAft>
                <a:buFont typeface="Arial" panose="020B0604020202020204" pitchFamily="34" charset="0"/>
                <a:buChar char="•"/>
              </a:pPr>
              <a:r>
                <a:rPr sz="1900" b="1" i="0" dirty="0">
                  <a:solidFill>
                    <a:srgbClr val="1573BE"/>
                  </a:solidFill>
                  <a:latin typeface="Arial"/>
                </a:rPr>
                <a:t>32 RISC-V cores @ 1 GHz</a:t>
              </a:r>
              <a:r>
                <a:rPr lang="en-US" sz="1900" b="1" dirty="0">
                  <a:latin typeface="Arial"/>
                </a:rPr>
                <a:t>; </a:t>
              </a:r>
              <a:r>
                <a:rPr lang="en-US" sz="1900" dirty="0">
                  <a:latin typeface="Arial"/>
                </a:rPr>
                <a:t>Full programmability</a:t>
              </a:r>
              <a:endParaRPr lang="en-US" sz="1900" i="0" dirty="0">
                <a:latin typeface="Arial"/>
              </a:endParaRPr>
            </a:p>
            <a:p>
              <a:pPr>
                <a:lnSpc>
                  <a:spcPct val="112000"/>
                </a:lnSpc>
                <a:spcBef>
                  <a:spcPts val="0"/>
                </a:spcBef>
                <a:spcAft>
                  <a:spcPts val="700"/>
                </a:spcAft>
              </a:pPr>
              <a:endParaRPr sz="1650" b="0" i="0" dirty="0">
                <a:solidFill>
                  <a:srgbClr val="1B2A35"/>
                </a:solidFill>
                <a:latin typeface="Arial"/>
              </a:endParaRPr>
            </a:p>
          </p:txBody>
        </p:sp>
      </p:grpSp>
      <p:grpSp>
        <p:nvGrpSpPr>
          <p:cNvPr id="17" name="Group 16">
            <a:extLst>
              <a:ext uri="{FF2B5EF4-FFF2-40B4-BE49-F238E27FC236}">
                <a16:creationId xmlns:a16="http://schemas.microsoft.com/office/drawing/2014/main" id="{D4F83641-DD01-DFC1-4695-3F6F88BD2B23}"/>
              </a:ext>
            </a:extLst>
          </p:cNvPr>
          <p:cNvGrpSpPr/>
          <p:nvPr/>
        </p:nvGrpSpPr>
        <p:grpSpPr>
          <a:xfrm>
            <a:off x="7628819" y="1492113"/>
            <a:ext cx="3869756" cy="2708624"/>
            <a:chOff x="2088981" y="1900853"/>
            <a:chExt cx="3869756" cy="2708624"/>
          </a:xfrm>
        </p:grpSpPr>
        <p:sp>
          <p:nvSpPr>
            <p:cNvPr id="18" name="矩形 43">
              <a:extLst>
                <a:ext uri="{FF2B5EF4-FFF2-40B4-BE49-F238E27FC236}">
                  <a16:creationId xmlns:a16="http://schemas.microsoft.com/office/drawing/2014/main" id="{20F04E82-388E-EA43-72D3-52002FCC7AF3}"/>
                </a:ext>
              </a:extLst>
            </p:cNvPr>
            <p:cNvSpPr/>
            <p:nvPr/>
          </p:nvSpPr>
          <p:spPr>
            <a:xfrm>
              <a:off x="5163938" y="1920700"/>
              <a:ext cx="793255" cy="783277"/>
            </a:xfrm>
            <a:prstGeom prst="rect">
              <a:avLst/>
            </a:prstGeom>
            <a:solidFill>
              <a:schemeClr val="bg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19" name="矩形 45">
              <a:extLst>
                <a:ext uri="{FF2B5EF4-FFF2-40B4-BE49-F238E27FC236}">
                  <a16:creationId xmlns:a16="http://schemas.microsoft.com/office/drawing/2014/main" id="{DE5AA604-2189-9EF3-1942-1053696A628D}"/>
                </a:ext>
              </a:extLst>
            </p:cNvPr>
            <p:cNvSpPr/>
            <p:nvPr/>
          </p:nvSpPr>
          <p:spPr>
            <a:xfrm>
              <a:off x="5165482" y="3773235"/>
              <a:ext cx="791711" cy="836242"/>
            </a:xfrm>
            <a:prstGeom prst="rect">
              <a:avLst/>
            </a:prstGeom>
            <a:solidFill>
              <a:srgbClr val="FBE3D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20" name="矩形 4">
              <a:extLst>
                <a:ext uri="{FF2B5EF4-FFF2-40B4-BE49-F238E27FC236}">
                  <a16:creationId xmlns:a16="http://schemas.microsoft.com/office/drawing/2014/main" id="{099BEA72-ACC1-72F0-0106-390E468FDF09}"/>
                </a:ext>
              </a:extLst>
            </p:cNvPr>
            <p:cNvSpPr/>
            <p:nvPr/>
          </p:nvSpPr>
          <p:spPr>
            <a:xfrm>
              <a:off x="2088981" y="1920700"/>
              <a:ext cx="2581083" cy="762150"/>
            </a:xfrm>
            <a:prstGeom prst="rect">
              <a:avLst/>
            </a:prstGeom>
            <a:solidFill>
              <a:schemeClr val="bg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1" name="Group 20">
              <a:extLst>
                <a:ext uri="{FF2B5EF4-FFF2-40B4-BE49-F238E27FC236}">
                  <a16:creationId xmlns:a16="http://schemas.microsoft.com/office/drawing/2014/main" id="{D77B00DD-DFE4-706C-3BAC-9F2BDC1FF469}"/>
                </a:ext>
              </a:extLst>
            </p:cNvPr>
            <p:cNvGrpSpPr/>
            <p:nvPr/>
          </p:nvGrpSpPr>
          <p:grpSpPr>
            <a:xfrm>
              <a:off x="2089191" y="3749039"/>
              <a:ext cx="2581083" cy="860438"/>
              <a:chOff x="2365568" y="3749039"/>
              <a:chExt cx="2304710" cy="860438"/>
            </a:xfrm>
          </p:grpSpPr>
          <p:sp>
            <p:nvSpPr>
              <p:cNvPr id="44" name="矩形 44">
                <a:extLst>
                  <a:ext uri="{FF2B5EF4-FFF2-40B4-BE49-F238E27FC236}">
                    <a16:creationId xmlns:a16="http://schemas.microsoft.com/office/drawing/2014/main" id="{CB81F396-5CB9-2961-0322-E17A976D0B13}"/>
                  </a:ext>
                </a:extLst>
              </p:cNvPr>
              <p:cNvSpPr/>
              <p:nvPr/>
            </p:nvSpPr>
            <p:spPr>
              <a:xfrm>
                <a:off x="2365568" y="3773956"/>
                <a:ext cx="2304710" cy="835521"/>
              </a:xfrm>
              <a:prstGeom prst="rect">
                <a:avLst/>
              </a:prstGeom>
              <a:solidFill>
                <a:srgbClr val="FBE3D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文本框 9">
                <a:extLst>
                  <a:ext uri="{FF2B5EF4-FFF2-40B4-BE49-F238E27FC236}">
                    <a16:creationId xmlns:a16="http://schemas.microsoft.com/office/drawing/2014/main" id="{67FC2DF0-C6A6-10B8-094A-31D5F0B679C3}"/>
                  </a:ext>
                </a:extLst>
              </p:cNvPr>
              <p:cNvSpPr txBox="1"/>
              <p:nvPr/>
            </p:nvSpPr>
            <p:spPr>
              <a:xfrm>
                <a:off x="2384842" y="3749039"/>
                <a:ext cx="580928" cy="307777"/>
              </a:xfrm>
              <a:prstGeom prst="rect">
                <a:avLst/>
              </a:prstGeom>
              <a:noFill/>
            </p:spPr>
            <p:txBody>
              <a:bodyPr wrap="square" rtlCol="0">
                <a:spAutoFit/>
              </a:bodyPr>
              <a:lstStyle/>
              <a:p>
                <a:r>
                  <a:rPr lang="en-US" altLang="zh-CN" sz="1400" dirty="0">
                    <a:latin typeface="Times New Roman" panose="02020603050405020304" pitchFamily="18" charset="0"/>
                    <a:cs typeface="Times New Roman" panose="02020603050405020304" pitchFamily="18" charset="0"/>
                  </a:rPr>
                  <a:t>ASIC</a:t>
                </a:r>
                <a:endParaRPr lang="zh-CN" altLang="en-US" sz="1400" dirty="0">
                  <a:latin typeface="Times New Roman" panose="02020603050405020304" pitchFamily="18" charset="0"/>
                  <a:cs typeface="Times New Roman" panose="02020603050405020304" pitchFamily="18" charset="0"/>
                </a:endParaRPr>
              </a:p>
            </p:txBody>
          </p:sp>
        </p:grpSp>
        <p:sp>
          <p:nvSpPr>
            <p:cNvPr id="22" name="文本框 11">
              <a:extLst>
                <a:ext uri="{FF2B5EF4-FFF2-40B4-BE49-F238E27FC236}">
                  <a16:creationId xmlns:a16="http://schemas.microsoft.com/office/drawing/2014/main" id="{17A01FA9-C718-C33F-20EA-AF6C76D7B0F7}"/>
                </a:ext>
              </a:extLst>
            </p:cNvPr>
            <p:cNvSpPr txBox="1"/>
            <p:nvPr/>
          </p:nvSpPr>
          <p:spPr>
            <a:xfrm>
              <a:off x="5175655" y="1940140"/>
              <a:ext cx="783082" cy="738664"/>
            </a:xfrm>
            <a:prstGeom prst="rect">
              <a:avLst/>
            </a:prstGeom>
            <a:noFill/>
          </p:spPr>
          <p:txBody>
            <a:bodyPr wrap="square" rtlCol="0">
              <a:spAutoFit/>
            </a:bodyPr>
            <a:lstStyle/>
            <a:p>
              <a:pPr algn="ctr"/>
              <a:r>
                <a:rPr lang="en-US" altLang="zh-CN" sz="1400" dirty="0">
                  <a:latin typeface="Times New Roman" panose="02020603050405020304" pitchFamily="18" charset="0"/>
                  <a:cs typeface="Times New Roman" panose="02020603050405020304" pitchFamily="18" charset="0"/>
                </a:rPr>
                <a:t>DDR</a:t>
              </a:r>
            </a:p>
            <a:p>
              <a:pPr algn="ctr"/>
              <a:r>
                <a:rPr lang="en-US" altLang="zh-CN" sz="1400" dirty="0">
                  <a:latin typeface="Times New Roman" panose="02020603050405020304" pitchFamily="18" charset="0"/>
                  <a:cs typeface="Times New Roman" panose="02020603050405020304" pitchFamily="18" charset="0"/>
                </a:rPr>
                <a:t>DRAM</a:t>
              </a:r>
            </a:p>
            <a:p>
              <a:pPr algn="ctr"/>
              <a:r>
                <a:rPr lang="en-US" altLang="zh-CN" sz="1400" dirty="0">
                  <a:latin typeface="Times New Roman" panose="02020603050405020304" pitchFamily="18" charset="0"/>
                  <a:cs typeface="Times New Roman" panose="02020603050405020304" pitchFamily="18" charset="0"/>
                </a:rPr>
                <a:t>(CPU)</a:t>
              </a:r>
              <a:endParaRPr lang="zh-CN" altLang="en-US" sz="1400" dirty="0">
                <a:latin typeface="Times New Roman" panose="02020603050405020304" pitchFamily="18" charset="0"/>
                <a:cs typeface="Times New Roman" panose="02020603050405020304" pitchFamily="18" charset="0"/>
              </a:endParaRPr>
            </a:p>
          </p:txBody>
        </p:sp>
        <p:sp>
          <p:nvSpPr>
            <p:cNvPr id="23" name="矩形 46">
              <a:extLst>
                <a:ext uri="{FF2B5EF4-FFF2-40B4-BE49-F238E27FC236}">
                  <a16:creationId xmlns:a16="http://schemas.microsoft.com/office/drawing/2014/main" id="{E28254AA-F808-9898-5940-07AB9E395D6E}"/>
                </a:ext>
              </a:extLst>
            </p:cNvPr>
            <p:cNvSpPr/>
            <p:nvPr/>
          </p:nvSpPr>
          <p:spPr>
            <a:xfrm>
              <a:off x="5163938" y="2699517"/>
              <a:ext cx="793255" cy="1077809"/>
            </a:xfrm>
            <a:prstGeom prst="rect">
              <a:avLst/>
            </a:prstGeom>
            <a:solidFill>
              <a:srgbClr val="DCEAF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24" name="文本框 41">
              <a:extLst>
                <a:ext uri="{FF2B5EF4-FFF2-40B4-BE49-F238E27FC236}">
                  <a16:creationId xmlns:a16="http://schemas.microsoft.com/office/drawing/2014/main" id="{00FAAEAC-B0C9-AC1F-9D2A-C8358B8A5864}"/>
                </a:ext>
              </a:extLst>
            </p:cNvPr>
            <p:cNvSpPr txBox="1"/>
            <p:nvPr/>
          </p:nvSpPr>
          <p:spPr>
            <a:xfrm>
              <a:off x="5176550" y="2867044"/>
              <a:ext cx="740654" cy="738664"/>
            </a:xfrm>
            <a:prstGeom prst="rect">
              <a:avLst/>
            </a:prstGeom>
            <a:noFill/>
          </p:spPr>
          <p:txBody>
            <a:bodyPr wrap="square" rtlCol="0">
              <a:spAutoFit/>
            </a:bodyPr>
            <a:lstStyle/>
            <a:p>
              <a:pPr algn="ctr"/>
              <a:r>
                <a:rPr lang="en-US" altLang="zh-CN" sz="1400" dirty="0">
                  <a:latin typeface="Times New Roman" panose="02020603050405020304" pitchFamily="18" charset="0"/>
                  <a:cs typeface="Times New Roman" panose="02020603050405020304" pitchFamily="18" charset="0"/>
                </a:rPr>
                <a:t>DDR</a:t>
              </a:r>
            </a:p>
            <a:p>
              <a:pPr algn="ctr"/>
              <a:r>
                <a:rPr lang="en-US" altLang="zh-CN" sz="1400" dirty="0">
                  <a:latin typeface="Times New Roman" panose="02020603050405020304" pitchFamily="18" charset="0"/>
                  <a:cs typeface="Times New Roman" panose="02020603050405020304" pitchFamily="18" charset="0"/>
                </a:rPr>
                <a:t>DRAM</a:t>
              </a:r>
            </a:p>
            <a:p>
              <a:pPr algn="ctr"/>
              <a:r>
                <a:rPr lang="en-US" altLang="zh-CN" sz="1400" dirty="0">
                  <a:latin typeface="Times New Roman" panose="02020603050405020304" pitchFamily="18" charset="0"/>
                  <a:cs typeface="Times New Roman" panose="02020603050405020304" pitchFamily="18" charset="0"/>
                </a:rPr>
                <a:t>(CNP)</a:t>
              </a:r>
              <a:endParaRPr lang="zh-CN" altLang="en-US" sz="1400" dirty="0">
                <a:latin typeface="Times New Roman" panose="02020603050405020304" pitchFamily="18" charset="0"/>
                <a:cs typeface="Times New Roman" panose="02020603050405020304" pitchFamily="18" charset="0"/>
              </a:endParaRPr>
            </a:p>
          </p:txBody>
        </p:sp>
        <p:sp>
          <p:nvSpPr>
            <p:cNvPr id="25" name="文本框 42">
              <a:extLst>
                <a:ext uri="{FF2B5EF4-FFF2-40B4-BE49-F238E27FC236}">
                  <a16:creationId xmlns:a16="http://schemas.microsoft.com/office/drawing/2014/main" id="{6335FBCE-6306-1851-53D2-AD9F1305CC28}"/>
                </a:ext>
              </a:extLst>
            </p:cNvPr>
            <p:cNvSpPr txBox="1"/>
            <p:nvPr/>
          </p:nvSpPr>
          <p:spPr>
            <a:xfrm>
              <a:off x="5175655" y="3810914"/>
              <a:ext cx="760212" cy="738664"/>
            </a:xfrm>
            <a:prstGeom prst="rect">
              <a:avLst/>
            </a:prstGeom>
            <a:noFill/>
          </p:spPr>
          <p:txBody>
            <a:bodyPr wrap="square" rtlCol="0">
              <a:spAutoFit/>
            </a:bodyPr>
            <a:lstStyle/>
            <a:p>
              <a:pPr algn="ctr"/>
              <a:r>
                <a:rPr lang="en-US" altLang="zh-CN" sz="1400" dirty="0">
                  <a:latin typeface="Times New Roman" panose="02020603050405020304" pitchFamily="18" charset="0"/>
                  <a:cs typeface="Times New Roman" panose="02020603050405020304" pitchFamily="18" charset="0"/>
                </a:rPr>
                <a:t>DDR</a:t>
              </a:r>
            </a:p>
            <a:p>
              <a:pPr algn="ctr"/>
              <a:r>
                <a:rPr lang="en-US" altLang="zh-CN" sz="1400" dirty="0">
                  <a:latin typeface="Times New Roman" panose="02020603050405020304" pitchFamily="18" charset="0"/>
                  <a:cs typeface="Times New Roman" panose="02020603050405020304" pitchFamily="18" charset="0"/>
                </a:rPr>
                <a:t>DRAM</a:t>
              </a:r>
            </a:p>
            <a:p>
              <a:pPr algn="ctr"/>
              <a:r>
                <a:rPr lang="en-US" altLang="zh-CN" sz="1400" dirty="0">
                  <a:latin typeface="Times New Roman" panose="02020603050405020304" pitchFamily="18" charset="0"/>
                  <a:cs typeface="Times New Roman" panose="02020603050405020304" pitchFamily="18" charset="0"/>
                </a:rPr>
                <a:t>(ASIC)</a:t>
              </a:r>
              <a:endParaRPr lang="zh-CN" altLang="en-US" sz="1400" dirty="0">
                <a:latin typeface="Times New Roman" panose="02020603050405020304" pitchFamily="18" charset="0"/>
                <a:cs typeface="Times New Roman" panose="02020603050405020304" pitchFamily="18" charset="0"/>
              </a:endParaRPr>
            </a:p>
          </p:txBody>
        </p:sp>
        <p:grpSp>
          <p:nvGrpSpPr>
            <p:cNvPr id="26" name="Group 25">
              <a:extLst>
                <a:ext uri="{FF2B5EF4-FFF2-40B4-BE49-F238E27FC236}">
                  <a16:creationId xmlns:a16="http://schemas.microsoft.com/office/drawing/2014/main" id="{42C1048F-D5F5-31F6-CE7A-D19A33D11E2B}"/>
                </a:ext>
              </a:extLst>
            </p:cNvPr>
            <p:cNvGrpSpPr/>
            <p:nvPr/>
          </p:nvGrpSpPr>
          <p:grpSpPr>
            <a:xfrm>
              <a:off x="2687183" y="3938571"/>
              <a:ext cx="1990897" cy="584440"/>
              <a:chOff x="3238526" y="4020491"/>
              <a:chExt cx="1990897" cy="584440"/>
            </a:xfrm>
          </p:grpSpPr>
          <p:sp>
            <p:nvSpPr>
              <p:cNvPr id="40" name="矩形 47">
                <a:extLst>
                  <a:ext uri="{FF2B5EF4-FFF2-40B4-BE49-F238E27FC236}">
                    <a16:creationId xmlns:a16="http://schemas.microsoft.com/office/drawing/2014/main" id="{DF13E293-F044-1953-554E-C659D38CFB85}"/>
                  </a:ext>
                </a:extLst>
              </p:cNvPr>
              <p:cNvSpPr/>
              <p:nvPr/>
            </p:nvSpPr>
            <p:spPr>
              <a:xfrm>
                <a:off x="3264278" y="4038980"/>
                <a:ext cx="1833475" cy="277848"/>
              </a:xfrm>
              <a:prstGeom prst="rect">
                <a:avLst/>
              </a:prstGeom>
              <a:solidFill>
                <a:srgbClr val="F1A3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9">
                <a:extLst>
                  <a:ext uri="{FF2B5EF4-FFF2-40B4-BE49-F238E27FC236}">
                    <a16:creationId xmlns:a16="http://schemas.microsoft.com/office/drawing/2014/main" id="{700DDCCC-E41B-9EDD-6B3A-C1946F4DF373}"/>
                  </a:ext>
                </a:extLst>
              </p:cNvPr>
              <p:cNvSpPr/>
              <p:nvPr/>
            </p:nvSpPr>
            <p:spPr>
              <a:xfrm>
                <a:off x="3264280" y="4316827"/>
                <a:ext cx="1833474" cy="249571"/>
              </a:xfrm>
              <a:prstGeom prst="rect">
                <a:avLst/>
              </a:prstGeom>
              <a:solidFill>
                <a:srgbClr val="F1A3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8">
                <a:extLst>
                  <a:ext uri="{FF2B5EF4-FFF2-40B4-BE49-F238E27FC236}">
                    <a16:creationId xmlns:a16="http://schemas.microsoft.com/office/drawing/2014/main" id="{2609A247-C6E6-FC4A-78D8-5725B4E2DAED}"/>
                  </a:ext>
                </a:extLst>
              </p:cNvPr>
              <p:cNvSpPr txBox="1"/>
              <p:nvPr/>
            </p:nvSpPr>
            <p:spPr>
              <a:xfrm>
                <a:off x="3264279" y="4020491"/>
                <a:ext cx="1965144" cy="307777"/>
              </a:xfrm>
              <a:prstGeom prst="rect">
                <a:avLst/>
              </a:prstGeom>
              <a:noFill/>
            </p:spPr>
            <p:txBody>
              <a:bodyPr wrap="square" rtlCol="0">
                <a:spAutoFit/>
              </a:bodyPr>
              <a:lstStyle/>
              <a:p>
                <a:pPr algn="ctr"/>
                <a:r>
                  <a:rPr lang="en-US" altLang="zh-CN" sz="1400" dirty="0">
                    <a:solidFill>
                      <a:schemeClr val="bg1"/>
                    </a:solidFill>
                    <a:latin typeface="Times New Roman" panose="02020603050405020304" pitchFamily="18" charset="0"/>
                    <a:cs typeface="Times New Roman" panose="02020603050405020304" pitchFamily="18" charset="0"/>
                  </a:rPr>
                  <a:t>Pipeline</a:t>
                </a:r>
                <a:endParaRPr lang="zh-CN" altLang="en-US" sz="1400" dirty="0">
                  <a:solidFill>
                    <a:schemeClr val="bg1"/>
                  </a:solidFill>
                  <a:latin typeface="Times New Roman" panose="02020603050405020304" pitchFamily="18" charset="0"/>
                  <a:cs typeface="Times New Roman" panose="02020603050405020304" pitchFamily="18" charset="0"/>
                </a:endParaRPr>
              </a:p>
            </p:txBody>
          </p:sp>
          <p:sp>
            <p:nvSpPr>
              <p:cNvPr id="43" name="文本框 50">
                <a:extLst>
                  <a:ext uri="{FF2B5EF4-FFF2-40B4-BE49-F238E27FC236}">
                    <a16:creationId xmlns:a16="http://schemas.microsoft.com/office/drawing/2014/main" id="{99128F66-2D58-FE29-5997-4CF6B5292E7F}"/>
                  </a:ext>
                </a:extLst>
              </p:cNvPr>
              <p:cNvSpPr txBox="1"/>
              <p:nvPr/>
            </p:nvSpPr>
            <p:spPr>
              <a:xfrm>
                <a:off x="3238526" y="4297154"/>
                <a:ext cx="1965144" cy="307777"/>
              </a:xfrm>
              <a:prstGeom prst="rect">
                <a:avLst/>
              </a:prstGeom>
              <a:noFill/>
            </p:spPr>
            <p:txBody>
              <a:bodyPr wrap="square" rtlCol="0">
                <a:spAutoFit/>
              </a:bodyPr>
              <a:lstStyle/>
              <a:p>
                <a:pPr algn="ctr"/>
                <a:r>
                  <a:rPr lang="en-US" altLang="zh-CN" sz="1400" dirty="0">
                    <a:solidFill>
                      <a:schemeClr val="bg1"/>
                    </a:solidFill>
                    <a:latin typeface="Times New Roman" panose="02020603050405020304" pitchFamily="18" charset="0"/>
                    <a:cs typeface="Times New Roman" panose="02020603050405020304" pitchFamily="18" charset="0"/>
                  </a:rPr>
                  <a:t>SRAM</a:t>
                </a:r>
                <a:endParaRPr lang="zh-CN" altLang="en-US" sz="1400" dirty="0">
                  <a:solidFill>
                    <a:schemeClr val="bg1"/>
                  </a:solidFill>
                  <a:latin typeface="Times New Roman" panose="02020603050405020304" pitchFamily="18" charset="0"/>
                  <a:cs typeface="Times New Roman" panose="02020603050405020304" pitchFamily="18" charset="0"/>
                </a:endParaRPr>
              </a:p>
            </p:txBody>
          </p:sp>
        </p:grpSp>
        <p:sp>
          <p:nvSpPr>
            <p:cNvPr id="27" name="矩形 4">
              <a:extLst>
                <a:ext uri="{FF2B5EF4-FFF2-40B4-BE49-F238E27FC236}">
                  <a16:creationId xmlns:a16="http://schemas.microsoft.com/office/drawing/2014/main" id="{16598E2A-7903-8195-8CD8-09FAB688FD16}"/>
                </a:ext>
              </a:extLst>
            </p:cNvPr>
            <p:cNvSpPr/>
            <p:nvPr/>
          </p:nvSpPr>
          <p:spPr>
            <a:xfrm>
              <a:off x="4670268" y="1920700"/>
              <a:ext cx="493967" cy="2688777"/>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US" altLang="zh-CN" sz="1400" dirty="0">
                  <a:solidFill>
                    <a:schemeClr val="tx1"/>
                  </a:solidFill>
                  <a:latin typeface="Times New Roman" panose="02020603050405020304" pitchFamily="18" charset="0"/>
                  <a:cs typeface="Times New Roman" panose="02020603050405020304" pitchFamily="18" charset="0"/>
                </a:rPr>
                <a:t>CMN</a:t>
              </a:r>
              <a:endParaRPr lang="zh-CN" altLang="en-US" sz="1400" dirty="0">
                <a:solidFill>
                  <a:schemeClr val="tx1"/>
                </a:solidFill>
                <a:latin typeface="Times New Roman" panose="02020603050405020304" pitchFamily="18" charset="0"/>
                <a:cs typeface="Times New Roman" panose="02020603050405020304" pitchFamily="18" charset="0"/>
              </a:endParaRPr>
            </a:p>
          </p:txBody>
        </p:sp>
        <p:grpSp>
          <p:nvGrpSpPr>
            <p:cNvPr id="28" name="Group 27">
              <a:extLst>
                <a:ext uri="{FF2B5EF4-FFF2-40B4-BE49-F238E27FC236}">
                  <a16:creationId xmlns:a16="http://schemas.microsoft.com/office/drawing/2014/main" id="{E8D4AFED-0FB7-CB4E-5CDD-85FCC7FA3A61}"/>
                </a:ext>
              </a:extLst>
            </p:cNvPr>
            <p:cNvGrpSpPr/>
            <p:nvPr/>
          </p:nvGrpSpPr>
          <p:grpSpPr>
            <a:xfrm>
              <a:off x="2089191" y="2654177"/>
              <a:ext cx="2580622" cy="1118489"/>
              <a:chOff x="2371597" y="2547706"/>
              <a:chExt cx="2304731" cy="1118489"/>
            </a:xfrm>
          </p:grpSpPr>
          <p:grpSp>
            <p:nvGrpSpPr>
              <p:cNvPr id="32" name="Group 31">
                <a:extLst>
                  <a:ext uri="{FF2B5EF4-FFF2-40B4-BE49-F238E27FC236}">
                    <a16:creationId xmlns:a16="http://schemas.microsoft.com/office/drawing/2014/main" id="{CFC4AEEA-B400-CDF7-BE0A-A0D82C35E7FB}"/>
                  </a:ext>
                </a:extLst>
              </p:cNvPr>
              <p:cNvGrpSpPr/>
              <p:nvPr/>
            </p:nvGrpSpPr>
            <p:grpSpPr>
              <a:xfrm>
                <a:off x="2371597" y="2547706"/>
                <a:ext cx="2304731" cy="1118489"/>
                <a:chOff x="2371597" y="2547706"/>
                <a:chExt cx="2304731" cy="1118489"/>
              </a:xfrm>
            </p:grpSpPr>
            <p:sp>
              <p:nvSpPr>
                <p:cNvPr id="38" name="矩形 6">
                  <a:extLst>
                    <a:ext uri="{FF2B5EF4-FFF2-40B4-BE49-F238E27FC236}">
                      <a16:creationId xmlns:a16="http://schemas.microsoft.com/office/drawing/2014/main" id="{03B8D4B2-4C49-97B8-4EA5-14114C0E719F}"/>
                    </a:ext>
                  </a:extLst>
                </p:cNvPr>
                <p:cNvSpPr/>
                <p:nvPr/>
              </p:nvSpPr>
              <p:spPr>
                <a:xfrm>
                  <a:off x="2371597" y="2574057"/>
                  <a:ext cx="2304731" cy="1092138"/>
                </a:xfrm>
                <a:prstGeom prst="rect">
                  <a:avLst/>
                </a:prstGeom>
                <a:solidFill>
                  <a:srgbClr val="DCEAF7"/>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 name="文本框 7">
                  <a:extLst>
                    <a:ext uri="{FF2B5EF4-FFF2-40B4-BE49-F238E27FC236}">
                      <a16:creationId xmlns:a16="http://schemas.microsoft.com/office/drawing/2014/main" id="{57706F75-AC8C-AA0A-9868-F1BD8970C8CE}"/>
                    </a:ext>
                  </a:extLst>
                </p:cNvPr>
                <p:cNvSpPr txBox="1"/>
                <p:nvPr/>
              </p:nvSpPr>
              <p:spPr>
                <a:xfrm>
                  <a:off x="2390874" y="2547706"/>
                  <a:ext cx="580928" cy="307777"/>
                </a:xfrm>
                <a:prstGeom prst="rect">
                  <a:avLst/>
                </a:prstGeom>
                <a:noFill/>
              </p:spPr>
              <p:txBody>
                <a:bodyPr wrap="square" rtlCol="0">
                  <a:spAutoFit/>
                </a:bodyPr>
                <a:lstStyle/>
                <a:p>
                  <a:r>
                    <a:rPr lang="en-US" altLang="zh-CN" sz="1400" dirty="0">
                      <a:latin typeface="Times New Roman" panose="02020603050405020304" pitchFamily="18" charset="0"/>
                      <a:cs typeface="Times New Roman" panose="02020603050405020304" pitchFamily="18" charset="0"/>
                    </a:rPr>
                    <a:t>CNP</a:t>
                  </a:r>
                  <a:endParaRPr lang="zh-CN" altLang="en-US" sz="1400" dirty="0">
                    <a:latin typeface="Times New Roman" panose="02020603050405020304" pitchFamily="18" charset="0"/>
                    <a:cs typeface="Times New Roman" panose="02020603050405020304" pitchFamily="18" charset="0"/>
                  </a:endParaRPr>
                </a:p>
              </p:txBody>
            </p:sp>
          </p:grpSp>
          <p:sp>
            <p:nvSpPr>
              <p:cNvPr id="33" name="矩形 12">
                <a:extLst>
                  <a:ext uri="{FF2B5EF4-FFF2-40B4-BE49-F238E27FC236}">
                    <a16:creationId xmlns:a16="http://schemas.microsoft.com/office/drawing/2014/main" id="{AD2E865B-5B09-AB9E-4553-7262A6D761BC}"/>
                  </a:ext>
                </a:extLst>
              </p:cNvPr>
              <p:cNvSpPr/>
              <p:nvPr/>
            </p:nvSpPr>
            <p:spPr>
              <a:xfrm>
                <a:off x="2477544" y="2847592"/>
                <a:ext cx="1417087" cy="490114"/>
              </a:xfrm>
              <a:prstGeom prst="rect">
                <a:avLst/>
              </a:prstGeom>
              <a:solidFill>
                <a:srgbClr val="82B4E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15">
                <a:extLst>
                  <a:ext uri="{FF2B5EF4-FFF2-40B4-BE49-F238E27FC236}">
                    <a16:creationId xmlns:a16="http://schemas.microsoft.com/office/drawing/2014/main" id="{854C670B-F415-37CA-88BE-146B7FEF23E7}"/>
                  </a:ext>
                </a:extLst>
              </p:cNvPr>
              <p:cNvSpPr/>
              <p:nvPr/>
            </p:nvSpPr>
            <p:spPr>
              <a:xfrm>
                <a:off x="2477544" y="3342182"/>
                <a:ext cx="2088183" cy="220474"/>
              </a:xfrm>
              <a:prstGeom prst="rect">
                <a:avLst/>
              </a:prstGeom>
              <a:solidFill>
                <a:srgbClr val="82B4E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文本框 16">
                <a:extLst>
                  <a:ext uri="{FF2B5EF4-FFF2-40B4-BE49-F238E27FC236}">
                    <a16:creationId xmlns:a16="http://schemas.microsoft.com/office/drawing/2014/main" id="{3C83975E-BC8E-9ABC-9185-DAEAB2036B00}"/>
                  </a:ext>
                </a:extLst>
              </p:cNvPr>
              <p:cNvSpPr txBox="1"/>
              <p:nvPr/>
            </p:nvSpPr>
            <p:spPr>
              <a:xfrm>
                <a:off x="2472135" y="3291218"/>
                <a:ext cx="2187268" cy="307777"/>
              </a:xfrm>
              <a:prstGeom prst="rect">
                <a:avLst/>
              </a:prstGeom>
              <a:noFill/>
            </p:spPr>
            <p:txBody>
              <a:bodyPr wrap="square" rtlCol="0">
                <a:spAutoFit/>
              </a:bodyPr>
              <a:lstStyle/>
              <a:p>
                <a:pPr algn="ctr"/>
                <a:r>
                  <a:rPr lang="en-US" altLang="zh-CN" sz="1400" dirty="0">
                    <a:solidFill>
                      <a:schemeClr val="bg1"/>
                    </a:solidFill>
                    <a:latin typeface="Times New Roman" panose="02020603050405020304" pitchFamily="18" charset="0"/>
                    <a:cs typeface="Times New Roman" panose="02020603050405020304" pitchFamily="18" charset="0"/>
                  </a:rPr>
                  <a:t>TCAM &amp; SRAM</a:t>
                </a:r>
                <a:endParaRPr lang="zh-CN" altLang="en-US" sz="1400" dirty="0">
                  <a:solidFill>
                    <a:schemeClr val="bg1"/>
                  </a:solidFill>
                  <a:latin typeface="Times New Roman" panose="02020603050405020304" pitchFamily="18" charset="0"/>
                  <a:cs typeface="Times New Roman" panose="02020603050405020304" pitchFamily="18" charset="0"/>
                </a:endParaRPr>
              </a:p>
            </p:txBody>
          </p:sp>
          <p:sp>
            <p:nvSpPr>
              <p:cNvPr id="36" name="矩形 17">
                <a:extLst>
                  <a:ext uri="{FF2B5EF4-FFF2-40B4-BE49-F238E27FC236}">
                    <a16:creationId xmlns:a16="http://schemas.microsoft.com/office/drawing/2014/main" id="{4567AD81-D190-7108-B368-D30DE021C509}"/>
                  </a:ext>
                </a:extLst>
              </p:cNvPr>
              <p:cNvSpPr/>
              <p:nvPr/>
            </p:nvSpPr>
            <p:spPr>
              <a:xfrm>
                <a:off x="3652128" y="2848612"/>
                <a:ext cx="913990" cy="493569"/>
              </a:xfrm>
              <a:prstGeom prst="rect">
                <a:avLst/>
              </a:prstGeom>
              <a:solidFill>
                <a:srgbClr val="82B4E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13">
                <a:extLst>
                  <a:ext uri="{FF2B5EF4-FFF2-40B4-BE49-F238E27FC236}">
                    <a16:creationId xmlns:a16="http://schemas.microsoft.com/office/drawing/2014/main" id="{02E6A955-1CE4-266A-3F29-05AC8E943CF5}"/>
                  </a:ext>
                </a:extLst>
              </p:cNvPr>
              <p:cNvSpPr txBox="1"/>
              <p:nvPr/>
            </p:nvSpPr>
            <p:spPr>
              <a:xfrm>
                <a:off x="2419489" y="2809484"/>
                <a:ext cx="1293046" cy="553998"/>
              </a:xfrm>
              <a:prstGeom prst="rect">
                <a:avLst/>
              </a:prstGeom>
              <a:noFill/>
            </p:spPr>
            <p:txBody>
              <a:bodyPr wrap="square" rtlCol="0">
                <a:spAutoFit/>
              </a:bodyPr>
              <a:lstStyle/>
              <a:p>
                <a:pPr algn="ctr">
                  <a:lnSpc>
                    <a:spcPts val="1800"/>
                  </a:lnSpc>
                </a:pPr>
                <a:r>
                  <a:rPr lang="en-US" altLang="zh-CN" sz="1600" dirty="0">
                    <a:solidFill>
                      <a:schemeClr val="bg1"/>
                    </a:solidFill>
                    <a:latin typeface="Times New Roman" panose="02020603050405020304" pitchFamily="18" charset="0"/>
                    <a:cs typeface="Times New Roman" panose="02020603050405020304" pitchFamily="18" charset="0"/>
                  </a:rPr>
                  <a:t>Programmable </a:t>
                </a:r>
                <a:br>
                  <a:rPr lang="en-US" altLang="zh-CN" sz="1600" dirty="0">
                    <a:solidFill>
                      <a:schemeClr val="bg1"/>
                    </a:solidFill>
                    <a:latin typeface="Times New Roman" panose="02020603050405020304" pitchFamily="18" charset="0"/>
                    <a:cs typeface="Times New Roman" panose="02020603050405020304" pitchFamily="18" charset="0"/>
                  </a:rPr>
                </a:br>
                <a:r>
                  <a:rPr lang="en-US" altLang="zh-CN" sz="1600" dirty="0">
                    <a:solidFill>
                      <a:schemeClr val="bg1"/>
                    </a:solidFill>
                    <a:latin typeface="Times New Roman" panose="02020603050405020304" pitchFamily="18" charset="0"/>
                    <a:cs typeface="Times New Roman" panose="02020603050405020304" pitchFamily="18" charset="0"/>
                  </a:rPr>
                  <a:t>Pipeline</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grpSp>
        <p:pic>
          <p:nvPicPr>
            <p:cNvPr id="29" name="图形 66" descr="处理器 纯色填充">
              <a:extLst>
                <a:ext uri="{FF2B5EF4-FFF2-40B4-BE49-F238E27FC236}">
                  <a16:creationId xmlns:a16="http://schemas.microsoft.com/office/drawing/2014/main" id="{9A9172D0-FDB7-442F-C8AE-2D7EFFE4E3F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10314" y="1900853"/>
              <a:ext cx="784343" cy="784343"/>
            </a:xfrm>
            <a:prstGeom prst="rect">
              <a:avLst/>
            </a:prstGeom>
          </p:spPr>
        </p:pic>
        <p:sp>
          <p:nvSpPr>
            <p:cNvPr id="30" name="文本框 5">
              <a:extLst>
                <a:ext uri="{FF2B5EF4-FFF2-40B4-BE49-F238E27FC236}">
                  <a16:creationId xmlns:a16="http://schemas.microsoft.com/office/drawing/2014/main" id="{F5032158-4B19-B5BD-9166-9E8EFCDAAFA2}"/>
                </a:ext>
              </a:extLst>
            </p:cNvPr>
            <p:cNvSpPr txBox="1"/>
            <p:nvPr/>
          </p:nvSpPr>
          <p:spPr>
            <a:xfrm>
              <a:off x="2110776" y="2147886"/>
              <a:ext cx="541454" cy="307777"/>
            </a:xfrm>
            <a:prstGeom prst="rect">
              <a:avLst/>
            </a:prstGeom>
            <a:noFill/>
          </p:spPr>
          <p:txBody>
            <a:bodyPr wrap="square" rtlCol="0">
              <a:spAutoFit/>
            </a:bodyPr>
            <a:lstStyle/>
            <a:p>
              <a:r>
                <a:rPr lang="en-US" altLang="zh-CN" sz="1400" dirty="0">
                  <a:latin typeface="Times New Roman" panose="02020603050405020304" pitchFamily="18" charset="0"/>
                  <a:cs typeface="Times New Roman" panose="02020603050405020304" pitchFamily="18" charset="0"/>
                </a:rPr>
                <a:t>CPU</a:t>
              </a:r>
              <a:endParaRPr lang="zh-CN" altLang="en-US" sz="1400" dirty="0">
                <a:latin typeface="Times New Roman" panose="02020603050405020304" pitchFamily="18" charset="0"/>
                <a:cs typeface="Times New Roman" panose="02020603050405020304" pitchFamily="18" charset="0"/>
              </a:endParaRPr>
            </a:p>
          </p:txBody>
        </p:sp>
        <p:sp>
          <p:nvSpPr>
            <p:cNvPr id="31" name="文本框 18">
              <a:extLst>
                <a:ext uri="{FF2B5EF4-FFF2-40B4-BE49-F238E27FC236}">
                  <a16:creationId xmlns:a16="http://schemas.microsoft.com/office/drawing/2014/main" id="{535A45BB-013C-4C74-97C8-48635B3DC934}"/>
                </a:ext>
              </a:extLst>
            </p:cNvPr>
            <p:cNvSpPr txBox="1"/>
            <p:nvPr/>
          </p:nvSpPr>
          <p:spPr>
            <a:xfrm>
              <a:off x="3444400" y="2938430"/>
              <a:ext cx="1172184" cy="523220"/>
            </a:xfrm>
            <a:prstGeom prst="rect">
              <a:avLst/>
            </a:prstGeom>
            <a:noFill/>
          </p:spPr>
          <p:txBody>
            <a:bodyPr wrap="square" rtlCol="0">
              <a:spAutoFit/>
            </a:bodyPr>
            <a:lstStyle/>
            <a:p>
              <a:pPr algn="ctr"/>
              <a:r>
                <a:rPr lang="en-US" altLang="zh-CN" sz="1400" dirty="0">
                  <a:solidFill>
                    <a:schemeClr val="bg1"/>
                  </a:solidFill>
                  <a:latin typeface="Times New Roman" panose="02020603050405020304" pitchFamily="18" charset="0"/>
                  <a:cs typeface="Times New Roman" panose="02020603050405020304" pitchFamily="18" charset="0"/>
                </a:rPr>
                <a:t>RISC-V</a:t>
              </a:r>
            </a:p>
            <a:p>
              <a:pPr algn="ctr"/>
              <a:r>
                <a:rPr lang="en-US" altLang="zh-CN" sz="1400" dirty="0">
                  <a:solidFill>
                    <a:schemeClr val="bg1"/>
                  </a:solidFill>
                  <a:latin typeface="Times New Roman" panose="02020603050405020304" pitchFamily="18" charset="0"/>
                  <a:cs typeface="Times New Roman" panose="02020603050405020304" pitchFamily="18" charset="0"/>
                </a:rPr>
                <a:t>Coprocessor</a:t>
              </a:r>
              <a:endParaRPr lang="zh-CN" altLang="en-US" sz="1400" dirty="0">
                <a:solidFill>
                  <a:schemeClr val="bg1"/>
                </a:solidFill>
                <a:latin typeface="Times New Roman" panose="02020603050405020304" pitchFamily="18" charset="0"/>
                <a:cs typeface="Times New Roman" panose="02020603050405020304" pitchFamily="18" charset="0"/>
              </a:endParaRPr>
            </a:p>
          </p:txBody>
        </p:sp>
      </p:grpSp>
      <p:pic>
        <p:nvPicPr>
          <p:cNvPr id="47" name="Picture 46">
            <a:extLst>
              <a:ext uri="{FF2B5EF4-FFF2-40B4-BE49-F238E27FC236}">
                <a16:creationId xmlns:a16="http://schemas.microsoft.com/office/drawing/2014/main" id="{3DAC22EA-4576-FC8D-FA36-A1B3512427AF}"/>
              </a:ext>
            </a:extLst>
          </p:cNvPr>
          <p:cNvPicPr>
            <a:picLocks noChangeAspect="1"/>
          </p:cNvPicPr>
          <p:nvPr/>
        </p:nvPicPr>
        <p:blipFill>
          <a:blip r:embed="rId4"/>
          <a:stretch>
            <a:fillRect/>
          </a:stretch>
        </p:blipFill>
        <p:spPr>
          <a:xfrm>
            <a:off x="8616074" y="4541190"/>
            <a:ext cx="2479525" cy="1713306"/>
          </a:xfrm>
          <a:prstGeom prst="rect">
            <a:avLst/>
          </a:prstGeom>
        </p:spPr>
      </p:pic>
      <p:cxnSp>
        <p:nvCxnSpPr>
          <p:cNvPr id="48" name="Straight Arrow Connector 47">
            <a:extLst>
              <a:ext uri="{FF2B5EF4-FFF2-40B4-BE49-F238E27FC236}">
                <a16:creationId xmlns:a16="http://schemas.microsoft.com/office/drawing/2014/main" id="{F1507D54-AE68-16F7-FB5B-6DD21DD5829F}"/>
              </a:ext>
            </a:extLst>
          </p:cNvPr>
          <p:cNvCxnSpPr>
            <a:cxnSpLocks/>
            <a:endCxn id="30" idx="1"/>
          </p:cNvCxnSpPr>
          <p:nvPr/>
        </p:nvCxnSpPr>
        <p:spPr>
          <a:xfrm flipV="1">
            <a:off x="6857187" y="1893035"/>
            <a:ext cx="793427" cy="173615"/>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50" name="Straight Arrow Connector 49">
            <a:extLst>
              <a:ext uri="{FF2B5EF4-FFF2-40B4-BE49-F238E27FC236}">
                <a16:creationId xmlns:a16="http://schemas.microsoft.com/office/drawing/2014/main" id="{2AC5C3F3-7FCF-5317-B67B-4F15D4F3D21C}"/>
              </a:ext>
            </a:extLst>
          </p:cNvPr>
          <p:cNvCxnSpPr>
            <a:cxnSpLocks/>
            <a:stCxn id="11" idx="3"/>
            <a:endCxn id="44" idx="1"/>
          </p:cNvCxnSpPr>
          <p:nvPr/>
        </p:nvCxnSpPr>
        <p:spPr>
          <a:xfrm>
            <a:off x="6879059" y="3333387"/>
            <a:ext cx="749970" cy="44959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674F6FF1-DF57-B380-6230-323693D1E9DB}"/>
              </a:ext>
            </a:extLst>
          </p:cNvPr>
          <p:cNvCxnSpPr>
            <a:cxnSpLocks/>
            <a:stCxn id="14" idx="3"/>
            <a:endCxn id="38" idx="1"/>
          </p:cNvCxnSpPr>
          <p:nvPr/>
        </p:nvCxnSpPr>
        <p:spPr>
          <a:xfrm flipV="1">
            <a:off x="6879059" y="2817857"/>
            <a:ext cx="749970" cy="2184309"/>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48"/>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50"/>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310896"/>
            <a:ext cx="11057839" cy="274320"/>
          </a:xfrm>
          <a:prstGeom prst="rect">
            <a:avLst/>
          </a:prstGeom>
          <a:noFill/>
        </p:spPr>
        <p:txBody>
          <a:bodyPr wrap="square" lIns="0" tIns="0" rIns="0" bIns="0" anchor="t">
            <a:spAutoFit/>
          </a:bodyPr>
          <a:lstStyle/>
          <a:p>
            <a:pPr algn="l">
              <a:spcBef>
                <a:spcPts val="0"/>
              </a:spcBef>
              <a:spcAft>
                <a:spcPts val="600"/>
              </a:spcAft>
            </a:pPr>
            <a:r>
              <a:rPr sz="1250" b="1" i="0">
                <a:solidFill>
                  <a:srgbClr val="0E4E80"/>
                </a:solidFill>
                <a:latin typeface="Arial"/>
              </a:rPr>
              <a:t>KEY INSIGHT</a:t>
            </a:r>
          </a:p>
        </p:txBody>
      </p:sp>
      <p:sp>
        <p:nvSpPr>
          <p:cNvPr id="3" name="TextBox 2"/>
          <p:cNvSpPr txBox="1"/>
          <p:nvPr/>
        </p:nvSpPr>
        <p:spPr>
          <a:xfrm>
            <a:off x="566928" y="603504"/>
            <a:ext cx="11057839" cy="438582"/>
          </a:xfrm>
          <a:prstGeom prst="rect">
            <a:avLst/>
          </a:prstGeom>
          <a:noFill/>
        </p:spPr>
        <p:txBody>
          <a:bodyPr wrap="square" lIns="0" tIns="0" rIns="0" bIns="0" anchor="t">
            <a:spAutoFit/>
          </a:bodyPr>
          <a:lstStyle/>
          <a:p>
            <a:pPr algn="l">
              <a:lnSpc>
                <a:spcPct val="95000"/>
              </a:lnSpc>
              <a:spcBef>
                <a:spcPts val="0"/>
              </a:spcBef>
              <a:spcAft>
                <a:spcPts val="600"/>
              </a:spcAft>
            </a:pPr>
            <a:r>
              <a:rPr sz="3000" b="1" i="0" dirty="0" err="1">
                <a:solidFill>
                  <a:srgbClr val="0C3355"/>
                </a:solidFill>
                <a:latin typeface="Arial"/>
              </a:rPr>
              <a:t>XFir</a:t>
            </a:r>
            <a:r>
              <a:rPr sz="3000" b="1" i="0" dirty="0">
                <a:solidFill>
                  <a:srgbClr val="0C3355"/>
                </a:solidFill>
                <a:latin typeface="Arial"/>
              </a:rPr>
              <a:t>: </a:t>
            </a:r>
            <a:r>
              <a:rPr lang="en-US" sz="3000" b="1" i="0" dirty="0">
                <a:solidFill>
                  <a:srgbClr val="0C3355"/>
                </a:solidFill>
                <a:latin typeface="Arial"/>
              </a:rPr>
              <a:t>R</a:t>
            </a:r>
            <a:r>
              <a:rPr sz="3000" b="1" i="0" dirty="0">
                <a:solidFill>
                  <a:srgbClr val="0C3355"/>
                </a:solidFill>
                <a:latin typeface="Arial"/>
              </a:rPr>
              <a:t>un the entire slow path </a:t>
            </a:r>
            <a:r>
              <a:rPr lang="en-US" sz="3000" b="1" i="0" dirty="0">
                <a:solidFill>
                  <a:srgbClr val="0C3355"/>
                </a:solidFill>
                <a:latin typeface="Arial"/>
              </a:rPr>
              <a:t>in</a:t>
            </a:r>
            <a:r>
              <a:rPr sz="3000" b="1" i="0" dirty="0">
                <a:solidFill>
                  <a:srgbClr val="0C3355"/>
                </a:solidFill>
                <a:latin typeface="Arial"/>
              </a:rPr>
              <a:t> the CNP</a:t>
            </a:r>
          </a:p>
        </p:txBody>
      </p:sp>
      <p:sp>
        <p:nvSpPr>
          <p:cNvPr id="4" name="Rectangle 3"/>
          <p:cNvSpPr/>
          <p:nvPr/>
        </p:nvSpPr>
        <p:spPr>
          <a:xfrm>
            <a:off x="566928" y="1170432"/>
            <a:ext cx="1143000" cy="50292"/>
          </a:xfrm>
          <a:prstGeom prst="rect">
            <a:avLst/>
          </a:prstGeom>
          <a:solidFill>
            <a:srgbClr val="2E93D8"/>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grpSp>
        <p:nvGrpSpPr>
          <p:cNvPr id="77" name="Group 76">
            <a:extLst>
              <a:ext uri="{FF2B5EF4-FFF2-40B4-BE49-F238E27FC236}">
                <a16:creationId xmlns:a16="http://schemas.microsoft.com/office/drawing/2014/main" id="{68919860-A1B8-1885-2E65-71CDB006658B}"/>
              </a:ext>
            </a:extLst>
          </p:cNvPr>
          <p:cNvGrpSpPr/>
          <p:nvPr/>
        </p:nvGrpSpPr>
        <p:grpSpPr>
          <a:xfrm>
            <a:off x="7664320" y="1572768"/>
            <a:ext cx="4506011" cy="914400"/>
            <a:chOff x="7772400" y="1572768"/>
            <a:chExt cx="4127506" cy="914400"/>
          </a:xfrm>
        </p:grpSpPr>
        <p:sp>
          <p:nvSpPr>
            <p:cNvPr id="7" name="Rectangle 6"/>
            <p:cNvSpPr/>
            <p:nvPr/>
          </p:nvSpPr>
          <p:spPr>
            <a:xfrm>
              <a:off x="7772400" y="1572768"/>
              <a:ext cx="3682026" cy="914400"/>
            </a:xfrm>
            <a:prstGeom prst="rect">
              <a:avLst/>
            </a:prstGeom>
            <a:solidFill>
              <a:srgbClr val="E8F2FB"/>
            </a:solid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Rectangle 7"/>
            <p:cNvSpPr/>
            <p:nvPr/>
          </p:nvSpPr>
          <p:spPr>
            <a:xfrm>
              <a:off x="7772400" y="1572768"/>
              <a:ext cx="68580" cy="914400"/>
            </a:xfrm>
            <a:prstGeom prst="rect">
              <a:avLst/>
            </a:prstGeom>
            <a:solidFill>
              <a:srgbClr val="0E4E8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7921248" y="1863025"/>
              <a:ext cx="3978658" cy="323165"/>
            </a:xfrm>
            <a:prstGeom prst="rect">
              <a:avLst/>
            </a:prstGeom>
            <a:noFill/>
          </p:spPr>
          <p:txBody>
            <a:bodyPr wrap="square" lIns="0" tIns="0" rIns="0" bIns="0" anchor="t">
              <a:spAutoFit/>
            </a:bodyPr>
            <a:lstStyle/>
            <a:p>
              <a:pPr algn="l">
                <a:lnSpc>
                  <a:spcPct val="100000"/>
                </a:lnSpc>
                <a:spcBef>
                  <a:spcPts val="0"/>
                </a:spcBef>
                <a:spcAft>
                  <a:spcPts val="900"/>
                </a:spcAft>
              </a:pPr>
              <a:r>
                <a:rPr sz="2100" b="1" i="0" dirty="0">
                  <a:solidFill>
                    <a:srgbClr val="0E4E80"/>
                  </a:solidFill>
                  <a:latin typeface="Arial"/>
                </a:rPr>
                <a:t>1. </a:t>
              </a:r>
              <a:r>
                <a:rPr lang="en-US" sz="2100" b="1" dirty="0">
                  <a:solidFill>
                    <a:srgbClr val="0E4E80"/>
                  </a:solidFill>
                  <a:latin typeface="Arial"/>
                </a:rPr>
                <a:t>T</a:t>
              </a:r>
              <a:r>
                <a:rPr sz="2100" b="1" i="0" dirty="0">
                  <a:solidFill>
                    <a:srgbClr val="0E4E80"/>
                  </a:solidFill>
                  <a:latin typeface="Arial"/>
                </a:rPr>
                <a:t>able layout</a:t>
              </a:r>
              <a:r>
                <a:rPr lang="en-US" sz="2100" b="1" i="0" dirty="0">
                  <a:solidFill>
                    <a:srgbClr val="0E4E80"/>
                  </a:solidFill>
                  <a:latin typeface="Arial"/>
                </a:rPr>
                <a:t> redesign</a:t>
              </a:r>
            </a:p>
          </p:txBody>
        </p:sp>
      </p:grpSp>
      <p:grpSp>
        <p:nvGrpSpPr>
          <p:cNvPr id="78" name="Group 77">
            <a:extLst>
              <a:ext uri="{FF2B5EF4-FFF2-40B4-BE49-F238E27FC236}">
                <a16:creationId xmlns:a16="http://schemas.microsoft.com/office/drawing/2014/main" id="{36FEA1C4-7BE0-3EC3-342A-EBF5A83DDB98}"/>
              </a:ext>
            </a:extLst>
          </p:cNvPr>
          <p:cNvGrpSpPr/>
          <p:nvPr/>
        </p:nvGrpSpPr>
        <p:grpSpPr>
          <a:xfrm>
            <a:off x="7664320" y="3035808"/>
            <a:ext cx="4172882" cy="914400"/>
            <a:chOff x="7772400" y="3035808"/>
            <a:chExt cx="3822360" cy="914400"/>
          </a:xfrm>
        </p:grpSpPr>
        <p:sp>
          <p:nvSpPr>
            <p:cNvPr id="10" name="Rectangle 9"/>
            <p:cNvSpPr/>
            <p:nvPr/>
          </p:nvSpPr>
          <p:spPr>
            <a:xfrm>
              <a:off x="7772400" y="3035808"/>
              <a:ext cx="3682026" cy="914400"/>
            </a:xfrm>
            <a:prstGeom prst="rect">
              <a:avLst/>
            </a:prstGeom>
            <a:solidFill>
              <a:srgbClr val="E8F2FB"/>
            </a:solid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Rectangle 10"/>
            <p:cNvSpPr/>
            <p:nvPr/>
          </p:nvSpPr>
          <p:spPr>
            <a:xfrm>
              <a:off x="7772400" y="3035808"/>
              <a:ext cx="68580" cy="914400"/>
            </a:xfrm>
            <a:prstGeom prst="rect">
              <a:avLst/>
            </a:prstGeom>
            <a:solidFill>
              <a:srgbClr val="0E7C7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TextBox 11"/>
            <p:cNvSpPr txBox="1"/>
            <p:nvPr/>
          </p:nvSpPr>
          <p:spPr>
            <a:xfrm>
              <a:off x="7909728" y="3331030"/>
              <a:ext cx="3685032" cy="323165"/>
            </a:xfrm>
            <a:prstGeom prst="rect">
              <a:avLst/>
            </a:prstGeom>
            <a:noFill/>
          </p:spPr>
          <p:txBody>
            <a:bodyPr wrap="square" lIns="0" tIns="0" rIns="0" bIns="0" anchor="t">
              <a:spAutoFit/>
            </a:bodyPr>
            <a:lstStyle/>
            <a:p>
              <a:pPr algn="l">
                <a:lnSpc>
                  <a:spcPct val="100000"/>
                </a:lnSpc>
                <a:spcBef>
                  <a:spcPts val="0"/>
                </a:spcBef>
                <a:spcAft>
                  <a:spcPts val="900"/>
                </a:spcAft>
              </a:pPr>
              <a:r>
                <a:rPr sz="2100" b="1" i="0" dirty="0">
                  <a:solidFill>
                    <a:srgbClr val="0E7C74"/>
                  </a:solidFill>
                  <a:latin typeface="Arial"/>
                </a:rPr>
                <a:t>2.  </a:t>
              </a:r>
              <a:r>
                <a:rPr lang="en-US" sz="2100" b="1" i="0" dirty="0">
                  <a:solidFill>
                    <a:srgbClr val="0E7C74"/>
                  </a:solidFill>
                  <a:latin typeface="Arial"/>
                </a:rPr>
                <a:t>LPM</a:t>
              </a:r>
              <a:r>
                <a:rPr sz="2100" b="1" i="0" dirty="0">
                  <a:solidFill>
                    <a:srgbClr val="0E7C74"/>
                  </a:solidFill>
                  <a:latin typeface="Arial"/>
                </a:rPr>
                <a:t> optimization</a:t>
              </a:r>
              <a:endParaRPr lang="en-US" sz="2100" b="1" i="0" dirty="0">
                <a:solidFill>
                  <a:srgbClr val="0E7C74"/>
                </a:solidFill>
                <a:latin typeface="Arial"/>
              </a:endParaRPr>
            </a:p>
          </p:txBody>
        </p:sp>
      </p:grpSp>
      <p:grpSp>
        <p:nvGrpSpPr>
          <p:cNvPr id="79" name="Group 78">
            <a:extLst>
              <a:ext uri="{FF2B5EF4-FFF2-40B4-BE49-F238E27FC236}">
                <a16:creationId xmlns:a16="http://schemas.microsoft.com/office/drawing/2014/main" id="{DFBB9DB1-EDE1-15D0-18E1-2910E90883EF}"/>
              </a:ext>
            </a:extLst>
          </p:cNvPr>
          <p:cNvGrpSpPr/>
          <p:nvPr/>
        </p:nvGrpSpPr>
        <p:grpSpPr>
          <a:xfrm>
            <a:off x="7664320" y="4498848"/>
            <a:ext cx="4659629" cy="914400"/>
            <a:chOff x="7772400" y="4498848"/>
            <a:chExt cx="4268220" cy="914400"/>
          </a:xfrm>
        </p:grpSpPr>
        <p:sp>
          <p:nvSpPr>
            <p:cNvPr id="13" name="Rectangle 12"/>
            <p:cNvSpPr/>
            <p:nvPr/>
          </p:nvSpPr>
          <p:spPr>
            <a:xfrm>
              <a:off x="7772400" y="4498848"/>
              <a:ext cx="3682026" cy="914400"/>
            </a:xfrm>
            <a:prstGeom prst="rect">
              <a:avLst/>
            </a:prstGeom>
            <a:solidFill>
              <a:srgbClr val="E8F2FB"/>
            </a:solid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4" name="Rectangle 13"/>
            <p:cNvSpPr/>
            <p:nvPr/>
          </p:nvSpPr>
          <p:spPr>
            <a:xfrm>
              <a:off x="7772400" y="4498848"/>
              <a:ext cx="68580" cy="914400"/>
            </a:xfrm>
            <a:prstGeom prst="rect">
              <a:avLst/>
            </a:prstGeom>
            <a:solidFill>
              <a:srgbClr val="6346A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5" name="TextBox 14"/>
            <p:cNvSpPr txBox="1"/>
            <p:nvPr/>
          </p:nvSpPr>
          <p:spPr>
            <a:xfrm>
              <a:off x="7921248" y="4769083"/>
              <a:ext cx="4119372" cy="323165"/>
            </a:xfrm>
            <a:prstGeom prst="rect">
              <a:avLst/>
            </a:prstGeom>
            <a:noFill/>
          </p:spPr>
          <p:txBody>
            <a:bodyPr wrap="square" lIns="0" tIns="0" rIns="0" bIns="0" anchor="t">
              <a:spAutoFit/>
            </a:bodyPr>
            <a:lstStyle/>
            <a:p>
              <a:pPr algn="l">
                <a:lnSpc>
                  <a:spcPct val="100000"/>
                </a:lnSpc>
                <a:spcBef>
                  <a:spcPts val="0"/>
                </a:spcBef>
                <a:spcAft>
                  <a:spcPts val="900"/>
                </a:spcAft>
              </a:pPr>
              <a:r>
                <a:rPr sz="2100" b="1" i="0" dirty="0">
                  <a:solidFill>
                    <a:srgbClr val="6346A5"/>
                  </a:solidFill>
                  <a:latin typeface="Arial"/>
                </a:rPr>
                <a:t>3.  CPU–CNP collaboration</a:t>
              </a:r>
            </a:p>
          </p:txBody>
        </p:sp>
      </p:grpSp>
      <p:sp>
        <p:nvSpPr>
          <p:cNvPr id="17" name="矩形 10">
            <a:extLst>
              <a:ext uri="{FF2B5EF4-FFF2-40B4-BE49-F238E27FC236}">
                <a16:creationId xmlns:a16="http://schemas.microsoft.com/office/drawing/2014/main" id="{0DDA089A-F050-01AE-6FB4-0C301D4FE294}"/>
              </a:ext>
            </a:extLst>
          </p:cNvPr>
          <p:cNvSpPr/>
          <p:nvPr/>
        </p:nvSpPr>
        <p:spPr>
          <a:xfrm>
            <a:off x="2022086" y="2103121"/>
            <a:ext cx="4342144" cy="2091202"/>
          </a:xfrm>
          <a:prstGeom prst="rect">
            <a:avLst/>
          </a:prstGeom>
          <a:solidFill>
            <a:schemeClr val="bg1"/>
          </a:solidFill>
          <a:ln>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218">
            <a:extLst>
              <a:ext uri="{FF2B5EF4-FFF2-40B4-BE49-F238E27FC236}">
                <a16:creationId xmlns:a16="http://schemas.microsoft.com/office/drawing/2014/main" id="{238D209B-B28C-D8F0-3C4E-4594D696004E}"/>
              </a:ext>
            </a:extLst>
          </p:cNvPr>
          <p:cNvSpPr/>
          <p:nvPr/>
        </p:nvSpPr>
        <p:spPr>
          <a:xfrm>
            <a:off x="3646469" y="3124206"/>
            <a:ext cx="2193668" cy="1032745"/>
          </a:xfrm>
          <a:prstGeom prst="rect">
            <a:avLst/>
          </a:prstGeom>
          <a:solidFill>
            <a:schemeClr val="accent2">
              <a:lumMod val="20000"/>
              <a:lumOff val="80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直接箭头连接符 290">
            <a:extLst>
              <a:ext uri="{FF2B5EF4-FFF2-40B4-BE49-F238E27FC236}">
                <a16:creationId xmlns:a16="http://schemas.microsoft.com/office/drawing/2014/main" id="{8E52EC81-E35F-8360-8223-9BF27DB7F4E8}"/>
              </a:ext>
            </a:extLst>
          </p:cNvPr>
          <p:cNvCxnSpPr>
            <a:cxnSpLocks/>
          </p:cNvCxnSpPr>
          <p:nvPr/>
        </p:nvCxnSpPr>
        <p:spPr>
          <a:xfrm flipV="1">
            <a:off x="5353250" y="3450810"/>
            <a:ext cx="1261877" cy="5140"/>
          </a:xfrm>
          <a:prstGeom prst="straightConnector1">
            <a:avLst/>
          </a:prstGeom>
          <a:ln w="22225">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20" name="直接箭头连接符 291">
            <a:extLst>
              <a:ext uri="{FF2B5EF4-FFF2-40B4-BE49-F238E27FC236}">
                <a16:creationId xmlns:a16="http://schemas.microsoft.com/office/drawing/2014/main" id="{4D16400C-77CF-94B4-E687-3325A4868855}"/>
              </a:ext>
            </a:extLst>
          </p:cNvPr>
          <p:cNvCxnSpPr>
            <a:cxnSpLocks/>
          </p:cNvCxnSpPr>
          <p:nvPr/>
        </p:nvCxnSpPr>
        <p:spPr>
          <a:xfrm>
            <a:off x="5353885" y="3600310"/>
            <a:ext cx="1261242" cy="0"/>
          </a:xfrm>
          <a:prstGeom prst="straightConnector1">
            <a:avLst/>
          </a:prstGeom>
          <a:ln w="22225">
            <a:solidFill>
              <a:schemeClr val="tx2">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1" name="矩形 217">
            <a:extLst>
              <a:ext uri="{FF2B5EF4-FFF2-40B4-BE49-F238E27FC236}">
                <a16:creationId xmlns:a16="http://schemas.microsoft.com/office/drawing/2014/main" id="{1D131F1C-E9D4-F5A7-E755-902434829692}"/>
              </a:ext>
            </a:extLst>
          </p:cNvPr>
          <p:cNvSpPr/>
          <p:nvPr/>
        </p:nvSpPr>
        <p:spPr>
          <a:xfrm>
            <a:off x="2090614" y="2143459"/>
            <a:ext cx="3749523" cy="982333"/>
          </a:xfrm>
          <a:prstGeom prst="rect">
            <a:avLst/>
          </a:prstGeom>
          <a:solidFill>
            <a:srgbClr val="DCEAF7"/>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9">
            <a:extLst>
              <a:ext uri="{FF2B5EF4-FFF2-40B4-BE49-F238E27FC236}">
                <a16:creationId xmlns:a16="http://schemas.microsoft.com/office/drawing/2014/main" id="{312DFAA1-4C88-D603-0717-4A2F259B103A}"/>
              </a:ext>
            </a:extLst>
          </p:cNvPr>
          <p:cNvSpPr txBox="1"/>
          <p:nvPr/>
        </p:nvSpPr>
        <p:spPr>
          <a:xfrm>
            <a:off x="2085168" y="2135349"/>
            <a:ext cx="574040" cy="307777"/>
          </a:xfrm>
          <a:prstGeom prst="rect">
            <a:avLst/>
          </a:prstGeom>
          <a:noFill/>
        </p:spPr>
        <p:txBody>
          <a:bodyPr wrap="square" rtlCol="0">
            <a:spAutoFit/>
          </a:bodyPr>
          <a:lstStyle/>
          <a:p>
            <a:r>
              <a:rPr lang="en-US" altLang="zh-CN" sz="1400" b="1" dirty="0">
                <a:latin typeface="Times New Roman" panose="02020603050405020304" pitchFamily="18" charset="0"/>
                <a:cs typeface="Times New Roman" panose="02020603050405020304" pitchFamily="18" charset="0"/>
              </a:rPr>
              <a:t>SoC</a:t>
            </a:r>
            <a:endParaRPr lang="zh-CN" altLang="en-US" sz="1400" b="1" dirty="0">
              <a:latin typeface="Times New Roman" panose="02020603050405020304" pitchFamily="18" charset="0"/>
              <a:cs typeface="Times New Roman" panose="02020603050405020304" pitchFamily="18" charset="0"/>
            </a:endParaRPr>
          </a:p>
        </p:txBody>
      </p:sp>
      <p:sp>
        <p:nvSpPr>
          <p:cNvPr id="23" name="矩形 220">
            <a:extLst>
              <a:ext uri="{FF2B5EF4-FFF2-40B4-BE49-F238E27FC236}">
                <a16:creationId xmlns:a16="http://schemas.microsoft.com/office/drawing/2014/main" id="{0BD8CE5C-DFB5-3D34-5084-555044802B14}"/>
              </a:ext>
            </a:extLst>
          </p:cNvPr>
          <p:cNvSpPr/>
          <p:nvPr/>
        </p:nvSpPr>
        <p:spPr>
          <a:xfrm>
            <a:off x="2717052" y="2204894"/>
            <a:ext cx="1103093" cy="875279"/>
          </a:xfrm>
          <a:prstGeom prst="rect">
            <a:avLst/>
          </a:prstGeom>
          <a:solidFill>
            <a:srgbClr val="85B6E3"/>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矩形 221">
            <a:extLst>
              <a:ext uri="{FF2B5EF4-FFF2-40B4-BE49-F238E27FC236}">
                <a16:creationId xmlns:a16="http://schemas.microsoft.com/office/drawing/2014/main" id="{940B8E8A-771E-8F39-D825-03771008D83C}"/>
              </a:ext>
            </a:extLst>
          </p:cNvPr>
          <p:cNvSpPr/>
          <p:nvPr/>
        </p:nvSpPr>
        <p:spPr>
          <a:xfrm>
            <a:off x="3816509" y="2204892"/>
            <a:ext cx="1377171" cy="875283"/>
          </a:xfrm>
          <a:prstGeom prst="rect">
            <a:avLst/>
          </a:prstGeom>
          <a:solidFill>
            <a:srgbClr val="85B6E3"/>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25" name="直接箭头连接符 225">
            <a:extLst>
              <a:ext uri="{FF2B5EF4-FFF2-40B4-BE49-F238E27FC236}">
                <a16:creationId xmlns:a16="http://schemas.microsoft.com/office/drawing/2014/main" id="{2A675779-35BE-7E21-8944-405DA274E413}"/>
              </a:ext>
            </a:extLst>
          </p:cNvPr>
          <p:cNvCxnSpPr>
            <a:cxnSpLocks/>
          </p:cNvCxnSpPr>
          <p:nvPr/>
        </p:nvCxnSpPr>
        <p:spPr>
          <a:xfrm>
            <a:off x="5193680" y="2642533"/>
            <a:ext cx="1421447" cy="0"/>
          </a:xfrm>
          <a:prstGeom prst="straightConnector1">
            <a:avLst/>
          </a:prstGeom>
          <a:ln w="22225">
            <a:solidFill>
              <a:srgbClr val="7030A0"/>
            </a:solidFill>
            <a:tailEnd type="triangle"/>
          </a:ln>
        </p:spPr>
        <p:style>
          <a:lnRef idx="2">
            <a:schemeClr val="accent1"/>
          </a:lnRef>
          <a:fillRef idx="0">
            <a:schemeClr val="accent1"/>
          </a:fillRef>
          <a:effectRef idx="1">
            <a:schemeClr val="accent1"/>
          </a:effectRef>
          <a:fontRef idx="minor">
            <a:schemeClr val="tx1"/>
          </a:fontRef>
        </p:style>
      </p:cxnSp>
      <p:pic>
        <p:nvPicPr>
          <p:cNvPr id="26" name="图形 222" descr="处理器 纯色填充">
            <a:extLst>
              <a:ext uri="{FF2B5EF4-FFF2-40B4-BE49-F238E27FC236}">
                <a16:creationId xmlns:a16="http://schemas.microsoft.com/office/drawing/2014/main" id="{D48B2AB5-E44D-F9AE-2565-6550F84430A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11970" y="2332399"/>
            <a:ext cx="709621" cy="709621"/>
          </a:xfrm>
          <a:prstGeom prst="rect">
            <a:avLst/>
          </a:prstGeom>
        </p:spPr>
      </p:pic>
      <p:sp>
        <p:nvSpPr>
          <p:cNvPr id="27" name="文本框 223">
            <a:extLst>
              <a:ext uri="{FF2B5EF4-FFF2-40B4-BE49-F238E27FC236}">
                <a16:creationId xmlns:a16="http://schemas.microsoft.com/office/drawing/2014/main" id="{FA2085AD-FA06-96EE-AFC4-6E09718FA220}"/>
              </a:ext>
            </a:extLst>
          </p:cNvPr>
          <p:cNvSpPr txBox="1"/>
          <p:nvPr/>
        </p:nvSpPr>
        <p:spPr>
          <a:xfrm>
            <a:off x="4462800" y="2380896"/>
            <a:ext cx="784629" cy="307777"/>
          </a:xfrm>
          <a:prstGeom prst="rect">
            <a:avLst/>
          </a:prstGeom>
          <a:noFill/>
        </p:spPr>
        <p:txBody>
          <a:bodyPr wrap="square" rtlCol="0">
            <a:spAutoFit/>
          </a:bodyPr>
          <a:lstStyle/>
          <a:p>
            <a:pPr algn="ctr"/>
            <a:r>
              <a:rPr lang="en-US" altLang="zh-CN" sz="1400" b="1" dirty="0">
                <a:solidFill>
                  <a:schemeClr val="bg1"/>
                </a:solidFill>
                <a:latin typeface="Times New Roman" panose="02020603050405020304" pitchFamily="18" charset="0"/>
                <a:cs typeface="Times New Roman" panose="02020603050405020304" pitchFamily="18" charset="0"/>
              </a:rPr>
              <a:t>DRAM</a:t>
            </a:r>
            <a:endParaRPr lang="zh-CN" altLang="en-US" sz="1400" b="1" dirty="0">
              <a:solidFill>
                <a:schemeClr val="bg1"/>
              </a:solidFill>
              <a:latin typeface="Times New Roman" panose="02020603050405020304" pitchFamily="18" charset="0"/>
              <a:cs typeface="Times New Roman" panose="02020603050405020304" pitchFamily="18" charset="0"/>
            </a:endParaRPr>
          </a:p>
        </p:txBody>
      </p:sp>
      <p:sp>
        <p:nvSpPr>
          <p:cNvPr id="28" name="文本框 224">
            <a:extLst>
              <a:ext uri="{FF2B5EF4-FFF2-40B4-BE49-F238E27FC236}">
                <a16:creationId xmlns:a16="http://schemas.microsoft.com/office/drawing/2014/main" id="{72019A9F-17F2-F149-BEDB-5BD54A34F2D6}"/>
              </a:ext>
            </a:extLst>
          </p:cNvPr>
          <p:cNvSpPr txBox="1"/>
          <p:nvPr/>
        </p:nvSpPr>
        <p:spPr>
          <a:xfrm>
            <a:off x="3595569" y="2783291"/>
            <a:ext cx="1393597" cy="307777"/>
          </a:xfrm>
          <a:prstGeom prst="rect">
            <a:avLst/>
          </a:prstGeom>
          <a:noFill/>
        </p:spPr>
        <p:txBody>
          <a:bodyPr wrap="square" rtlCol="0">
            <a:spAutoFit/>
          </a:bodyPr>
          <a:lstStyle/>
          <a:p>
            <a:pPr algn="ctr"/>
            <a:r>
              <a:rPr lang="en-US" altLang="zh-CN" sz="1400" b="1" dirty="0">
                <a:solidFill>
                  <a:schemeClr val="bg1"/>
                </a:solidFill>
                <a:latin typeface="Times New Roman" panose="02020603050405020304" pitchFamily="18" charset="0"/>
                <a:cs typeface="Times New Roman" panose="02020603050405020304" pitchFamily="18" charset="0"/>
              </a:rPr>
              <a:t>Tables</a:t>
            </a:r>
            <a:endParaRPr lang="zh-CN" altLang="en-US" sz="1400" b="1" dirty="0">
              <a:solidFill>
                <a:schemeClr val="bg1"/>
              </a:solidFill>
              <a:latin typeface="Times New Roman" panose="02020603050405020304" pitchFamily="18" charset="0"/>
              <a:cs typeface="Times New Roman" panose="02020603050405020304" pitchFamily="18" charset="0"/>
            </a:endParaRPr>
          </a:p>
        </p:txBody>
      </p:sp>
      <p:sp>
        <p:nvSpPr>
          <p:cNvPr id="29" name="文本框 226">
            <a:extLst>
              <a:ext uri="{FF2B5EF4-FFF2-40B4-BE49-F238E27FC236}">
                <a16:creationId xmlns:a16="http://schemas.microsoft.com/office/drawing/2014/main" id="{58EE9590-A3E9-6BA7-DB26-D1158D973157}"/>
              </a:ext>
            </a:extLst>
          </p:cNvPr>
          <p:cNvSpPr txBox="1"/>
          <p:nvPr/>
        </p:nvSpPr>
        <p:spPr>
          <a:xfrm>
            <a:off x="2668542" y="2170587"/>
            <a:ext cx="574040" cy="307777"/>
          </a:xfrm>
          <a:prstGeom prst="rect">
            <a:avLst/>
          </a:prstGeom>
          <a:noFill/>
        </p:spPr>
        <p:txBody>
          <a:bodyPr wrap="square" rtlCol="0">
            <a:spAutoFit/>
          </a:bodyPr>
          <a:lstStyle/>
          <a:p>
            <a:r>
              <a:rPr lang="en-US" altLang="zh-CN" sz="1400" b="1" dirty="0">
                <a:solidFill>
                  <a:schemeClr val="bg1"/>
                </a:solidFill>
                <a:latin typeface="Times New Roman" panose="02020603050405020304" pitchFamily="18" charset="0"/>
                <a:cs typeface="Times New Roman" panose="02020603050405020304" pitchFamily="18" charset="0"/>
              </a:rPr>
              <a:t>CPU</a:t>
            </a:r>
            <a:endParaRPr lang="zh-CN" altLang="en-US" sz="1400" b="1" dirty="0">
              <a:solidFill>
                <a:schemeClr val="bg1"/>
              </a:solidFill>
              <a:latin typeface="Times New Roman" panose="02020603050405020304" pitchFamily="18" charset="0"/>
              <a:cs typeface="Times New Roman" panose="02020603050405020304" pitchFamily="18" charset="0"/>
            </a:endParaRPr>
          </a:p>
        </p:txBody>
      </p:sp>
      <p:grpSp>
        <p:nvGrpSpPr>
          <p:cNvPr id="30" name="组合 227">
            <a:extLst>
              <a:ext uri="{FF2B5EF4-FFF2-40B4-BE49-F238E27FC236}">
                <a16:creationId xmlns:a16="http://schemas.microsoft.com/office/drawing/2014/main" id="{01B1C9AC-7B23-2D4E-8B70-BF4B2C1F550E}"/>
              </a:ext>
            </a:extLst>
          </p:cNvPr>
          <p:cNvGrpSpPr/>
          <p:nvPr/>
        </p:nvGrpSpPr>
        <p:grpSpPr>
          <a:xfrm>
            <a:off x="4152195" y="2279931"/>
            <a:ext cx="378295" cy="426142"/>
            <a:chOff x="4175125" y="1174700"/>
            <a:chExt cx="565150" cy="698500"/>
          </a:xfrm>
        </p:grpSpPr>
        <p:sp>
          <p:nvSpPr>
            <p:cNvPr id="72" name="矩形 228">
              <a:extLst>
                <a:ext uri="{FF2B5EF4-FFF2-40B4-BE49-F238E27FC236}">
                  <a16:creationId xmlns:a16="http://schemas.microsoft.com/office/drawing/2014/main" id="{E20BF5E9-5F08-68ED-51A9-2C8133925619}"/>
                </a:ext>
              </a:extLst>
            </p:cNvPr>
            <p:cNvSpPr/>
            <p:nvPr/>
          </p:nvSpPr>
          <p:spPr>
            <a:xfrm>
              <a:off x="4175125" y="1174700"/>
              <a:ext cx="565150" cy="69850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3" name="直接连接符 229">
              <a:extLst>
                <a:ext uri="{FF2B5EF4-FFF2-40B4-BE49-F238E27FC236}">
                  <a16:creationId xmlns:a16="http://schemas.microsoft.com/office/drawing/2014/main" id="{1762A0C3-0CB7-C23A-FC97-79BFC1920143}"/>
                </a:ext>
              </a:extLst>
            </p:cNvPr>
            <p:cNvCxnSpPr/>
            <p:nvPr/>
          </p:nvCxnSpPr>
          <p:spPr>
            <a:xfrm>
              <a:off x="4260850" y="1416050"/>
              <a:ext cx="393700" cy="0"/>
            </a:xfrm>
            <a:prstGeom prst="line">
              <a:avLst/>
            </a:prstGeom>
          </p:spPr>
          <p:style>
            <a:lnRef idx="2">
              <a:schemeClr val="dk1"/>
            </a:lnRef>
            <a:fillRef idx="0">
              <a:schemeClr val="dk1"/>
            </a:fillRef>
            <a:effectRef idx="1">
              <a:schemeClr val="dk1"/>
            </a:effectRef>
            <a:fontRef idx="minor">
              <a:schemeClr val="tx1"/>
            </a:fontRef>
          </p:style>
        </p:cxnSp>
        <p:cxnSp>
          <p:nvCxnSpPr>
            <p:cNvPr id="74" name="直接连接符 230">
              <a:extLst>
                <a:ext uri="{FF2B5EF4-FFF2-40B4-BE49-F238E27FC236}">
                  <a16:creationId xmlns:a16="http://schemas.microsoft.com/office/drawing/2014/main" id="{90A5AA19-C06D-7616-E83B-7008BCE4DF5B}"/>
                </a:ext>
              </a:extLst>
            </p:cNvPr>
            <p:cNvCxnSpPr/>
            <p:nvPr/>
          </p:nvCxnSpPr>
          <p:spPr>
            <a:xfrm>
              <a:off x="4260850" y="1511299"/>
              <a:ext cx="393700" cy="0"/>
            </a:xfrm>
            <a:prstGeom prst="line">
              <a:avLst/>
            </a:prstGeom>
          </p:spPr>
          <p:style>
            <a:lnRef idx="2">
              <a:schemeClr val="dk1"/>
            </a:lnRef>
            <a:fillRef idx="0">
              <a:schemeClr val="dk1"/>
            </a:fillRef>
            <a:effectRef idx="1">
              <a:schemeClr val="dk1"/>
            </a:effectRef>
            <a:fontRef idx="minor">
              <a:schemeClr val="tx1"/>
            </a:fontRef>
          </p:style>
        </p:cxnSp>
        <p:cxnSp>
          <p:nvCxnSpPr>
            <p:cNvPr id="75" name="直接连接符 231">
              <a:extLst>
                <a:ext uri="{FF2B5EF4-FFF2-40B4-BE49-F238E27FC236}">
                  <a16:creationId xmlns:a16="http://schemas.microsoft.com/office/drawing/2014/main" id="{12AD8AF8-D8FA-3483-66C6-A29D64DAFFF9}"/>
                </a:ext>
              </a:extLst>
            </p:cNvPr>
            <p:cNvCxnSpPr/>
            <p:nvPr/>
          </p:nvCxnSpPr>
          <p:spPr>
            <a:xfrm>
              <a:off x="4260850" y="1604962"/>
              <a:ext cx="393700" cy="0"/>
            </a:xfrm>
            <a:prstGeom prst="line">
              <a:avLst/>
            </a:prstGeom>
          </p:spPr>
          <p:style>
            <a:lnRef idx="2">
              <a:schemeClr val="dk1"/>
            </a:lnRef>
            <a:fillRef idx="0">
              <a:schemeClr val="dk1"/>
            </a:fillRef>
            <a:effectRef idx="1">
              <a:schemeClr val="dk1"/>
            </a:effectRef>
            <a:fontRef idx="minor">
              <a:schemeClr val="tx1"/>
            </a:fontRef>
          </p:style>
        </p:cxnSp>
      </p:grpSp>
      <p:grpSp>
        <p:nvGrpSpPr>
          <p:cNvPr id="31" name="组合 232">
            <a:extLst>
              <a:ext uri="{FF2B5EF4-FFF2-40B4-BE49-F238E27FC236}">
                <a16:creationId xmlns:a16="http://schemas.microsoft.com/office/drawing/2014/main" id="{786EEA45-2999-72EA-92DC-C83C5A329D75}"/>
              </a:ext>
            </a:extLst>
          </p:cNvPr>
          <p:cNvGrpSpPr/>
          <p:nvPr/>
        </p:nvGrpSpPr>
        <p:grpSpPr>
          <a:xfrm>
            <a:off x="4093611" y="2344813"/>
            <a:ext cx="378295" cy="426142"/>
            <a:chOff x="4175125" y="1174700"/>
            <a:chExt cx="565150" cy="698500"/>
          </a:xfrm>
        </p:grpSpPr>
        <p:sp>
          <p:nvSpPr>
            <p:cNvPr id="68" name="矩形 233">
              <a:extLst>
                <a:ext uri="{FF2B5EF4-FFF2-40B4-BE49-F238E27FC236}">
                  <a16:creationId xmlns:a16="http://schemas.microsoft.com/office/drawing/2014/main" id="{FF083F07-5EE5-455C-E193-E446ACCF248D}"/>
                </a:ext>
              </a:extLst>
            </p:cNvPr>
            <p:cNvSpPr/>
            <p:nvPr/>
          </p:nvSpPr>
          <p:spPr>
            <a:xfrm>
              <a:off x="4175125" y="1174700"/>
              <a:ext cx="565150" cy="69850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9" name="直接连接符 234">
              <a:extLst>
                <a:ext uri="{FF2B5EF4-FFF2-40B4-BE49-F238E27FC236}">
                  <a16:creationId xmlns:a16="http://schemas.microsoft.com/office/drawing/2014/main" id="{60FC440B-9274-7125-436E-82BF9A7A3121}"/>
                </a:ext>
              </a:extLst>
            </p:cNvPr>
            <p:cNvCxnSpPr/>
            <p:nvPr/>
          </p:nvCxnSpPr>
          <p:spPr>
            <a:xfrm>
              <a:off x="4260850" y="1416050"/>
              <a:ext cx="393700" cy="0"/>
            </a:xfrm>
            <a:prstGeom prst="line">
              <a:avLst/>
            </a:prstGeom>
          </p:spPr>
          <p:style>
            <a:lnRef idx="2">
              <a:schemeClr val="dk1"/>
            </a:lnRef>
            <a:fillRef idx="0">
              <a:schemeClr val="dk1"/>
            </a:fillRef>
            <a:effectRef idx="1">
              <a:schemeClr val="dk1"/>
            </a:effectRef>
            <a:fontRef idx="minor">
              <a:schemeClr val="tx1"/>
            </a:fontRef>
          </p:style>
        </p:cxnSp>
        <p:cxnSp>
          <p:nvCxnSpPr>
            <p:cNvPr id="70" name="直接连接符 235">
              <a:extLst>
                <a:ext uri="{FF2B5EF4-FFF2-40B4-BE49-F238E27FC236}">
                  <a16:creationId xmlns:a16="http://schemas.microsoft.com/office/drawing/2014/main" id="{8F23B9D0-779D-4F02-D600-E6EA6B6E054B}"/>
                </a:ext>
              </a:extLst>
            </p:cNvPr>
            <p:cNvCxnSpPr/>
            <p:nvPr/>
          </p:nvCxnSpPr>
          <p:spPr>
            <a:xfrm>
              <a:off x="4260850" y="1511299"/>
              <a:ext cx="393700" cy="0"/>
            </a:xfrm>
            <a:prstGeom prst="line">
              <a:avLst/>
            </a:prstGeom>
          </p:spPr>
          <p:style>
            <a:lnRef idx="2">
              <a:schemeClr val="dk1"/>
            </a:lnRef>
            <a:fillRef idx="0">
              <a:schemeClr val="dk1"/>
            </a:fillRef>
            <a:effectRef idx="1">
              <a:schemeClr val="dk1"/>
            </a:effectRef>
            <a:fontRef idx="minor">
              <a:schemeClr val="tx1"/>
            </a:fontRef>
          </p:style>
        </p:cxnSp>
        <p:cxnSp>
          <p:nvCxnSpPr>
            <p:cNvPr id="71" name="直接连接符 236">
              <a:extLst>
                <a:ext uri="{FF2B5EF4-FFF2-40B4-BE49-F238E27FC236}">
                  <a16:creationId xmlns:a16="http://schemas.microsoft.com/office/drawing/2014/main" id="{3D8E4EC1-0E93-B529-9E4F-B42634376F20}"/>
                </a:ext>
              </a:extLst>
            </p:cNvPr>
            <p:cNvCxnSpPr/>
            <p:nvPr/>
          </p:nvCxnSpPr>
          <p:spPr>
            <a:xfrm>
              <a:off x="4260850" y="1604962"/>
              <a:ext cx="393700" cy="0"/>
            </a:xfrm>
            <a:prstGeom prst="line">
              <a:avLst/>
            </a:prstGeom>
          </p:spPr>
          <p:style>
            <a:lnRef idx="2">
              <a:schemeClr val="dk1"/>
            </a:lnRef>
            <a:fillRef idx="0">
              <a:schemeClr val="dk1"/>
            </a:fillRef>
            <a:effectRef idx="1">
              <a:schemeClr val="dk1"/>
            </a:effectRef>
            <a:fontRef idx="minor">
              <a:schemeClr val="tx1"/>
            </a:fontRef>
          </p:style>
        </p:cxnSp>
      </p:grpSp>
      <p:sp>
        <p:nvSpPr>
          <p:cNvPr id="32" name="矩形 237">
            <a:extLst>
              <a:ext uri="{FF2B5EF4-FFF2-40B4-BE49-F238E27FC236}">
                <a16:creationId xmlns:a16="http://schemas.microsoft.com/office/drawing/2014/main" id="{657FD551-2A29-19B5-956D-B925088ECD00}"/>
              </a:ext>
            </a:extLst>
          </p:cNvPr>
          <p:cNvSpPr/>
          <p:nvPr/>
        </p:nvSpPr>
        <p:spPr>
          <a:xfrm>
            <a:off x="2090615" y="3125793"/>
            <a:ext cx="1555854" cy="1031158"/>
          </a:xfrm>
          <a:prstGeom prst="rect">
            <a:avLst/>
          </a:prstGeom>
          <a:solidFill>
            <a:srgbClr val="FDECBF"/>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 name="直接箭头连接符 240">
            <a:extLst>
              <a:ext uri="{FF2B5EF4-FFF2-40B4-BE49-F238E27FC236}">
                <a16:creationId xmlns:a16="http://schemas.microsoft.com/office/drawing/2014/main" id="{BF768AE4-8892-75DF-99C1-AF2B85695703}"/>
              </a:ext>
            </a:extLst>
          </p:cNvPr>
          <p:cNvCxnSpPr>
            <a:cxnSpLocks/>
          </p:cNvCxnSpPr>
          <p:nvPr/>
        </p:nvCxnSpPr>
        <p:spPr>
          <a:xfrm>
            <a:off x="1625150" y="3450810"/>
            <a:ext cx="894050" cy="0"/>
          </a:xfrm>
          <a:prstGeom prst="straightConnector1">
            <a:avLst/>
          </a:prstGeom>
          <a:ln w="22225">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34" name="直接箭头连接符 241">
            <a:extLst>
              <a:ext uri="{FF2B5EF4-FFF2-40B4-BE49-F238E27FC236}">
                <a16:creationId xmlns:a16="http://schemas.microsoft.com/office/drawing/2014/main" id="{3BF6C245-F841-4876-25CD-7A09EC5261E6}"/>
              </a:ext>
            </a:extLst>
          </p:cNvPr>
          <p:cNvCxnSpPr>
            <a:cxnSpLocks/>
          </p:cNvCxnSpPr>
          <p:nvPr/>
        </p:nvCxnSpPr>
        <p:spPr>
          <a:xfrm>
            <a:off x="1718593" y="3600310"/>
            <a:ext cx="801242" cy="0"/>
          </a:xfrm>
          <a:prstGeom prst="straightConnector1">
            <a:avLst/>
          </a:prstGeom>
          <a:ln w="22225">
            <a:solidFill>
              <a:schemeClr val="tx2">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35" name="文本框 244">
            <a:extLst>
              <a:ext uri="{FF2B5EF4-FFF2-40B4-BE49-F238E27FC236}">
                <a16:creationId xmlns:a16="http://schemas.microsoft.com/office/drawing/2014/main" id="{F9E42C60-F93A-90C1-014A-E5E13EED7804}"/>
              </a:ext>
            </a:extLst>
          </p:cNvPr>
          <p:cNvSpPr txBox="1"/>
          <p:nvPr/>
        </p:nvSpPr>
        <p:spPr>
          <a:xfrm>
            <a:off x="3600740" y="3084321"/>
            <a:ext cx="641108" cy="307777"/>
          </a:xfrm>
          <a:prstGeom prst="rect">
            <a:avLst/>
          </a:prstGeom>
          <a:noFill/>
        </p:spPr>
        <p:txBody>
          <a:bodyPr wrap="square" rtlCol="0">
            <a:spAutoFit/>
          </a:bodyPr>
          <a:lstStyle/>
          <a:p>
            <a:r>
              <a:rPr lang="en-US" altLang="zh-CN" sz="1400" b="1" dirty="0">
                <a:latin typeface="Times New Roman" panose="02020603050405020304" pitchFamily="18" charset="0"/>
                <a:cs typeface="Times New Roman" panose="02020603050405020304" pitchFamily="18" charset="0"/>
              </a:rPr>
              <a:t>CNP</a:t>
            </a:r>
            <a:endParaRPr lang="zh-CN" altLang="en-US" sz="1400" b="1" dirty="0">
              <a:latin typeface="Times New Roman" panose="02020603050405020304" pitchFamily="18" charset="0"/>
              <a:cs typeface="Times New Roman" panose="02020603050405020304" pitchFamily="18" charset="0"/>
            </a:endParaRPr>
          </a:p>
        </p:txBody>
      </p:sp>
      <p:grpSp>
        <p:nvGrpSpPr>
          <p:cNvPr id="36" name="Group 122">
            <a:extLst>
              <a:ext uri="{FF2B5EF4-FFF2-40B4-BE49-F238E27FC236}">
                <a16:creationId xmlns:a16="http://schemas.microsoft.com/office/drawing/2014/main" id="{10297768-2E0D-241B-2A30-53485B1C4B8D}"/>
              </a:ext>
            </a:extLst>
          </p:cNvPr>
          <p:cNvGrpSpPr/>
          <p:nvPr/>
        </p:nvGrpSpPr>
        <p:grpSpPr>
          <a:xfrm>
            <a:off x="825865" y="2560451"/>
            <a:ext cx="1340163" cy="215444"/>
            <a:chOff x="498319" y="1131535"/>
            <a:chExt cx="1340163" cy="215444"/>
          </a:xfrm>
        </p:grpSpPr>
        <p:sp>
          <p:nvSpPr>
            <p:cNvPr id="66" name="文本框 105">
              <a:extLst>
                <a:ext uri="{FF2B5EF4-FFF2-40B4-BE49-F238E27FC236}">
                  <a16:creationId xmlns:a16="http://schemas.microsoft.com/office/drawing/2014/main" id="{5EB308D9-56E7-BB85-C1A2-87C37809D2BE}"/>
                </a:ext>
              </a:extLst>
            </p:cNvPr>
            <p:cNvSpPr txBox="1"/>
            <p:nvPr/>
          </p:nvSpPr>
          <p:spPr>
            <a:xfrm>
              <a:off x="631319" y="1131535"/>
              <a:ext cx="1207163" cy="215444"/>
            </a:xfrm>
            <a:prstGeom prst="rect">
              <a:avLst/>
            </a:prstGeom>
            <a:noFill/>
          </p:spPr>
          <p:txBody>
            <a:bodyPr wrap="square" tIns="0" bIns="0" rtlCol="0">
              <a:spAutoFit/>
            </a:bodyPr>
            <a:lstStyle/>
            <a:p>
              <a:r>
                <a:rPr lang="en-US" altLang="zh-CN" sz="1400" b="1" dirty="0">
                  <a:latin typeface="Times New Roman" panose="02020603050405020304" pitchFamily="18" charset="0"/>
                  <a:cs typeface="Times New Roman" panose="02020603050405020304" pitchFamily="18" charset="0"/>
                </a:rPr>
                <a:t>Escape path</a:t>
              </a:r>
            </a:p>
          </p:txBody>
        </p:sp>
        <p:cxnSp>
          <p:nvCxnSpPr>
            <p:cNvPr id="67" name="直接连接符 106">
              <a:extLst>
                <a:ext uri="{FF2B5EF4-FFF2-40B4-BE49-F238E27FC236}">
                  <a16:creationId xmlns:a16="http://schemas.microsoft.com/office/drawing/2014/main" id="{A18A76DB-C364-07F3-ECF5-04C32DC19543}"/>
                </a:ext>
              </a:extLst>
            </p:cNvPr>
            <p:cNvCxnSpPr/>
            <p:nvPr/>
          </p:nvCxnSpPr>
          <p:spPr>
            <a:xfrm>
              <a:off x="498319" y="1237765"/>
              <a:ext cx="182114" cy="0"/>
            </a:xfrm>
            <a:prstGeom prst="line">
              <a:avLst/>
            </a:prstGeom>
            <a:ln w="38100">
              <a:solidFill>
                <a:srgbClr val="7030A0"/>
              </a:solidFill>
            </a:ln>
          </p:spPr>
          <p:style>
            <a:lnRef idx="2">
              <a:schemeClr val="accent1"/>
            </a:lnRef>
            <a:fillRef idx="0">
              <a:schemeClr val="accent1"/>
            </a:fillRef>
            <a:effectRef idx="1">
              <a:schemeClr val="accent1"/>
            </a:effectRef>
            <a:fontRef idx="minor">
              <a:schemeClr val="tx1"/>
            </a:fontRef>
          </p:style>
        </p:cxnSp>
      </p:grpSp>
      <p:cxnSp>
        <p:nvCxnSpPr>
          <p:cNvPr id="37" name="连接符: 肘形 256">
            <a:extLst>
              <a:ext uri="{FF2B5EF4-FFF2-40B4-BE49-F238E27FC236}">
                <a16:creationId xmlns:a16="http://schemas.microsoft.com/office/drawing/2014/main" id="{A29E3C53-6567-D713-0F98-2BEF2AD8FA28}"/>
              </a:ext>
            </a:extLst>
          </p:cNvPr>
          <p:cNvCxnSpPr>
            <a:cxnSpLocks/>
            <a:stCxn id="47" idx="0"/>
            <a:endCxn id="23" idx="1"/>
          </p:cNvCxnSpPr>
          <p:nvPr/>
        </p:nvCxnSpPr>
        <p:spPr>
          <a:xfrm rot="16200000" flipV="1">
            <a:off x="2592647" y="2766939"/>
            <a:ext cx="544514" cy="295703"/>
          </a:xfrm>
          <a:prstGeom prst="bentConnector4">
            <a:avLst>
              <a:gd name="adj1" fmla="val 9814"/>
              <a:gd name="adj2" fmla="val 198977"/>
            </a:avLst>
          </a:prstGeom>
          <a:ln w="22225">
            <a:solidFill>
              <a:srgbClr val="7030A0"/>
            </a:solidFill>
            <a:tailEnd type="triangle"/>
          </a:ln>
        </p:spPr>
        <p:style>
          <a:lnRef idx="2">
            <a:schemeClr val="accent1"/>
          </a:lnRef>
          <a:fillRef idx="0">
            <a:schemeClr val="accent1"/>
          </a:fillRef>
          <a:effectRef idx="1">
            <a:schemeClr val="accent1"/>
          </a:effectRef>
          <a:fontRef idx="minor">
            <a:schemeClr val="tx1"/>
          </a:fontRef>
        </p:style>
      </p:cxnSp>
      <p:sp>
        <p:nvSpPr>
          <p:cNvPr id="38" name="矩形 258">
            <a:extLst>
              <a:ext uri="{FF2B5EF4-FFF2-40B4-BE49-F238E27FC236}">
                <a16:creationId xmlns:a16="http://schemas.microsoft.com/office/drawing/2014/main" id="{411329D9-965E-9F5E-DC47-BE4CCA8BCC02}"/>
              </a:ext>
            </a:extLst>
          </p:cNvPr>
          <p:cNvSpPr/>
          <p:nvPr/>
        </p:nvSpPr>
        <p:spPr>
          <a:xfrm>
            <a:off x="4982191" y="3185054"/>
            <a:ext cx="733107" cy="918247"/>
          </a:xfrm>
          <a:prstGeom prst="rect">
            <a:avLst/>
          </a:prstGeom>
          <a:solidFill>
            <a:srgbClr val="F19D6F"/>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 name="矩形 262">
            <a:extLst>
              <a:ext uri="{FF2B5EF4-FFF2-40B4-BE49-F238E27FC236}">
                <a16:creationId xmlns:a16="http://schemas.microsoft.com/office/drawing/2014/main" id="{9B84D141-B72E-EA4E-66A0-19302459C3CF}"/>
              </a:ext>
            </a:extLst>
          </p:cNvPr>
          <p:cNvSpPr/>
          <p:nvPr/>
        </p:nvSpPr>
        <p:spPr>
          <a:xfrm>
            <a:off x="4139613" y="3185596"/>
            <a:ext cx="873760" cy="917705"/>
          </a:xfrm>
          <a:prstGeom prst="rect">
            <a:avLst/>
          </a:prstGeom>
          <a:solidFill>
            <a:srgbClr val="F19D6F"/>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0" name="文本框 263">
            <a:extLst>
              <a:ext uri="{FF2B5EF4-FFF2-40B4-BE49-F238E27FC236}">
                <a16:creationId xmlns:a16="http://schemas.microsoft.com/office/drawing/2014/main" id="{33F4592D-79E1-4B7B-5688-89142DD216C5}"/>
              </a:ext>
            </a:extLst>
          </p:cNvPr>
          <p:cNvSpPr txBox="1"/>
          <p:nvPr/>
        </p:nvSpPr>
        <p:spPr>
          <a:xfrm>
            <a:off x="4060066" y="3360845"/>
            <a:ext cx="1039720" cy="523220"/>
          </a:xfrm>
          <a:prstGeom prst="rect">
            <a:avLst/>
          </a:prstGeom>
          <a:noFill/>
        </p:spPr>
        <p:txBody>
          <a:bodyPr wrap="square" rtlCol="0">
            <a:spAutoFit/>
          </a:bodyPr>
          <a:lstStyle/>
          <a:p>
            <a:pPr algn="ctr"/>
            <a:r>
              <a:rPr lang="en-US" altLang="zh-CN" sz="1400" b="1" dirty="0">
                <a:solidFill>
                  <a:schemeClr val="bg1"/>
                </a:solidFill>
                <a:latin typeface="Times New Roman" panose="02020603050405020304" pitchFamily="18" charset="0"/>
                <a:cs typeface="Times New Roman" panose="02020603050405020304" pitchFamily="18" charset="0"/>
              </a:rPr>
              <a:t>Processing</a:t>
            </a:r>
          </a:p>
          <a:p>
            <a:pPr algn="ctr"/>
            <a:r>
              <a:rPr lang="en-US" altLang="zh-CN" sz="1400" b="1" dirty="0">
                <a:solidFill>
                  <a:schemeClr val="bg1"/>
                </a:solidFill>
                <a:latin typeface="Times New Roman" panose="02020603050405020304" pitchFamily="18" charset="0"/>
                <a:cs typeface="Times New Roman" panose="02020603050405020304" pitchFamily="18" charset="0"/>
              </a:rPr>
              <a:t> Unit</a:t>
            </a:r>
            <a:endParaRPr lang="zh-CN" altLang="en-US" sz="1400" b="1" dirty="0">
              <a:solidFill>
                <a:schemeClr val="bg1"/>
              </a:solidFill>
              <a:latin typeface="Times New Roman" panose="02020603050405020304" pitchFamily="18" charset="0"/>
              <a:cs typeface="Times New Roman" panose="02020603050405020304" pitchFamily="18" charset="0"/>
            </a:endParaRPr>
          </a:p>
        </p:txBody>
      </p:sp>
      <p:sp>
        <p:nvSpPr>
          <p:cNvPr id="41" name="文本框 264">
            <a:extLst>
              <a:ext uri="{FF2B5EF4-FFF2-40B4-BE49-F238E27FC236}">
                <a16:creationId xmlns:a16="http://schemas.microsoft.com/office/drawing/2014/main" id="{A5E8EC71-188B-C49B-2A69-658BD098FA5A}"/>
              </a:ext>
            </a:extLst>
          </p:cNvPr>
          <p:cNvSpPr txBox="1"/>
          <p:nvPr/>
        </p:nvSpPr>
        <p:spPr>
          <a:xfrm>
            <a:off x="4951143" y="3141282"/>
            <a:ext cx="873760" cy="307777"/>
          </a:xfrm>
          <a:prstGeom prst="rect">
            <a:avLst/>
          </a:prstGeom>
          <a:noFill/>
        </p:spPr>
        <p:txBody>
          <a:bodyPr wrap="square" rtlCol="0">
            <a:spAutoFit/>
          </a:bodyPr>
          <a:lstStyle/>
          <a:p>
            <a:r>
              <a:rPr lang="en-US" altLang="zh-CN" sz="1400" b="1" dirty="0">
                <a:solidFill>
                  <a:schemeClr val="bg1"/>
                </a:solidFill>
                <a:latin typeface="Times New Roman" panose="02020603050405020304" pitchFamily="18" charset="0"/>
                <a:cs typeface="Times New Roman" panose="02020603050405020304" pitchFamily="18" charset="0"/>
              </a:rPr>
              <a:t>Memory</a:t>
            </a:r>
            <a:endParaRPr lang="zh-CN" altLang="en-US" sz="1400" b="1" dirty="0">
              <a:solidFill>
                <a:schemeClr val="bg1"/>
              </a:solidFill>
              <a:latin typeface="Times New Roman" panose="02020603050405020304" pitchFamily="18" charset="0"/>
              <a:cs typeface="Times New Roman" panose="02020603050405020304" pitchFamily="18" charset="0"/>
            </a:endParaRPr>
          </a:p>
        </p:txBody>
      </p:sp>
      <p:sp>
        <p:nvSpPr>
          <p:cNvPr id="42" name="文本框 276">
            <a:extLst>
              <a:ext uri="{FF2B5EF4-FFF2-40B4-BE49-F238E27FC236}">
                <a16:creationId xmlns:a16="http://schemas.microsoft.com/office/drawing/2014/main" id="{81FE9CEC-7DEC-5895-4CC7-2E464B7D5D49}"/>
              </a:ext>
            </a:extLst>
          </p:cNvPr>
          <p:cNvSpPr txBox="1"/>
          <p:nvPr/>
        </p:nvSpPr>
        <p:spPr>
          <a:xfrm>
            <a:off x="4664047" y="3831971"/>
            <a:ext cx="1393597" cy="307777"/>
          </a:xfrm>
          <a:prstGeom prst="rect">
            <a:avLst/>
          </a:prstGeom>
          <a:noFill/>
        </p:spPr>
        <p:txBody>
          <a:bodyPr wrap="square" rtlCol="0">
            <a:spAutoFit/>
          </a:bodyPr>
          <a:lstStyle/>
          <a:p>
            <a:pPr algn="ctr"/>
            <a:r>
              <a:rPr lang="en-US" altLang="zh-CN" sz="1400" b="1" dirty="0">
                <a:solidFill>
                  <a:schemeClr val="bg1"/>
                </a:solidFill>
                <a:latin typeface="Times New Roman" panose="02020603050405020304" pitchFamily="18" charset="0"/>
                <a:cs typeface="Times New Roman" panose="02020603050405020304" pitchFamily="18" charset="0"/>
              </a:rPr>
              <a:t>Tables</a:t>
            </a:r>
            <a:endParaRPr lang="zh-CN" altLang="en-US" sz="1400" b="1" dirty="0">
              <a:solidFill>
                <a:schemeClr val="bg1"/>
              </a:solidFill>
              <a:latin typeface="Times New Roman" panose="02020603050405020304" pitchFamily="18" charset="0"/>
              <a:cs typeface="Times New Roman" panose="02020603050405020304" pitchFamily="18" charset="0"/>
            </a:endParaRPr>
          </a:p>
        </p:txBody>
      </p:sp>
      <p:grpSp>
        <p:nvGrpSpPr>
          <p:cNvPr id="43" name="组合 277">
            <a:extLst>
              <a:ext uri="{FF2B5EF4-FFF2-40B4-BE49-F238E27FC236}">
                <a16:creationId xmlns:a16="http://schemas.microsoft.com/office/drawing/2014/main" id="{B218BC38-76E4-BA04-AC7E-343F5D5A5889}"/>
              </a:ext>
            </a:extLst>
          </p:cNvPr>
          <p:cNvGrpSpPr/>
          <p:nvPr/>
        </p:nvGrpSpPr>
        <p:grpSpPr>
          <a:xfrm>
            <a:off x="5192104" y="3403148"/>
            <a:ext cx="378295" cy="426142"/>
            <a:chOff x="4175125" y="1174700"/>
            <a:chExt cx="565150" cy="698500"/>
          </a:xfrm>
        </p:grpSpPr>
        <p:sp>
          <p:nvSpPr>
            <p:cNvPr id="62" name="矩形 278">
              <a:extLst>
                <a:ext uri="{FF2B5EF4-FFF2-40B4-BE49-F238E27FC236}">
                  <a16:creationId xmlns:a16="http://schemas.microsoft.com/office/drawing/2014/main" id="{9C7BF57D-BEA4-33D7-3F23-96460A0FC426}"/>
                </a:ext>
              </a:extLst>
            </p:cNvPr>
            <p:cNvSpPr/>
            <p:nvPr/>
          </p:nvSpPr>
          <p:spPr>
            <a:xfrm>
              <a:off x="4175125" y="1174700"/>
              <a:ext cx="565150" cy="69850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接连接符 279">
              <a:extLst>
                <a:ext uri="{FF2B5EF4-FFF2-40B4-BE49-F238E27FC236}">
                  <a16:creationId xmlns:a16="http://schemas.microsoft.com/office/drawing/2014/main" id="{2B85AB15-B86E-5F26-20F7-0FF9590D31CD}"/>
                </a:ext>
              </a:extLst>
            </p:cNvPr>
            <p:cNvCxnSpPr/>
            <p:nvPr/>
          </p:nvCxnSpPr>
          <p:spPr>
            <a:xfrm>
              <a:off x="4260850" y="1416050"/>
              <a:ext cx="393700" cy="0"/>
            </a:xfrm>
            <a:prstGeom prst="line">
              <a:avLst/>
            </a:prstGeom>
          </p:spPr>
          <p:style>
            <a:lnRef idx="2">
              <a:schemeClr val="dk1"/>
            </a:lnRef>
            <a:fillRef idx="0">
              <a:schemeClr val="dk1"/>
            </a:fillRef>
            <a:effectRef idx="1">
              <a:schemeClr val="dk1"/>
            </a:effectRef>
            <a:fontRef idx="minor">
              <a:schemeClr val="tx1"/>
            </a:fontRef>
          </p:style>
        </p:cxnSp>
        <p:cxnSp>
          <p:nvCxnSpPr>
            <p:cNvPr id="64" name="直接连接符 280">
              <a:extLst>
                <a:ext uri="{FF2B5EF4-FFF2-40B4-BE49-F238E27FC236}">
                  <a16:creationId xmlns:a16="http://schemas.microsoft.com/office/drawing/2014/main" id="{2F232301-0798-D5D6-68B7-5967B3B8C5F9}"/>
                </a:ext>
              </a:extLst>
            </p:cNvPr>
            <p:cNvCxnSpPr/>
            <p:nvPr/>
          </p:nvCxnSpPr>
          <p:spPr>
            <a:xfrm>
              <a:off x="4260850" y="1511299"/>
              <a:ext cx="393700" cy="0"/>
            </a:xfrm>
            <a:prstGeom prst="line">
              <a:avLst/>
            </a:prstGeom>
          </p:spPr>
          <p:style>
            <a:lnRef idx="2">
              <a:schemeClr val="dk1"/>
            </a:lnRef>
            <a:fillRef idx="0">
              <a:schemeClr val="dk1"/>
            </a:fillRef>
            <a:effectRef idx="1">
              <a:schemeClr val="dk1"/>
            </a:effectRef>
            <a:fontRef idx="minor">
              <a:schemeClr val="tx1"/>
            </a:fontRef>
          </p:style>
        </p:cxnSp>
        <p:cxnSp>
          <p:nvCxnSpPr>
            <p:cNvPr id="65" name="直接连接符 281">
              <a:extLst>
                <a:ext uri="{FF2B5EF4-FFF2-40B4-BE49-F238E27FC236}">
                  <a16:creationId xmlns:a16="http://schemas.microsoft.com/office/drawing/2014/main" id="{82069852-3154-A921-DFAA-B3B14E884A3E}"/>
                </a:ext>
              </a:extLst>
            </p:cNvPr>
            <p:cNvCxnSpPr/>
            <p:nvPr/>
          </p:nvCxnSpPr>
          <p:spPr>
            <a:xfrm>
              <a:off x="4260850" y="1604962"/>
              <a:ext cx="393700" cy="0"/>
            </a:xfrm>
            <a:prstGeom prst="line">
              <a:avLst/>
            </a:prstGeom>
          </p:spPr>
          <p:style>
            <a:lnRef idx="2">
              <a:schemeClr val="dk1"/>
            </a:lnRef>
            <a:fillRef idx="0">
              <a:schemeClr val="dk1"/>
            </a:fillRef>
            <a:effectRef idx="1">
              <a:schemeClr val="dk1"/>
            </a:effectRef>
            <a:fontRef idx="minor">
              <a:schemeClr val="tx1"/>
            </a:fontRef>
          </p:style>
        </p:cxnSp>
      </p:grpSp>
      <p:grpSp>
        <p:nvGrpSpPr>
          <p:cNvPr id="44" name="组合 282">
            <a:extLst>
              <a:ext uri="{FF2B5EF4-FFF2-40B4-BE49-F238E27FC236}">
                <a16:creationId xmlns:a16="http://schemas.microsoft.com/office/drawing/2014/main" id="{A7CF4B46-B95C-F976-3318-C9E3325CD208}"/>
              </a:ext>
            </a:extLst>
          </p:cNvPr>
          <p:cNvGrpSpPr/>
          <p:nvPr/>
        </p:nvGrpSpPr>
        <p:grpSpPr>
          <a:xfrm>
            <a:off x="5133520" y="3468030"/>
            <a:ext cx="378295" cy="426142"/>
            <a:chOff x="4175125" y="1174700"/>
            <a:chExt cx="565150" cy="698500"/>
          </a:xfrm>
        </p:grpSpPr>
        <p:sp>
          <p:nvSpPr>
            <p:cNvPr id="58" name="矩形 283">
              <a:extLst>
                <a:ext uri="{FF2B5EF4-FFF2-40B4-BE49-F238E27FC236}">
                  <a16:creationId xmlns:a16="http://schemas.microsoft.com/office/drawing/2014/main" id="{2C7B678B-2887-F495-F070-6A57A7C60383}"/>
                </a:ext>
              </a:extLst>
            </p:cNvPr>
            <p:cNvSpPr/>
            <p:nvPr/>
          </p:nvSpPr>
          <p:spPr>
            <a:xfrm>
              <a:off x="4175125" y="1174700"/>
              <a:ext cx="565150" cy="69850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9" name="直接连接符 284">
              <a:extLst>
                <a:ext uri="{FF2B5EF4-FFF2-40B4-BE49-F238E27FC236}">
                  <a16:creationId xmlns:a16="http://schemas.microsoft.com/office/drawing/2014/main" id="{D1064AED-A2B4-5D16-0F00-C229DCA02162}"/>
                </a:ext>
              </a:extLst>
            </p:cNvPr>
            <p:cNvCxnSpPr/>
            <p:nvPr/>
          </p:nvCxnSpPr>
          <p:spPr>
            <a:xfrm>
              <a:off x="4260850" y="1416050"/>
              <a:ext cx="393700" cy="0"/>
            </a:xfrm>
            <a:prstGeom prst="line">
              <a:avLst/>
            </a:prstGeom>
          </p:spPr>
          <p:style>
            <a:lnRef idx="2">
              <a:schemeClr val="dk1"/>
            </a:lnRef>
            <a:fillRef idx="0">
              <a:schemeClr val="dk1"/>
            </a:fillRef>
            <a:effectRef idx="1">
              <a:schemeClr val="dk1"/>
            </a:effectRef>
            <a:fontRef idx="minor">
              <a:schemeClr val="tx1"/>
            </a:fontRef>
          </p:style>
        </p:cxnSp>
        <p:cxnSp>
          <p:nvCxnSpPr>
            <p:cNvPr id="60" name="直接连接符 285">
              <a:extLst>
                <a:ext uri="{FF2B5EF4-FFF2-40B4-BE49-F238E27FC236}">
                  <a16:creationId xmlns:a16="http://schemas.microsoft.com/office/drawing/2014/main" id="{A5ABDC2C-3A71-0B80-EA99-990D0F7DC26D}"/>
                </a:ext>
              </a:extLst>
            </p:cNvPr>
            <p:cNvCxnSpPr/>
            <p:nvPr/>
          </p:nvCxnSpPr>
          <p:spPr>
            <a:xfrm>
              <a:off x="4260850" y="1511299"/>
              <a:ext cx="393700" cy="0"/>
            </a:xfrm>
            <a:prstGeom prst="line">
              <a:avLst/>
            </a:prstGeom>
          </p:spPr>
          <p:style>
            <a:lnRef idx="2">
              <a:schemeClr val="dk1"/>
            </a:lnRef>
            <a:fillRef idx="0">
              <a:schemeClr val="dk1"/>
            </a:fillRef>
            <a:effectRef idx="1">
              <a:schemeClr val="dk1"/>
            </a:effectRef>
            <a:fontRef idx="minor">
              <a:schemeClr val="tx1"/>
            </a:fontRef>
          </p:style>
        </p:cxnSp>
        <p:cxnSp>
          <p:nvCxnSpPr>
            <p:cNvPr id="61" name="直接连接符 286">
              <a:extLst>
                <a:ext uri="{FF2B5EF4-FFF2-40B4-BE49-F238E27FC236}">
                  <a16:creationId xmlns:a16="http://schemas.microsoft.com/office/drawing/2014/main" id="{88263B20-4428-CEEE-A0C1-4565A40FCFD3}"/>
                </a:ext>
              </a:extLst>
            </p:cNvPr>
            <p:cNvCxnSpPr/>
            <p:nvPr/>
          </p:nvCxnSpPr>
          <p:spPr>
            <a:xfrm>
              <a:off x="4260850" y="1604962"/>
              <a:ext cx="393700" cy="0"/>
            </a:xfrm>
            <a:prstGeom prst="line">
              <a:avLst/>
            </a:prstGeom>
          </p:spPr>
          <p:style>
            <a:lnRef idx="2">
              <a:schemeClr val="dk1"/>
            </a:lnRef>
            <a:fillRef idx="0">
              <a:schemeClr val="dk1"/>
            </a:fillRef>
            <a:effectRef idx="1">
              <a:schemeClr val="dk1"/>
            </a:effectRef>
            <a:fontRef idx="minor">
              <a:schemeClr val="tx1"/>
            </a:fontRef>
          </p:style>
        </p:cxnSp>
      </p:grpSp>
      <p:cxnSp>
        <p:nvCxnSpPr>
          <p:cNvPr id="45" name="直接箭头连接符 288">
            <a:extLst>
              <a:ext uri="{FF2B5EF4-FFF2-40B4-BE49-F238E27FC236}">
                <a16:creationId xmlns:a16="http://schemas.microsoft.com/office/drawing/2014/main" id="{0DFE6C55-8912-4746-F374-C34A783B086A}"/>
              </a:ext>
            </a:extLst>
          </p:cNvPr>
          <p:cNvCxnSpPr>
            <a:cxnSpLocks/>
          </p:cNvCxnSpPr>
          <p:nvPr/>
        </p:nvCxnSpPr>
        <p:spPr>
          <a:xfrm>
            <a:off x="3268072" y="3450810"/>
            <a:ext cx="861887" cy="1390"/>
          </a:xfrm>
          <a:prstGeom prst="straightConnector1">
            <a:avLst/>
          </a:prstGeom>
          <a:ln w="22225">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46" name="直接箭头连接符 289">
            <a:extLst>
              <a:ext uri="{FF2B5EF4-FFF2-40B4-BE49-F238E27FC236}">
                <a16:creationId xmlns:a16="http://schemas.microsoft.com/office/drawing/2014/main" id="{97513995-E439-1ABA-7717-0C96A5667E97}"/>
              </a:ext>
            </a:extLst>
          </p:cNvPr>
          <p:cNvCxnSpPr>
            <a:cxnSpLocks/>
          </p:cNvCxnSpPr>
          <p:nvPr/>
        </p:nvCxnSpPr>
        <p:spPr>
          <a:xfrm>
            <a:off x="3311568" y="3600310"/>
            <a:ext cx="818391" cy="0"/>
          </a:xfrm>
          <a:prstGeom prst="straightConnector1">
            <a:avLst/>
          </a:prstGeom>
          <a:ln w="22225">
            <a:solidFill>
              <a:schemeClr val="tx2">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47" name="矩形 238">
            <a:extLst>
              <a:ext uri="{FF2B5EF4-FFF2-40B4-BE49-F238E27FC236}">
                <a16:creationId xmlns:a16="http://schemas.microsoft.com/office/drawing/2014/main" id="{A7C5F410-CC6B-58D3-3B1E-DED7C8E3A36E}"/>
              </a:ext>
            </a:extLst>
          </p:cNvPr>
          <p:cNvSpPr/>
          <p:nvPr/>
        </p:nvSpPr>
        <p:spPr>
          <a:xfrm>
            <a:off x="2525972" y="3187048"/>
            <a:ext cx="973566" cy="916253"/>
          </a:xfrm>
          <a:prstGeom prst="rect">
            <a:avLst/>
          </a:prstGeom>
          <a:solidFill>
            <a:srgbClr val="FCDD8E"/>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239">
            <a:extLst>
              <a:ext uri="{FF2B5EF4-FFF2-40B4-BE49-F238E27FC236}">
                <a16:creationId xmlns:a16="http://schemas.microsoft.com/office/drawing/2014/main" id="{8719E3EC-C563-2179-7991-3BDF0B716612}"/>
              </a:ext>
            </a:extLst>
          </p:cNvPr>
          <p:cNvSpPr txBox="1"/>
          <p:nvPr/>
        </p:nvSpPr>
        <p:spPr>
          <a:xfrm>
            <a:off x="2672906" y="3253128"/>
            <a:ext cx="707931" cy="738664"/>
          </a:xfrm>
          <a:prstGeom prst="rect">
            <a:avLst/>
          </a:prstGeom>
          <a:noFill/>
        </p:spPr>
        <p:txBody>
          <a:bodyPr wrap="square" rtlCol="0">
            <a:spAutoFit/>
          </a:bodyPr>
          <a:lstStyle/>
          <a:p>
            <a:pPr algn="ctr"/>
            <a:r>
              <a:rPr lang="en-US" altLang="zh-CN" sz="1400" b="1" dirty="0">
                <a:latin typeface="Times New Roman" panose="02020603050405020304" pitchFamily="18" charset="0"/>
                <a:cs typeface="Times New Roman" panose="02020603050405020304" pitchFamily="18" charset="0"/>
              </a:rPr>
              <a:t>ASIC</a:t>
            </a:r>
          </a:p>
          <a:p>
            <a:pPr algn="ctr"/>
            <a:r>
              <a:rPr lang="en-US" altLang="zh-CN" sz="1400" b="1" dirty="0">
                <a:latin typeface="Times New Roman" panose="02020603050405020304" pitchFamily="18" charset="0"/>
                <a:cs typeface="Times New Roman" panose="02020603050405020304" pitchFamily="18" charset="0"/>
              </a:rPr>
              <a:t>&amp;</a:t>
            </a:r>
          </a:p>
          <a:p>
            <a:pPr algn="ctr"/>
            <a:r>
              <a:rPr lang="en-US" altLang="zh-CN" sz="1400" b="1" dirty="0">
                <a:latin typeface="Times New Roman" panose="02020603050405020304" pitchFamily="18" charset="0"/>
                <a:cs typeface="Times New Roman" panose="02020603050405020304" pitchFamily="18" charset="0"/>
              </a:rPr>
              <a:t>OFT</a:t>
            </a:r>
            <a:endParaRPr lang="zh-CN" altLang="en-US" sz="1400" b="1" dirty="0">
              <a:latin typeface="Times New Roman" panose="02020603050405020304" pitchFamily="18" charset="0"/>
              <a:cs typeface="Times New Roman" panose="02020603050405020304" pitchFamily="18" charset="0"/>
            </a:endParaRPr>
          </a:p>
        </p:txBody>
      </p:sp>
      <p:cxnSp>
        <p:nvCxnSpPr>
          <p:cNvPr id="49" name="直接箭头连接符 4">
            <a:extLst>
              <a:ext uri="{FF2B5EF4-FFF2-40B4-BE49-F238E27FC236}">
                <a16:creationId xmlns:a16="http://schemas.microsoft.com/office/drawing/2014/main" id="{6798A7D5-7750-418D-702F-2B439337FB00}"/>
              </a:ext>
            </a:extLst>
          </p:cNvPr>
          <p:cNvCxnSpPr>
            <a:cxnSpLocks/>
          </p:cNvCxnSpPr>
          <p:nvPr/>
        </p:nvCxnSpPr>
        <p:spPr>
          <a:xfrm>
            <a:off x="1718593" y="3752214"/>
            <a:ext cx="801242" cy="0"/>
          </a:xfrm>
          <a:prstGeom prst="straightConnector1">
            <a:avLst/>
          </a:prstGeom>
          <a:ln w="22225">
            <a:solidFill>
              <a:srgbClr val="7030A0"/>
            </a:solidFill>
            <a:tailEnd type="triangle"/>
          </a:ln>
        </p:spPr>
        <p:style>
          <a:lnRef idx="2">
            <a:schemeClr val="accent1"/>
          </a:lnRef>
          <a:fillRef idx="0">
            <a:schemeClr val="accent1"/>
          </a:fillRef>
          <a:effectRef idx="1">
            <a:schemeClr val="accent1"/>
          </a:effectRef>
          <a:fontRef idx="minor">
            <a:schemeClr val="tx1"/>
          </a:fontRef>
        </p:style>
      </p:cxnSp>
      <p:grpSp>
        <p:nvGrpSpPr>
          <p:cNvPr id="50" name="Group 39">
            <a:extLst>
              <a:ext uri="{FF2B5EF4-FFF2-40B4-BE49-F238E27FC236}">
                <a16:creationId xmlns:a16="http://schemas.microsoft.com/office/drawing/2014/main" id="{5F3D8575-48E0-E7B2-94CB-D21583AC3262}"/>
              </a:ext>
            </a:extLst>
          </p:cNvPr>
          <p:cNvGrpSpPr/>
          <p:nvPr/>
        </p:nvGrpSpPr>
        <p:grpSpPr>
          <a:xfrm>
            <a:off x="1121201" y="3375566"/>
            <a:ext cx="723627" cy="449487"/>
            <a:chOff x="6480680" y="2337822"/>
            <a:chExt cx="723627" cy="449487"/>
          </a:xfrm>
        </p:grpSpPr>
        <p:sp>
          <p:nvSpPr>
            <p:cNvPr id="56" name="矩形: 圆角 50">
              <a:extLst>
                <a:ext uri="{FF2B5EF4-FFF2-40B4-BE49-F238E27FC236}">
                  <a16:creationId xmlns:a16="http://schemas.microsoft.com/office/drawing/2014/main" id="{5BF92238-EA9C-C597-6157-16328C8B9A46}"/>
                </a:ext>
              </a:extLst>
            </p:cNvPr>
            <p:cNvSpPr/>
            <p:nvPr/>
          </p:nvSpPr>
          <p:spPr>
            <a:xfrm>
              <a:off x="6480680" y="2337822"/>
              <a:ext cx="644770" cy="449487"/>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7" name="文本框 51">
              <a:extLst>
                <a:ext uri="{FF2B5EF4-FFF2-40B4-BE49-F238E27FC236}">
                  <a16:creationId xmlns:a16="http://schemas.microsoft.com/office/drawing/2014/main" id="{59DC1390-27E3-CF05-D42F-85BC96DF60F0}"/>
                </a:ext>
              </a:extLst>
            </p:cNvPr>
            <p:cNvSpPr txBox="1"/>
            <p:nvPr/>
          </p:nvSpPr>
          <p:spPr>
            <a:xfrm>
              <a:off x="6543231" y="2445510"/>
              <a:ext cx="661076" cy="215444"/>
            </a:xfrm>
            <a:prstGeom prst="rect">
              <a:avLst/>
            </a:prstGeom>
            <a:noFill/>
          </p:spPr>
          <p:txBody>
            <a:bodyPr wrap="square" lIns="0" tIns="0" rIns="0" bIns="0" rtlCol="0">
              <a:spAutoFit/>
            </a:bodyPr>
            <a:lstStyle/>
            <a:p>
              <a:r>
                <a:rPr lang="en-US" altLang="zh-CN" sz="1400" b="1" dirty="0">
                  <a:latin typeface="Times New Roman" panose="02020603050405020304" pitchFamily="18" charset="0"/>
                  <a:cs typeface="Times New Roman" panose="02020603050405020304" pitchFamily="18" charset="0"/>
                </a:rPr>
                <a:t>Packet</a:t>
              </a:r>
              <a:endParaRPr lang="zh-CN" altLang="en-US" sz="1400" b="1" dirty="0">
                <a:latin typeface="Times New Roman" panose="02020603050405020304" pitchFamily="18" charset="0"/>
                <a:cs typeface="Times New Roman" panose="02020603050405020304" pitchFamily="18" charset="0"/>
              </a:endParaRPr>
            </a:p>
          </p:txBody>
        </p:sp>
      </p:grpSp>
      <p:sp>
        <p:nvSpPr>
          <p:cNvPr id="51" name="文本框 9">
            <a:extLst>
              <a:ext uri="{FF2B5EF4-FFF2-40B4-BE49-F238E27FC236}">
                <a16:creationId xmlns:a16="http://schemas.microsoft.com/office/drawing/2014/main" id="{E72C37CB-4BA0-8F98-E38D-1FF5065A28F7}"/>
              </a:ext>
            </a:extLst>
          </p:cNvPr>
          <p:cNvSpPr txBox="1"/>
          <p:nvPr/>
        </p:nvSpPr>
        <p:spPr>
          <a:xfrm>
            <a:off x="5809090" y="2116989"/>
            <a:ext cx="611319" cy="307777"/>
          </a:xfrm>
          <a:prstGeom prst="rect">
            <a:avLst/>
          </a:prstGeom>
          <a:noFill/>
        </p:spPr>
        <p:txBody>
          <a:bodyPr wrap="square" rtlCol="0">
            <a:spAutoFit/>
          </a:bodyPr>
          <a:lstStyle/>
          <a:p>
            <a:r>
              <a:rPr lang="en-US" altLang="zh-CN" sz="1400" b="1" dirty="0">
                <a:latin typeface="Times New Roman" panose="02020603050405020304" pitchFamily="18" charset="0"/>
                <a:cs typeface="Times New Roman" panose="02020603050405020304" pitchFamily="18" charset="0"/>
              </a:rPr>
              <a:t>Xline</a:t>
            </a:r>
            <a:endParaRPr lang="zh-CN" altLang="en-US" sz="1400" b="1" dirty="0">
              <a:latin typeface="Times New Roman" panose="02020603050405020304" pitchFamily="18" charset="0"/>
              <a:cs typeface="Times New Roman" panose="02020603050405020304" pitchFamily="18" charset="0"/>
            </a:endParaRPr>
          </a:p>
        </p:txBody>
      </p:sp>
      <p:grpSp>
        <p:nvGrpSpPr>
          <p:cNvPr id="80" name="Group 79">
            <a:extLst>
              <a:ext uri="{FF2B5EF4-FFF2-40B4-BE49-F238E27FC236}">
                <a16:creationId xmlns:a16="http://schemas.microsoft.com/office/drawing/2014/main" id="{2B17E2C3-FA79-7115-CD37-85FC35F86785}"/>
              </a:ext>
            </a:extLst>
          </p:cNvPr>
          <p:cNvGrpSpPr/>
          <p:nvPr/>
        </p:nvGrpSpPr>
        <p:grpSpPr>
          <a:xfrm>
            <a:off x="826726" y="2129070"/>
            <a:ext cx="1166095" cy="215444"/>
            <a:chOff x="826726" y="2129070"/>
            <a:chExt cx="1166095" cy="215444"/>
          </a:xfrm>
        </p:grpSpPr>
        <p:sp>
          <p:nvSpPr>
            <p:cNvPr id="52" name="文本框 172">
              <a:extLst>
                <a:ext uri="{FF2B5EF4-FFF2-40B4-BE49-F238E27FC236}">
                  <a16:creationId xmlns:a16="http://schemas.microsoft.com/office/drawing/2014/main" id="{24CB6E0F-318E-8E43-E9E1-A489ABF153B5}"/>
                </a:ext>
              </a:extLst>
            </p:cNvPr>
            <p:cNvSpPr txBox="1"/>
            <p:nvPr/>
          </p:nvSpPr>
          <p:spPr>
            <a:xfrm>
              <a:off x="961020" y="2129070"/>
              <a:ext cx="1031801" cy="215444"/>
            </a:xfrm>
            <a:prstGeom prst="rect">
              <a:avLst/>
            </a:prstGeom>
            <a:noFill/>
          </p:spPr>
          <p:txBody>
            <a:bodyPr wrap="square" tIns="0" bIns="0" rtlCol="0">
              <a:spAutoFit/>
            </a:bodyPr>
            <a:lstStyle/>
            <a:p>
              <a:r>
                <a:rPr lang="en-US" altLang="zh-CN" sz="1400" b="1" dirty="0">
                  <a:latin typeface="Times New Roman" panose="02020603050405020304" pitchFamily="18" charset="0"/>
                  <a:cs typeface="Times New Roman" panose="02020603050405020304" pitchFamily="18" charset="0"/>
                </a:rPr>
                <a:t>Slow path</a:t>
              </a:r>
              <a:endParaRPr lang="zh-CN" altLang="en-US" sz="1400" b="1" dirty="0">
                <a:latin typeface="Times New Roman" panose="02020603050405020304" pitchFamily="18" charset="0"/>
                <a:cs typeface="Times New Roman" panose="02020603050405020304" pitchFamily="18" charset="0"/>
              </a:endParaRPr>
            </a:p>
          </p:txBody>
        </p:sp>
        <p:cxnSp>
          <p:nvCxnSpPr>
            <p:cNvPr id="53" name="直接连接符 173">
              <a:extLst>
                <a:ext uri="{FF2B5EF4-FFF2-40B4-BE49-F238E27FC236}">
                  <a16:creationId xmlns:a16="http://schemas.microsoft.com/office/drawing/2014/main" id="{955C0B5C-99B5-9A43-3879-1B2FDE2F95A9}"/>
                </a:ext>
              </a:extLst>
            </p:cNvPr>
            <p:cNvCxnSpPr>
              <a:cxnSpLocks/>
            </p:cNvCxnSpPr>
            <p:nvPr/>
          </p:nvCxnSpPr>
          <p:spPr>
            <a:xfrm>
              <a:off x="826726" y="2247251"/>
              <a:ext cx="182114"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grpSp>
      <p:grpSp>
        <p:nvGrpSpPr>
          <p:cNvPr id="81" name="Group 80">
            <a:extLst>
              <a:ext uri="{FF2B5EF4-FFF2-40B4-BE49-F238E27FC236}">
                <a16:creationId xmlns:a16="http://schemas.microsoft.com/office/drawing/2014/main" id="{5E944991-DBD6-D31C-A514-D7CA51292ED5}"/>
              </a:ext>
            </a:extLst>
          </p:cNvPr>
          <p:cNvGrpSpPr/>
          <p:nvPr/>
        </p:nvGrpSpPr>
        <p:grpSpPr>
          <a:xfrm>
            <a:off x="826726" y="2349132"/>
            <a:ext cx="1054680" cy="215444"/>
            <a:chOff x="826726" y="2349132"/>
            <a:chExt cx="1054680" cy="215444"/>
          </a:xfrm>
        </p:grpSpPr>
        <p:sp>
          <p:nvSpPr>
            <p:cNvPr id="54" name="文本框 175">
              <a:extLst>
                <a:ext uri="{FF2B5EF4-FFF2-40B4-BE49-F238E27FC236}">
                  <a16:creationId xmlns:a16="http://schemas.microsoft.com/office/drawing/2014/main" id="{F4AC5328-4EC3-842C-DD71-03E758A2550D}"/>
                </a:ext>
              </a:extLst>
            </p:cNvPr>
            <p:cNvSpPr txBox="1"/>
            <p:nvPr/>
          </p:nvSpPr>
          <p:spPr>
            <a:xfrm>
              <a:off x="958865" y="2349132"/>
              <a:ext cx="922541" cy="215444"/>
            </a:xfrm>
            <a:prstGeom prst="rect">
              <a:avLst/>
            </a:prstGeom>
            <a:noFill/>
          </p:spPr>
          <p:txBody>
            <a:bodyPr wrap="square" tIns="0" bIns="0" rtlCol="0">
              <a:spAutoFit/>
            </a:bodyPr>
            <a:lstStyle/>
            <a:p>
              <a:r>
                <a:rPr lang="en-US" altLang="zh-CN" sz="1400" b="1" dirty="0">
                  <a:latin typeface="Times New Roman" panose="02020603050405020304" pitchFamily="18" charset="0"/>
                  <a:cs typeface="Times New Roman" panose="02020603050405020304" pitchFamily="18" charset="0"/>
                </a:rPr>
                <a:t>Fast path</a:t>
              </a:r>
              <a:endParaRPr lang="zh-CN" altLang="en-US" sz="1400" b="1" dirty="0">
                <a:latin typeface="Times New Roman" panose="02020603050405020304" pitchFamily="18" charset="0"/>
                <a:cs typeface="Times New Roman" panose="02020603050405020304" pitchFamily="18" charset="0"/>
              </a:endParaRPr>
            </a:p>
          </p:txBody>
        </p:sp>
        <p:cxnSp>
          <p:nvCxnSpPr>
            <p:cNvPr id="55" name="直接连接符 176">
              <a:extLst>
                <a:ext uri="{FF2B5EF4-FFF2-40B4-BE49-F238E27FC236}">
                  <a16:creationId xmlns:a16="http://schemas.microsoft.com/office/drawing/2014/main" id="{758CBA28-B7A2-3D0F-F647-D1489B57368B}"/>
                </a:ext>
              </a:extLst>
            </p:cNvPr>
            <p:cNvCxnSpPr>
              <a:cxnSpLocks/>
            </p:cNvCxnSpPr>
            <p:nvPr/>
          </p:nvCxnSpPr>
          <p:spPr>
            <a:xfrm>
              <a:off x="826726" y="2463189"/>
              <a:ext cx="182114" cy="0"/>
            </a:xfrm>
            <a:prstGeom prst="line">
              <a:avLst/>
            </a:prstGeom>
            <a:ln w="38100">
              <a:solidFill>
                <a:srgbClr val="4E95D9"/>
              </a:solidFill>
            </a:ln>
          </p:spPr>
          <p:style>
            <a:lnRef idx="2">
              <a:schemeClr val="accent1"/>
            </a:lnRef>
            <a:fillRef idx="0">
              <a:schemeClr val="accent1"/>
            </a:fillRef>
            <a:effectRef idx="1">
              <a:schemeClr val="accent1"/>
            </a:effectRef>
            <a:fontRef idx="minor">
              <a:schemeClr val="tx1"/>
            </a:fontRef>
          </p:style>
        </p:cxnSp>
      </p:grpSp>
      <p:grpSp>
        <p:nvGrpSpPr>
          <p:cNvPr id="16" name="Group 15">
            <a:extLst>
              <a:ext uri="{FF2B5EF4-FFF2-40B4-BE49-F238E27FC236}">
                <a16:creationId xmlns:a16="http://schemas.microsoft.com/office/drawing/2014/main" id="{8B862F8B-C84E-89C3-99A7-8E3312CEBC66}"/>
              </a:ext>
            </a:extLst>
          </p:cNvPr>
          <p:cNvGrpSpPr/>
          <p:nvPr/>
        </p:nvGrpSpPr>
        <p:grpSpPr>
          <a:xfrm>
            <a:off x="266607" y="4629146"/>
            <a:ext cx="7010885" cy="640080"/>
            <a:chOff x="566928" y="5550879"/>
            <a:chExt cx="9629629" cy="640080"/>
          </a:xfrm>
        </p:grpSpPr>
        <p:sp>
          <p:nvSpPr>
            <p:cNvPr id="82" name="Rectangle 81">
              <a:extLst>
                <a:ext uri="{FF2B5EF4-FFF2-40B4-BE49-F238E27FC236}">
                  <a16:creationId xmlns:a16="http://schemas.microsoft.com/office/drawing/2014/main" id="{5680B0E9-648C-9B46-907C-DE8DB100E94E}"/>
                </a:ext>
              </a:extLst>
            </p:cNvPr>
            <p:cNvSpPr/>
            <p:nvPr/>
          </p:nvSpPr>
          <p:spPr>
            <a:xfrm>
              <a:off x="566929" y="5550879"/>
              <a:ext cx="9629628" cy="640080"/>
            </a:xfrm>
            <a:prstGeom prst="rect">
              <a:avLst/>
            </a:prstGeom>
            <a:no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lang="en-US" sz="2100" b="1" dirty="0">
                  <a:solidFill>
                    <a:srgbClr val="1673BE"/>
                  </a:solidFill>
                  <a:latin typeface="Arial"/>
                </a:rPr>
                <a:t>The slow path moves from the DPU's CPU to the CNP</a:t>
              </a:r>
            </a:p>
          </p:txBody>
        </p:sp>
        <p:sp>
          <p:nvSpPr>
            <p:cNvPr id="83" name="Rectangle 82">
              <a:extLst>
                <a:ext uri="{FF2B5EF4-FFF2-40B4-BE49-F238E27FC236}">
                  <a16:creationId xmlns:a16="http://schemas.microsoft.com/office/drawing/2014/main" id="{397F47BF-6B48-8F88-BDB1-5CECC0A8B4C1}"/>
                </a:ext>
              </a:extLst>
            </p:cNvPr>
            <p:cNvSpPr/>
            <p:nvPr/>
          </p:nvSpPr>
          <p:spPr>
            <a:xfrm>
              <a:off x="566928" y="5550879"/>
              <a:ext cx="68580" cy="640080"/>
            </a:xfrm>
            <a:prstGeom prst="rect">
              <a:avLst/>
            </a:prstGeom>
            <a:solidFill>
              <a:srgbClr val="0C4E8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solidFill>
                  <a:srgbClr val="C0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par>
                                <p:cTn id="11" presetID="22" presetClass="entr" presetSubtype="8"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left)">
                                      <p:cBhvr>
                                        <p:cTn id="13" dur="300"/>
                                        <p:tgtEl>
                                          <p:spTgt spid="33"/>
                                        </p:tgtEl>
                                      </p:cBhvr>
                                    </p:animEffect>
                                  </p:childTnLst>
                                </p:cTn>
                              </p:par>
                              <p:par>
                                <p:cTn id="14" presetID="22" presetClass="entr" presetSubtype="8" fill="hold"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left)">
                                      <p:cBhvr>
                                        <p:cTn id="16" dur="300"/>
                                        <p:tgtEl>
                                          <p:spTgt spid="34"/>
                                        </p:tgtEl>
                                      </p:cBhvr>
                                    </p:animEffect>
                                  </p:childTnLst>
                                </p:cTn>
                              </p:par>
                            </p:childTnLst>
                          </p:cTn>
                        </p:par>
                        <p:par>
                          <p:cTn id="17" fill="hold">
                            <p:stCondLst>
                              <p:cond delay="300"/>
                            </p:stCondLst>
                            <p:childTnLst>
                              <p:par>
                                <p:cTn id="18" presetID="22" presetClass="entr" presetSubtype="8" fill="hold" nodeType="after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wipe(left)">
                                      <p:cBhvr>
                                        <p:cTn id="20" dur="300"/>
                                        <p:tgtEl>
                                          <p:spTgt spid="45"/>
                                        </p:tgtEl>
                                      </p:cBhvr>
                                    </p:animEffect>
                                  </p:childTnLst>
                                </p:cTn>
                              </p:par>
                              <p:par>
                                <p:cTn id="21" presetID="22" presetClass="entr" presetSubtype="8" fill="hold" nodeType="with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wipe(left)">
                                      <p:cBhvr>
                                        <p:cTn id="23" dur="300"/>
                                        <p:tgtEl>
                                          <p:spTgt spid="46"/>
                                        </p:tgtEl>
                                      </p:cBhvr>
                                    </p:animEffect>
                                  </p:childTnLst>
                                </p:cTn>
                              </p:par>
                            </p:childTnLst>
                          </p:cTn>
                        </p:par>
                        <p:par>
                          <p:cTn id="24" fill="hold">
                            <p:stCondLst>
                              <p:cond delay="600"/>
                            </p:stCondLst>
                            <p:childTnLst>
                              <p:par>
                                <p:cTn id="25" presetID="22" presetClass="entr" presetSubtype="8"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300"/>
                                        <p:tgtEl>
                                          <p:spTgt spid="19"/>
                                        </p:tgtEl>
                                      </p:cBhvr>
                                    </p:animEffect>
                                  </p:childTnLst>
                                </p:cTn>
                              </p:par>
                              <p:par>
                                <p:cTn id="28" presetID="22" presetClass="entr" presetSubtype="8"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left)">
                                      <p:cBhvr>
                                        <p:cTn id="30" dur="30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par>
                                <p:cTn id="35" presetID="22" presetClass="entr" presetSubtype="8" fill="hold" nodeType="with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left)">
                                      <p:cBhvr>
                                        <p:cTn id="37" dur="300"/>
                                        <p:tgtEl>
                                          <p:spTgt spid="49"/>
                                        </p:tgtEl>
                                      </p:cBhvr>
                                    </p:animEffect>
                                  </p:childTnLst>
                                </p:cTn>
                              </p:par>
                            </p:childTnLst>
                          </p:cTn>
                        </p:par>
                        <p:par>
                          <p:cTn id="38" fill="hold">
                            <p:stCondLst>
                              <p:cond delay="300"/>
                            </p:stCondLst>
                            <p:childTnLst>
                              <p:par>
                                <p:cTn id="39" presetID="22" presetClass="entr" presetSubtype="4"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down)">
                                      <p:cBhvr>
                                        <p:cTn id="41" dur="300"/>
                                        <p:tgtEl>
                                          <p:spTgt spid="37"/>
                                        </p:tgtEl>
                                      </p:cBhvr>
                                    </p:animEffect>
                                  </p:childTnLst>
                                </p:cTn>
                              </p:par>
                            </p:childTnLst>
                          </p:cTn>
                        </p:par>
                        <p:par>
                          <p:cTn id="42" fill="hold">
                            <p:stCondLst>
                              <p:cond delay="600"/>
                            </p:stCondLst>
                            <p:childTnLst>
                              <p:par>
                                <p:cTn id="43" presetID="22" presetClass="entr" presetSubtype="8" fill="hold"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ipe(left)">
                                      <p:cBhvr>
                                        <p:cTn id="45" dur="300"/>
                                        <p:tgtEl>
                                          <p:spTgt spid="25"/>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77"/>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78"/>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310896"/>
            <a:ext cx="11057839" cy="192360"/>
          </a:xfrm>
          <a:prstGeom prst="rect">
            <a:avLst/>
          </a:prstGeom>
          <a:noFill/>
        </p:spPr>
        <p:txBody>
          <a:bodyPr wrap="square" lIns="0" tIns="0" rIns="0" bIns="0" anchor="t">
            <a:spAutoFit/>
          </a:bodyPr>
          <a:lstStyle/>
          <a:p>
            <a:pPr algn="l">
              <a:spcBef>
                <a:spcPts val="0"/>
              </a:spcBef>
              <a:spcAft>
                <a:spcPts val="600"/>
              </a:spcAft>
            </a:pPr>
            <a:r>
              <a:rPr lang="en-US" sz="1250" b="1" dirty="0" err="1">
                <a:solidFill>
                  <a:srgbClr val="0E4E80"/>
                </a:solidFill>
                <a:latin typeface="Arial"/>
              </a:rPr>
              <a:t>XFir</a:t>
            </a:r>
            <a:r>
              <a:rPr lang="en-US" sz="1250" b="1" dirty="0">
                <a:solidFill>
                  <a:srgbClr val="0E4E80"/>
                </a:solidFill>
                <a:latin typeface="Arial"/>
              </a:rPr>
              <a:t> Design</a:t>
            </a:r>
            <a:endParaRPr sz="1250" b="1" i="0" dirty="0">
              <a:solidFill>
                <a:srgbClr val="0E4E80"/>
              </a:solidFill>
              <a:latin typeface="Arial"/>
            </a:endParaRPr>
          </a:p>
        </p:txBody>
      </p:sp>
      <p:sp>
        <p:nvSpPr>
          <p:cNvPr id="3" name="TextBox 2"/>
          <p:cNvSpPr txBox="1"/>
          <p:nvPr/>
        </p:nvSpPr>
        <p:spPr>
          <a:xfrm>
            <a:off x="566928" y="603504"/>
            <a:ext cx="11057839" cy="438582"/>
          </a:xfrm>
          <a:prstGeom prst="rect">
            <a:avLst/>
          </a:prstGeom>
          <a:noFill/>
        </p:spPr>
        <p:txBody>
          <a:bodyPr wrap="square" lIns="0" tIns="0" rIns="0" bIns="0" anchor="t">
            <a:spAutoFit/>
          </a:bodyPr>
          <a:lstStyle/>
          <a:p>
            <a:pPr algn="l">
              <a:lnSpc>
                <a:spcPct val="95000"/>
              </a:lnSpc>
              <a:spcBef>
                <a:spcPts val="0"/>
              </a:spcBef>
              <a:spcAft>
                <a:spcPts val="600"/>
              </a:spcAft>
            </a:pPr>
            <a:r>
              <a:rPr sz="3000" b="1" i="0" dirty="0">
                <a:solidFill>
                  <a:srgbClr val="0C3355"/>
                </a:solidFill>
                <a:latin typeface="Arial"/>
              </a:rPr>
              <a:t>Design 1: </a:t>
            </a:r>
            <a:r>
              <a:rPr lang="en-US" sz="3000" b="1" i="0" dirty="0">
                <a:solidFill>
                  <a:srgbClr val="0C3355"/>
                </a:solidFill>
                <a:latin typeface="Arial"/>
              </a:rPr>
              <a:t>Table layout redesign</a:t>
            </a:r>
            <a:endParaRPr sz="3000" b="1" i="0" dirty="0">
              <a:solidFill>
                <a:srgbClr val="0C3355"/>
              </a:solidFill>
              <a:latin typeface="Arial"/>
            </a:endParaRPr>
          </a:p>
        </p:txBody>
      </p:sp>
      <p:sp>
        <p:nvSpPr>
          <p:cNvPr id="4" name="Rectangle 3"/>
          <p:cNvSpPr/>
          <p:nvPr/>
        </p:nvSpPr>
        <p:spPr>
          <a:xfrm>
            <a:off x="566928" y="1170432"/>
            <a:ext cx="1143000" cy="50292"/>
          </a:xfrm>
          <a:prstGeom prst="rect">
            <a:avLst/>
          </a:prstGeom>
          <a:solidFill>
            <a:srgbClr val="2E93D8"/>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grpSp>
        <p:nvGrpSpPr>
          <p:cNvPr id="14" name="Group 13">
            <a:extLst>
              <a:ext uri="{FF2B5EF4-FFF2-40B4-BE49-F238E27FC236}">
                <a16:creationId xmlns:a16="http://schemas.microsoft.com/office/drawing/2014/main" id="{1D7C3617-9FBD-4881-709D-5A2557F7808A}"/>
              </a:ext>
            </a:extLst>
          </p:cNvPr>
          <p:cNvGrpSpPr/>
          <p:nvPr/>
        </p:nvGrpSpPr>
        <p:grpSpPr>
          <a:xfrm>
            <a:off x="343568" y="4262214"/>
            <a:ext cx="5623560" cy="1740813"/>
            <a:chOff x="343568" y="4262214"/>
            <a:chExt cx="5623560" cy="1740813"/>
          </a:xfrm>
        </p:grpSpPr>
        <p:sp>
          <p:nvSpPr>
            <p:cNvPr id="7" name="Rectangle 6"/>
            <p:cNvSpPr/>
            <p:nvPr/>
          </p:nvSpPr>
          <p:spPr>
            <a:xfrm>
              <a:off x="343568" y="4262214"/>
              <a:ext cx="5623560" cy="1740813"/>
            </a:xfrm>
            <a:prstGeom prst="rect">
              <a:avLst/>
            </a:prstGeom>
            <a:solidFill>
              <a:srgbClr val="E8F2FB"/>
            </a:solid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8" name="Rectangle 7"/>
            <p:cNvSpPr/>
            <p:nvPr/>
          </p:nvSpPr>
          <p:spPr>
            <a:xfrm>
              <a:off x="343568" y="4262214"/>
              <a:ext cx="68580" cy="1737360"/>
            </a:xfrm>
            <a:prstGeom prst="rect">
              <a:avLst/>
            </a:prstGeom>
            <a:solidFill>
              <a:srgbClr val="C2770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617887" y="4481671"/>
              <a:ext cx="5120640" cy="1138773"/>
            </a:xfrm>
            <a:prstGeom prst="rect">
              <a:avLst/>
            </a:prstGeom>
            <a:noFill/>
          </p:spPr>
          <p:txBody>
            <a:bodyPr wrap="square" lIns="0" tIns="0" rIns="0" bIns="0" anchor="t">
              <a:spAutoFit/>
            </a:bodyPr>
            <a:lstStyle/>
            <a:p>
              <a:pPr algn="l">
                <a:lnSpc>
                  <a:spcPct val="100000"/>
                </a:lnSpc>
                <a:spcBef>
                  <a:spcPts val="0"/>
                </a:spcBef>
                <a:spcAft>
                  <a:spcPts val="900"/>
                </a:spcAft>
              </a:pPr>
              <a:r>
                <a:rPr sz="2100" b="1" i="0" dirty="0">
                  <a:solidFill>
                    <a:srgbClr val="C2770E"/>
                  </a:solidFill>
                  <a:latin typeface="Arial"/>
                </a:rPr>
                <a:t>Pipeline </a:t>
              </a:r>
              <a:r>
                <a:rPr lang="en-US" sz="2100" b="1" i="0" dirty="0">
                  <a:solidFill>
                    <a:srgbClr val="C2770E"/>
                  </a:solidFill>
                  <a:latin typeface="Arial"/>
                </a:rPr>
                <a:t>— Fast but less flexible</a:t>
              </a:r>
            </a:p>
            <a:p>
              <a:pPr marL="342900" indent="-342900" algn="l">
                <a:lnSpc>
                  <a:spcPct val="100000"/>
                </a:lnSpc>
                <a:spcBef>
                  <a:spcPts val="0"/>
                </a:spcBef>
                <a:spcAft>
                  <a:spcPts val="900"/>
                </a:spcAft>
                <a:buFont typeface="Arial" panose="020B0604020202020204" pitchFamily="34" charset="0"/>
                <a:buChar char="•"/>
              </a:pPr>
              <a:r>
                <a:rPr lang="en-US" sz="1900" b="1" dirty="0">
                  <a:solidFill>
                    <a:srgbClr val="C2770E"/>
                  </a:solidFill>
                  <a:latin typeface="Arial"/>
                </a:rPr>
                <a:t>S</a:t>
              </a:r>
              <a:r>
                <a:rPr sz="1900" b="1" i="0" dirty="0">
                  <a:solidFill>
                    <a:srgbClr val="C2770E"/>
                  </a:solidFill>
                  <a:latin typeface="Arial"/>
                </a:rPr>
                <a:t>mall, stable, stateless</a:t>
              </a:r>
              <a:endParaRPr lang="en-US" sz="1900" b="1" i="0" dirty="0">
                <a:solidFill>
                  <a:srgbClr val="C2770E"/>
                </a:solidFill>
                <a:latin typeface="Arial"/>
              </a:endParaRPr>
            </a:p>
            <a:p>
              <a:pPr marL="342900" indent="-342900" algn="l">
                <a:lnSpc>
                  <a:spcPct val="100000"/>
                </a:lnSpc>
                <a:spcBef>
                  <a:spcPts val="0"/>
                </a:spcBef>
                <a:spcAft>
                  <a:spcPts val="900"/>
                </a:spcAft>
                <a:buFont typeface="Arial" panose="020B0604020202020204" pitchFamily="34" charset="0"/>
                <a:buChar char="•"/>
              </a:pPr>
              <a:r>
                <a:rPr lang="en-US" sz="1900" dirty="0">
                  <a:solidFill>
                    <a:srgbClr val="1B2A35"/>
                  </a:solidFill>
                  <a:latin typeface="Arial"/>
                </a:rPr>
                <a:t>G</a:t>
              </a:r>
              <a:r>
                <a:rPr sz="1900" b="0" i="0" dirty="0">
                  <a:solidFill>
                    <a:srgbClr val="1B2A35"/>
                  </a:solidFill>
                  <a:latin typeface="Arial"/>
                </a:rPr>
                <a:t>lobal ACL, per-NIC ACL</a:t>
              </a:r>
              <a:endParaRPr lang="en-US" sz="1900" b="0" i="0" dirty="0">
                <a:solidFill>
                  <a:srgbClr val="1B2A35"/>
                </a:solidFill>
                <a:latin typeface="Arial"/>
              </a:endParaRPr>
            </a:p>
          </p:txBody>
        </p:sp>
      </p:grpSp>
      <p:grpSp>
        <p:nvGrpSpPr>
          <p:cNvPr id="47" name="Group 46">
            <a:extLst>
              <a:ext uri="{FF2B5EF4-FFF2-40B4-BE49-F238E27FC236}">
                <a16:creationId xmlns:a16="http://schemas.microsoft.com/office/drawing/2014/main" id="{44AF6757-1F93-4431-B5C7-0F91BD5B3011}"/>
              </a:ext>
            </a:extLst>
          </p:cNvPr>
          <p:cNvGrpSpPr/>
          <p:nvPr/>
        </p:nvGrpSpPr>
        <p:grpSpPr>
          <a:xfrm>
            <a:off x="6241448" y="4262213"/>
            <a:ext cx="5623560" cy="1740810"/>
            <a:chOff x="6241448" y="4262213"/>
            <a:chExt cx="5623560" cy="1740810"/>
          </a:xfrm>
        </p:grpSpPr>
        <p:sp>
          <p:nvSpPr>
            <p:cNvPr id="10" name="Rectangle 9"/>
            <p:cNvSpPr/>
            <p:nvPr/>
          </p:nvSpPr>
          <p:spPr>
            <a:xfrm>
              <a:off x="6241448" y="4262213"/>
              <a:ext cx="5623560" cy="1740810"/>
            </a:xfrm>
            <a:prstGeom prst="rect">
              <a:avLst/>
            </a:prstGeom>
            <a:solidFill>
              <a:srgbClr val="E8F2FB"/>
            </a:solid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1" name="Rectangle 10"/>
            <p:cNvSpPr/>
            <p:nvPr/>
          </p:nvSpPr>
          <p:spPr>
            <a:xfrm>
              <a:off x="6241448" y="4262214"/>
              <a:ext cx="68580" cy="1737360"/>
            </a:xfrm>
            <a:prstGeom prst="rect">
              <a:avLst/>
            </a:prstGeom>
            <a:solidFill>
              <a:srgbClr val="0E4E8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TextBox 11"/>
            <p:cNvSpPr txBox="1"/>
            <p:nvPr/>
          </p:nvSpPr>
          <p:spPr>
            <a:xfrm>
              <a:off x="6515768" y="4481671"/>
              <a:ext cx="5120640" cy="1138773"/>
            </a:xfrm>
            <a:prstGeom prst="rect">
              <a:avLst/>
            </a:prstGeom>
            <a:noFill/>
          </p:spPr>
          <p:txBody>
            <a:bodyPr wrap="square" lIns="0" tIns="0" rIns="0" bIns="0" anchor="t">
              <a:spAutoFit/>
            </a:bodyPr>
            <a:lstStyle/>
            <a:p>
              <a:pPr algn="l">
                <a:lnSpc>
                  <a:spcPct val="100000"/>
                </a:lnSpc>
                <a:spcBef>
                  <a:spcPts val="0"/>
                </a:spcBef>
                <a:spcAft>
                  <a:spcPts val="900"/>
                </a:spcAft>
              </a:pPr>
              <a:r>
                <a:rPr sz="2100" b="1" i="0" dirty="0">
                  <a:solidFill>
                    <a:srgbClr val="0E4E80"/>
                  </a:solidFill>
                  <a:latin typeface="Arial"/>
                </a:rPr>
                <a:t>RISC-V —</a:t>
              </a:r>
              <a:r>
                <a:rPr lang="en-US" sz="2100" b="1" i="0" dirty="0">
                  <a:solidFill>
                    <a:srgbClr val="0E4E80"/>
                  </a:solidFill>
                  <a:latin typeface="Arial"/>
                </a:rPr>
                <a:t> Slow but flexible </a:t>
              </a:r>
            </a:p>
            <a:p>
              <a:pPr marL="342900" indent="-342900" algn="l">
                <a:lnSpc>
                  <a:spcPct val="100000"/>
                </a:lnSpc>
                <a:spcBef>
                  <a:spcPts val="0"/>
                </a:spcBef>
                <a:spcAft>
                  <a:spcPts val="900"/>
                </a:spcAft>
                <a:buFont typeface="Arial" panose="020B0604020202020204" pitchFamily="34" charset="0"/>
                <a:buChar char="•"/>
              </a:pPr>
              <a:r>
                <a:rPr lang="en-US" sz="1900" b="1" i="0" dirty="0">
                  <a:solidFill>
                    <a:srgbClr val="0E4E80"/>
                  </a:solidFill>
                  <a:latin typeface="Arial"/>
                </a:rPr>
                <a:t>L</a:t>
              </a:r>
              <a:r>
                <a:rPr sz="1900" b="1" i="0" dirty="0">
                  <a:solidFill>
                    <a:srgbClr val="0E4E80"/>
                  </a:solidFill>
                  <a:latin typeface="Arial"/>
                </a:rPr>
                <a:t>arge</a:t>
              </a:r>
              <a:r>
                <a:rPr lang="en-US" sz="1900" b="1" i="0" dirty="0">
                  <a:solidFill>
                    <a:srgbClr val="0E4E80"/>
                  </a:solidFill>
                  <a:latin typeface="Arial"/>
                </a:rPr>
                <a:t> or</a:t>
              </a:r>
              <a:r>
                <a:rPr sz="1900" b="1" i="0" dirty="0">
                  <a:solidFill>
                    <a:srgbClr val="0E4E80"/>
                  </a:solidFill>
                  <a:latin typeface="Arial"/>
                </a:rPr>
                <a:t> stateful</a:t>
              </a:r>
              <a:endParaRPr lang="en-US" sz="1900" b="1" i="0" dirty="0">
                <a:solidFill>
                  <a:srgbClr val="0E4E80"/>
                </a:solidFill>
                <a:latin typeface="Arial"/>
              </a:endParaRPr>
            </a:p>
            <a:p>
              <a:pPr marL="342900" indent="-342900" algn="l">
                <a:lnSpc>
                  <a:spcPct val="100000"/>
                </a:lnSpc>
                <a:spcBef>
                  <a:spcPts val="0"/>
                </a:spcBef>
                <a:spcAft>
                  <a:spcPts val="900"/>
                </a:spcAft>
                <a:buFont typeface="Arial" panose="020B0604020202020204" pitchFamily="34" charset="0"/>
                <a:buChar char="•"/>
              </a:pPr>
              <a:r>
                <a:rPr sz="1900" b="0" i="0" dirty="0">
                  <a:solidFill>
                    <a:srgbClr val="1B2A35"/>
                  </a:solidFill>
                  <a:latin typeface="Arial"/>
                </a:rPr>
                <a:t>Routing, subnet ACL, SGs</a:t>
              </a:r>
              <a:r>
                <a:rPr lang="en-US" sz="1900" b="0" i="0" dirty="0">
                  <a:solidFill>
                    <a:srgbClr val="1B2A35"/>
                  </a:solidFill>
                  <a:latin typeface="Arial"/>
                </a:rPr>
                <a:t>, …</a:t>
              </a:r>
            </a:p>
          </p:txBody>
        </p:sp>
      </p:grpSp>
      <p:grpSp>
        <p:nvGrpSpPr>
          <p:cNvPr id="16" name="Group 15">
            <a:extLst>
              <a:ext uri="{FF2B5EF4-FFF2-40B4-BE49-F238E27FC236}">
                <a16:creationId xmlns:a16="http://schemas.microsoft.com/office/drawing/2014/main" id="{C9656A8C-3832-F4BE-E4EE-1FCA57BF9AB5}"/>
              </a:ext>
            </a:extLst>
          </p:cNvPr>
          <p:cNvGrpSpPr/>
          <p:nvPr/>
        </p:nvGrpSpPr>
        <p:grpSpPr>
          <a:xfrm>
            <a:off x="704237" y="2590925"/>
            <a:ext cx="10783219" cy="1067839"/>
            <a:chOff x="483438" y="3244936"/>
            <a:chExt cx="10783219" cy="1067839"/>
          </a:xfrm>
        </p:grpSpPr>
        <p:sp>
          <p:nvSpPr>
            <p:cNvPr id="17" name="文本框 108">
              <a:extLst>
                <a:ext uri="{FF2B5EF4-FFF2-40B4-BE49-F238E27FC236}">
                  <a16:creationId xmlns:a16="http://schemas.microsoft.com/office/drawing/2014/main" id="{8BF609CD-E581-7601-2BC7-13D2A6D8CCDE}"/>
                </a:ext>
              </a:extLst>
            </p:cNvPr>
            <p:cNvSpPr txBox="1"/>
            <p:nvPr/>
          </p:nvSpPr>
          <p:spPr>
            <a:xfrm>
              <a:off x="483438" y="3382561"/>
              <a:ext cx="483127" cy="338554"/>
            </a:xfrm>
            <a:prstGeom prst="rect">
              <a:avLst/>
            </a:prstGeom>
            <a:noFill/>
          </p:spPr>
          <p:txBody>
            <a:bodyPr wrap="square" lIns="0" rIns="0" rtlCol="0">
              <a:spAutoFit/>
            </a:bodyPr>
            <a:lstStyle/>
            <a:p>
              <a:pPr algn="ctr"/>
              <a:r>
                <a:rPr lang="en-US" altLang="zh-CN" sz="1600" dirty="0">
                  <a:latin typeface="Times New Roman" panose="02020603050405020304" pitchFamily="18" charset="0"/>
                  <a:cs typeface="Times New Roman" panose="02020603050405020304" pitchFamily="18" charset="0"/>
                </a:rPr>
                <a:t>RX</a:t>
              </a:r>
              <a:r>
                <a:rPr lang="en-US" altLang="zh-CN" sz="1400" dirty="0">
                  <a:latin typeface="Times New Roman" panose="02020603050405020304" pitchFamily="18" charset="0"/>
                  <a:cs typeface="Times New Roman" panose="02020603050405020304" pitchFamily="18" charset="0"/>
                </a:rPr>
                <a:t> </a:t>
              </a:r>
              <a:endParaRPr lang="zh-CN" altLang="en-US" sz="1400" dirty="0">
                <a:latin typeface="Times New Roman" panose="02020603050405020304" pitchFamily="18" charset="0"/>
                <a:cs typeface="Times New Roman" panose="02020603050405020304" pitchFamily="18" charset="0"/>
              </a:endParaRPr>
            </a:p>
          </p:txBody>
        </p:sp>
        <p:sp>
          <p:nvSpPr>
            <p:cNvPr id="18" name="矩形: 圆角 95">
              <a:extLst>
                <a:ext uri="{FF2B5EF4-FFF2-40B4-BE49-F238E27FC236}">
                  <a16:creationId xmlns:a16="http://schemas.microsoft.com/office/drawing/2014/main" id="{A04083FA-0033-5A5C-36AF-FF5FFB392DED}"/>
                </a:ext>
              </a:extLst>
            </p:cNvPr>
            <p:cNvSpPr/>
            <p:nvPr/>
          </p:nvSpPr>
          <p:spPr>
            <a:xfrm>
              <a:off x="925343" y="3244937"/>
              <a:ext cx="4532888" cy="1067286"/>
            </a:xfrm>
            <a:prstGeom prst="roundRect">
              <a:avLst/>
            </a:prstGeom>
            <a:solidFill>
              <a:srgbClr val="FDEFE7"/>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圆角 96">
              <a:extLst>
                <a:ext uri="{FF2B5EF4-FFF2-40B4-BE49-F238E27FC236}">
                  <a16:creationId xmlns:a16="http://schemas.microsoft.com/office/drawing/2014/main" id="{E6C6467D-C746-D1F5-F717-B54948DB7E09}"/>
                </a:ext>
              </a:extLst>
            </p:cNvPr>
            <p:cNvSpPr/>
            <p:nvPr/>
          </p:nvSpPr>
          <p:spPr>
            <a:xfrm>
              <a:off x="5494261" y="3244936"/>
              <a:ext cx="5514873" cy="1067286"/>
            </a:xfrm>
            <a:prstGeom prst="roundRect">
              <a:avLst/>
            </a:prstGeom>
            <a:solidFill>
              <a:srgbClr val="DAE9F6"/>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箭头连接符 107">
              <a:extLst>
                <a:ext uri="{FF2B5EF4-FFF2-40B4-BE49-F238E27FC236}">
                  <a16:creationId xmlns:a16="http://schemas.microsoft.com/office/drawing/2014/main" id="{746D4BBD-5020-8FA6-9638-E32FA4B73126}"/>
                </a:ext>
              </a:extLst>
            </p:cNvPr>
            <p:cNvCxnSpPr>
              <a:cxnSpLocks/>
            </p:cNvCxnSpPr>
            <p:nvPr/>
          </p:nvCxnSpPr>
          <p:spPr>
            <a:xfrm>
              <a:off x="539750" y="3670161"/>
              <a:ext cx="527050" cy="139"/>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21" name="矩形 109">
              <a:extLst>
                <a:ext uri="{FF2B5EF4-FFF2-40B4-BE49-F238E27FC236}">
                  <a16:creationId xmlns:a16="http://schemas.microsoft.com/office/drawing/2014/main" id="{BF90D0A2-0BBA-2423-722D-4982D7FFD4D5}"/>
                </a:ext>
              </a:extLst>
            </p:cNvPr>
            <p:cNvSpPr/>
            <p:nvPr/>
          </p:nvSpPr>
          <p:spPr>
            <a:xfrm>
              <a:off x="1066799" y="3409950"/>
              <a:ext cx="1495955" cy="520700"/>
            </a:xfrm>
            <a:prstGeom prst="rect">
              <a:avLst/>
            </a:prstGeom>
            <a:solidFill>
              <a:srgbClr val="F6C1A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箭头连接符 110">
              <a:extLst>
                <a:ext uri="{FF2B5EF4-FFF2-40B4-BE49-F238E27FC236}">
                  <a16:creationId xmlns:a16="http://schemas.microsoft.com/office/drawing/2014/main" id="{5C65E218-7645-4BB5-3B8D-EF3D2AFBDB32}"/>
                </a:ext>
              </a:extLst>
            </p:cNvPr>
            <p:cNvCxnSpPr>
              <a:cxnSpLocks/>
            </p:cNvCxnSpPr>
            <p:nvPr/>
          </p:nvCxnSpPr>
          <p:spPr>
            <a:xfrm>
              <a:off x="2565400" y="3670300"/>
              <a:ext cx="285750"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23" name="矩形 112">
              <a:extLst>
                <a:ext uri="{FF2B5EF4-FFF2-40B4-BE49-F238E27FC236}">
                  <a16:creationId xmlns:a16="http://schemas.microsoft.com/office/drawing/2014/main" id="{329875FC-476F-5430-8091-8796F1003F21}"/>
                </a:ext>
              </a:extLst>
            </p:cNvPr>
            <p:cNvSpPr/>
            <p:nvPr/>
          </p:nvSpPr>
          <p:spPr>
            <a:xfrm>
              <a:off x="2844800" y="3409950"/>
              <a:ext cx="1079500" cy="520700"/>
            </a:xfrm>
            <a:prstGeom prst="rect">
              <a:avLst/>
            </a:prstGeom>
            <a:solidFill>
              <a:srgbClr val="F6C1A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113">
              <a:extLst>
                <a:ext uri="{FF2B5EF4-FFF2-40B4-BE49-F238E27FC236}">
                  <a16:creationId xmlns:a16="http://schemas.microsoft.com/office/drawing/2014/main" id="{A8128451-8957-D955-1014-EF3E5600A13B}"/>
                </a:ext>
              </a:extLst>
            </p:cNvPr>
            <p:cNvSpPr txBox="1"/>
            <p:nvPr/>
          </p:nvSpPr>
          <p:spPr>
            <a:xfrm>
              <a:off x="1007069" y="3412880"/>
              <a:ext cx="1633010" cy="553998"/>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Flow Setup Table</a:t>
              </a:r>
            </a:p>
            <a:p>
              <a:pPr algn="ctr">
                <a:lnSpc>
                  <a:spcPts val="1800"/>
                </a:lnSpc>
              </a:pPr>
              <a:r>
                <a:rPr lang="en-US" altLang="zh-CN" sz="1600" dirty="0">
                  <a:latin typeface="Times New Roman" panose="02020603050405020304" pitchFamily="18" charset="0"/>
                  <a:cs typeface="Times New Roman" panose="02020603050405020304" pitchFamily="18" charset="0"/>
                </a:rPr>
                <a:t>(FST)</a:t>
              </a:r>
              <a:endParaRPr lang="zh-CN" altLang="en-US" sz="1600" dirty="0">
                <a:latin typeface="Times New Roman" panose="02020603050405020304" pitchFamily="18" charset="0"/>
                <a:cs typeface="Times New Roman" panose="02020603050405020304" pitchFamily="18" charset="0"/>
              </a:endParaRPr>
            </a:p>
          </p:txBody>
        </p:sp>
        <p:sp>
          <p:nvSpPr>
            <p:cNvPr id="25" name="文本框 114">
              <a:extLst>
                <a:ext uri="{FF2B5EF4-FFF2-40B4-BE49-F238E27FC236}">
                  <a16:creationId xmlns:a16="http://schemas.microsoft.com/office/drawing/2014/main" id="{BDF1FDEB-1FBA-555F-FD45-BD71B8380E5A}"/>
                </a:ext>
              </a:extLst>
            </p:cNvPr>
            <p:cNvSpPr txBox="1"/>
            <p:nvPr/>
          </p:nvSpPr>
          <p:spPr>
            <a:xfrm>
              <a:off x="2789421" y="3409811"/>
              <a:ext cx="1190257" cy="553998"/>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Global ACL </a:t>
              </a:r>
            </a:p>
            <a:p>
              <a:pPr algn="ctr">
                <a:lnSpc>
                  <a:spcPts val="1800"/>
                </a:lnSpc>
              </a:pPr>
              <a:r>
                <a:rPr lang="en-US" altLang="zh-CN" sz="1600" dirty="0">
                  <a:latin typeface="Times New Roman" panose="02020603050405020304" pitchFamily="18" charset="0"/>
                  <a:cs typeface="Times New Roman" panose="02020603050405020304" pitchFamily="18" charset="0"/>
                </a:rPr>
                <a:t>Table</a:t>
              </a:r>
              <a:endParaRPr lang="zh-CN" altLang="en-US" sz="1600" dirty="0">
                <a:latin typeface="Times New Roman" panose="02020603050405020304" pitchFamily="18" charset="0"/>
                <a:cs typeface="Times New Roman" panose="02020603050405020304" pitchFamily="18" charset="0"/>
              </a:endParaRPr>
            </a:p>
          </p:txBody>
        </p:sp>
        <p:cxnSp>
          <p:nvCxnSpPr>
            <p:cNvPr id="26" name="直接箭头连接符 115">
              <a:extLst>
                <a:ext uri="{FF2B5EF4-FFF2-40B4-BE49-F238E27FC236}">
                  <a16:creationId xmlns:a16="http://schemas.microsoft.com/office/drawing/2014/main" id="{3A53AD65-F555-3262-AB3C-0F2302ADCFDC}"/>
                </a:ext>
              </a:extLst>
            </p:cNvPr>
            <p:cNvCxnSpPr>
              <a:cxnSpLocks/>
            </p:cNvCxnSpPr>
            <p:nvPr/>
          </p:nvCxnSpPr>
          <p:spPr>
            <a:xfrm>
              <a:off x="3924300" y="3670300"/>
              <a:ext cx="285750"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27" name="矩形 116">
              <a:extLst>
                <a:ext uri="{FF2B5EF4-FFF2-40B4-BE49-F238E27FC236}">
                  <a16:creationId xmlns:a16="http://schemas.microsoft.com/office/drawing/2014/main" id="{7FB5D88A-58DA-F2B5-D17C-6BEF96C3D774}"/>
                </a:ext>
              </a:extLst>
            </p:cNvPr>
            <p:cNvSpPr/>
            <p:nvPr/>
          </p:nvSpPr>
          <p:spPr>
            <a:xfrm>
              <a:off x="4204619" y="3409950"/>
              <a:ext cx="1157956" cy="520700"/>
            </a:xfrm>
            <a:prstGeom prst="rect">
              <a:avLst/>
            </a:prstGeom>
            <a:solidFill>
              <a:srgbClr val="F6C1A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117">
              <a:extLst>
                <a:ext uri="{FF2B5EF4-FFF2-40B4-BE49-F238E27FC236}">
                  <a16:creationId xmlns:a16="http://schemas.microsoft.com/office/drawing/2014/main" id="{8F66C5A2-011B-6DEC-C452-DEE14B40D7EA}"/>
                </a:ext>
              </a:extLst>
            </p:cNvPr>
            <p:cNvSpPr txBox="1"/>
            <p:nvPr/>
          </p:nvSpPr>
          <p:spPr>
            <a:xfrm>
              <a:off x="4143323" y="3393162"/>
              <a:ext cx="1327529" cy="553998"/>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per-NIC ACL </a:t>
              </a:r>
            </a:p>
            <a:p>
              <a:pPr algn="ctr">
                <a:lnSpc>
                  <a:spcPts val="1800"/>
                </a:lnSpc>
              </a:pPr>
              <a:r>
                <a:rPr lang="en-US" altLang="zh-CN" sz="1600" dirty="0">
                  <a:latin typeface="Times New Roman" panose="02020603050405020304" pitchFamily="18" charset="0"/>
                  <a:cs typeface="Times New Roman" panose="02020603050405020304" pitchFamily="18" charset="0"/>
                </a:rPr>
                <a:t>Table</a:t>
              </a:r>
              <a:endParaRPr lang="zh-CN" altLang="en-US" sz="1600" dirty="0">
                <a:latin typeface="Times New Roman" panose="02020603050405020304" pitchFamily="18" charset="0"/>
                <a:cs typeface="Times New Roman" panose="02020603050405020304" pitchFamily="18" charset="0"/>
              </a:endParaRPr>
            </a:p>
          </p:txBody>
        </p:sp>
        <p:sp>
          <p:nvSpPr>
            <p:cNvPr id="29" name="矩形 118">
              <a:extLst>
                <a:ext uri="{FF2B5EF4-FFF2-40B4-BE49-F238E27FC236}">
                  <a16:creationId xmlns:a16="http://schemas.microsoft.com/office/drawing/2014/main" id="{24A76BE8-C307-6C2C-5B24-910030D31513}"/>
                </a:ext>
              </a:extLst>
            </p:cNvPr>
            <p:cNvSpPr/>
            <p:nvPr/>
          </p:nvSpPr>
          <p:spPr>
            <a:xfrm>
              <a:off x="5601568" y="3409950"/>
              <a:ext cx="780182" cy="520700"/>
            </a:xfrm>
            <a:prstGeom prst="rect">
              <a:avLst/>
            </a:prstGeom>
            <a:solidFill>
              <a:srgbClr val="BED8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119">
              <a:extLst>
                <a:ext uri="{FF2B5EF4-FFF2-40B4-BE49-F238E27FC236}">
                  <a16:creationId xmlns:a16="http://schemas.microsoft.com/office/drawing/2014/main" id="{EBC7E60E-8231-C824-F367-C53B2F5F115F}"/>
                </a:ext>
              </a:extLst>
            </p:cNvPr>
            <p:cNvSpPr txBox="1"/>
            <p:nvPr/>
          </p:nvSpPr>
          <p:spPr>
            <a:xfrm>
              <a:off x="5560247" y="3412880"/>
              <a:ext cx="869950" cy="553998"/>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Routing</a:t>
              </a:r>
            </a:p>
            <a:p>
              <a:pPr algn="ctr">
                <a:lnSpc>
                  <a:spcPts val="1800"/>
                </a:lnSpc>
              </a:pPr>
              <a:r>
                <a:rPr lang="en-US" altLang="zh-CN" sz="1600" dirty="0">
                  <a:latin typeface="Times New Roman" panose="02020603050405020304" pitchFamily="18" charset="0"/>
                  <a:cs typeface="Times New Roman" panose="02020603050405020304" pitchFamily="18" charset="0"/>
                </a:rPr>
                <a:t>Table</a:t>
              </a:r>
              <a:endParaRPr lang="zh-CN" altLang="en-US" sz="1600" dirty="0">
                <a:latin typeface="Times New Roman" panose="02020603050405020304" pitchFamily="18" charset="0"/>
                <a:cs typeface="Times New Roman" panose="02020603050405020304" pitchFamily="18" charset="0"/>
              </a:endParaRPr>
            </a:p>
          </p:txBody>
        </p:sp>
        <p:sp>
          <p:nvSpPr>
            <p:cNvPr id="31" name="矩形 120">
              <a:extLst>
                <a:ext uri="{FF2B5EF4-FFF2-40B4-BE49-F238E27FC236}">
                  <a16:creationId xmlns:a16="http://schemas.microsoft.com/office/drawing/2014/main" id="{3A1A75CF-A2A3-067F-47DD-7D3DCAC42A04}"/>
                </a:ext>
              </a:extLst>
            </p:cNvPr>
            <p:cNvSpPr/>
            <p:nvPr/>
          </p:nvSpPr>
          <p:spPr>
            <a:xfrm>
              <a:off x="6569944" y="3409950"/>
              <a:ext cx="650058" cy="520700"/>
            </a:xfrm>
            <a:prstGeom prst="rect">
              <a:avLst/>
            </a:prstGeom>
            <a:solidFill>
              <a:srgbClr val="BED8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直接箭头连接符 122">
              <a:extLst>
                <a:ext uri="{FF2B5EF4-FFF2-40B4-BE49-F238E27FC236}">
                  <a16:creationId xmlns:a16="http://schemas.microsoft.com/office/drawing/2014/main" id="{17E887E3-845A-D443-59AF-D7FC433602F1}"/>
                </a:ext>
              </a:extLst>
            </p:cNvPr>
            <p:cNvCxnSpPr>
              <a:cxnSpLocks/>
            </p:cNvCxnSpPr>
            <p:nvPr/>
          </p:nvCxnSpPr>
          <p:spPr>
            <a:xfrm>
              <a:off x="5368933" y="3670300"/>
              <a:ext cx="227012"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33" name="直接箭头连接符 125">
              <a:extLst>
                <a:ext uri="{FF2B5EF4-FFF2-40B4-BE49-F238E27FC236}">
                  <a16:creationId xmlns:a16="http://schemas.microsoft.com/office/drawing/2014/main" id="{F83CB525-663B-4092-798E-24DCF51351BF}"/>
                </a:ext>
              </a:extLst>
            </p:cNvPr>
            <p:cNvCxnSpPr>
              <a:cxnSpLocks/>
              <a:endCxn id="31" idx="1"/>
            </p:cNvCxnSpPr>
            <p:nvPr/>
          </p:nvCxnSpPr>
          <p:spPr>
            <a:xfrm>
              <a:off x="6381750" y="3670300"/>
              <a:ext cx="188194"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34" name="文本框 121">
              <a:extLst>
                <a:ext uri="{FF2B5EF4-FFF2-40B4-BE49-F238E27FC236}">
                  <a16:creationId xmlns:a16="http://schemas.microsoft.com/office/drawing/2014/main" id="{09A3B063-E803-C7E3-083A-2ECC2B2CF4E0}"/>
                </a:ext>
              </a:extLst>
            </p:cNvPr>
            <p:cNvSpPr txBox="1"/>
            <p:nvPr/>
          </p:nvSpPr>
          <p:spPr>
            <a:xfrm>
              <a:off x="6453692" y="3415605"/>
              <a:ext cx="869950" cy="553998"/>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VNIC</a:t>
              </a:r>
            </a:p>
            <a:p>
              <a:pPr algn="ctr">
                <a:lnSpc>
                  <a:spcPts val="1800"/>
                </a:lnSpc>
              </a:pPr>
              <a:r>
                <a:rPr lang="en-US" altLang="zh-CN" sz="1600" dirty="0">
                  <a:latin typeface="Times New Roman" panose="02020603050405020304" pitchFamily="18" charset="0"/>
                  <a:cs typeface="Times New Roman" panose="02020603050405020304" pitchFamily="18" charset="0"/>
                </a:rPr>
                <a:t>Table</a:t>
              </a:r>
              <a:endParaRPr lang="zh-CN" altLang="en-US" sz="1600" dirty="0">
                <a:latin typeface="Times New Roman" panose="02020603050405020304" pitchFamily="18" charset="0"/>
                <a:cs typeface="Times New Roman" panose="02020603050405020304" pitchFamily="18" charset="0"/>
              </a:endParaRPr>
            </a:p>
          </p:txBody>
        </p:sp>
        <p:cxnSp>
          <p:nvCxnSpPr>
            <p:cNvPr id="35" name="直接箭头连接符 131">
              <a:extLst>
                <a:ext uri="{FF2B5EF4-FFF2-40B4-BE49-F238E27FC236}">
                  <a16:creationId xmlns:a16="http://schemas.microsoft.com/office/drawing/2014/main" id="{4356031B-22AB-FD95-53E3-B58F420A0298}"/>
                </a:ext>
              </a:extLst>
            </p:cNvPr>
            <p:cNvCxnSpPr>
              <a:cxnSpLocks/>
            </p:cNvCxnSpPr>
            <p:nvPr/>
          </p:nvCxnSpPr>
          <p:spPr>
            <a:xfrm>
              <a:off x="7220002" y="3670300"/>
              <a:ext cx="188194"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36" name="矩形 133">
              <a:extLst>
                <a:ext uri="{FF2B5EF4-FFF2-40B4-BE49-F238E27FC236}">
                  <a16:creationId xmlns:a16="http://schemas.microsoft.com/office/drawing/2014/main" id="{2F81B9D7-3E92-EC73-A0F0-67721B8BFCEE}"/>
                </a:ext>
              </a:extLst>
            </p:cNvPr>
            <p:cNvSpPr/>
            <p:nvPr/>
          </p:nvSpPr>
          <p:spPr>
            <a:xfrm>
              <a:off x="7412269" y="3409811"/>
              <a:ext cx="1079500" cy="520700"/>
            </a:xfrm>
            <a:prstGeom prst="rect">
              <a:avLst/>
            </a:prstGeom>
            <a:solidFill>
              <a:srgbClr val="BED8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136">
              <a:extLst>
                <a:ext uri="{FF2B5EF4-FFF2-40B4-BE49-F238E27FC236}">
                  <a16:creationId xmlns:a16="http://schemas.microsoft.com/office/drawing/2014/main" id="{530482D7-9F19-EB76-F8B7-109A89DF065B}"/>
                </a:ext>
              </a:extLst>
            </p:cNvPr>
            <p:cNvSpPr txBox="1"/>
            <p:nvPr/>
          </p:nvSpPr>
          <p:spPr>
            <a:xfrm>
              <a:off x="7360453" y="3415605"/>
              <a:ext cx="1190257" cy="553998"/>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Subnet ACL </a:t>
              </a:r>
            </a:p>
            <a:p>
              <a:pPr algn="ctr">
                <a:lnSpc>
                  <a:spcPts val="1800"/>
                </a:lnSpc>
              </a:pPr>
              <a:r>
                <a:rPr lang="en-US" altLang="zh-CN" sz="1600" dirty="0">
                  <a:latin typeface="Times New Roman" panose="02020603050405020304" pitchFamily="18" charset="0"/>
                  <a:cs typeface="Times New Roman" panose="02020603050405020304" pitchFamily="18" charset="0"/>
                </a:rPr>
                <a:t>Table</a:t>
              </a:r>
              <a:endParaRPr lang="zh-CN" altLang="en-US" sz="1600" dirty="0">
                <a:latin typeface="Times New Roman" panose="02020603050405020304" pitchFamily="18" charset="0"/>
                <a:cs typeface="Times New Roman" panose="02020603050405020304" pitchFamily="18" charset="0"/>
              </a:endParaRPr>
            </a:p>
          </p:txBody>
        </p:sp>
        <p:sp>
          <p:nvSpPr>
            <p:cNvPr id="38" name="矩形 137">
              <a:extLst>
                <a:ext uri="{FF2B5EF4-FFF2-40B4-BE49-F238E27FC236}">
                  <a16:creationId xmlns:a16="http://schemas.microsoft.com/office/drawing/2014/main" id="{B5A9DBEA-861E-DDD4-9CF0-A43AA54CCE3C}"/>
                </a:ext>
              </a:extLst>
            </p:cNvPr>
            <p:cNvSpPr/>
            <p:nvPr/>
          </p:nvSpPr>
          <p:spPr>
            <a:xfrm>
              <a:off x="8686628" y="3409811"/>
              <a:ext cx="939972" cy="520700"/>
            </a:xfrm>
            <a:prstGeom prst="rect">
              <a:avLst/>
            </a:prstGeom>
            <a:solidFill>
              <a:srgbClr val="BED8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9" name="直接箭头连接符 139">
              <a:extLst>
                <a:ext uri="{FF2B5EF4-FFF2-40B4-BE49-F238E27FC236}">
                  <a16:creationId xmlns:a16="http://schemas.microsoft.com/office/drawing/2014/main" id="{943AD6C1-7650-3CCB-E86E-D6D4A17DC8D1}"/>
                </a:ext>
              </a:extLst>
            </p:cNvPr>
            <p:cNvCxnSpPr>
              <a:cxnSpLocks/>
            </p:cNvCxnSpPr>
            <p:nvPr/>
          </p:nvCxnSpPr>
          <p:spPr>
            <a:xfrm>
              <a:off x="8498497" y="3670302"/>
              <a:ext cx="188194"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40" name="文本框 138">
              <a:extLst>
                <a:ext uri="{FF2B5EF4-FFF2-40B4-BE49-F238E27FC236}">
                  <a16:creationId xmlns:a16="http://schemas.microsoft.com/office/drawing/2014/main" id="{AC477F58-2F27-B981-3BA8-80016FA4D642}"/>
                </a:ext>
              </a:extLst>
            </p:cNvPr>
            <p:cNvSpPr txBox="1"/>
            <p:nvPr/>
          </p:nvSpPr>
          <p:spPr>
            <a:xfrm>
              <a:off x="8565080" y="3415605"/>
              <a:ext cx="1190257" cy="553998"/>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Global SG </a:t>
              </a:r>
            </a:p>
            <a:p>
              <a:pPr algn="ctr">
                <a:lnSpc>
                  <a:spcPts val="1800"/>
                </a:lnSpc>
              </a:pPr>
              <a:r>
                <a:rPr lang="en-US" altLang="zh-CN" sz="1600" dirty="0">
                  <a:latin typeface="Times New Roman" panose="02020603050405020304" pitchFamily="18" charset="0"/>
                  <a:cs typeface="Times New Roman" panose="02020603050405020304" pitchFamily="18" charset="0"/>
                </a:rPr>
                <a:t>Table</a:t>
              </a:r>
              <a:endParaRPr lang="zh-CN" altLang="en-US" sz="1600" dirty="0">
                <a:latin typeface="Times New Roman" panose="02020603050405020304" pitchFamily="18" charset="0"/>
                <a:cs typeface="Times New Roman" panose="02020603050405020304" pitchFamily="18" charset="0"/>
              </a:endParaRPr>
            </a:p>
          </p:txBody>
        </p:sp>
        <p:sp>
          <p:nvSpPr>
            <p:cNvPr id="41" name="矩形 140">
              <a:extLst>
                <a:ext uri="{FF2B5EF4-FFF2-40B4-BE49-F238E27FC236}">
                  <a16:creationId xmlns:a16="http://schemas.microsoft.com/office/drawing/2014/main" id="{14FFB1C7-846F-8925-7202-7766A721E41F}"/>
                </a:ext>
              </a:extLst>
            </p:cNvPr>
            <p:cNvSpPr/>
            <p:nvPr/>
          </p:nvSpPr>
          <p:spPr>
            <a:xfrm>
              <a:off x="9825552" y="3409811"/>
              <a:ext cx="1078354" cy="520700"/>
            </a:xfrm>
            <a:prstGeom prst="rect">
              <a:avLst/>
            </a:prstGeom>
            <a:solidFill>
              <a:srgbClr val="BED8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 name="直接箭头连接符 141">
              <a:extLst>
                <a:ext uri="{FF2B5EF4-FFF2-40B4-BE49-F238E27FC236}">
                  <a16:creationId xmlns:a16="http://schemas.microsoft.com/office/drawing/2014/main" id="{07670C03-C067-D169-9302-7981F97C92B5}"/>
                </a:ext>
              </a:extLst>
            </p:cNvPr>
            <p:cNvCxnSpPr>
              <a:cxnSpLocks/>
            </p:cNvCxnSpPr>
            <p:nvPr/>
          </p:nvCxnSpPr>
          <p:spPr>
            <a:xfrm>
              <a:off x="9631366" y="3671363"/>
              <a:ext cx="188194"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43" name="文本框 142">
              <a:extLst>
                <a:ext uri="{FF2B5EF4-FFF2-40B4-BE49-F238E27FC236}">
                  <a16:creationId xmlns:a16="http://schemas.microsoft.com/office/drawing/2014/main" id="{8E19D247-D0E4-866D-F4EF-1CC79A36F9A4}"/>
                </a:ext>
              </a:extLst>
            </p:cNvPr>
            <p:cNvSpPr txBox="1"/>
            <p:nvPr/>
          </p:nvSpPr>
          <p:spPr>
            <a:xfrm>
              <a:off x="9772003" y="3409811"/>
              <a:ext cx="1190257" cy="553998"/>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per-NIC SG </a:t>
              </a:r>
            </a:p>
            <a:p>
              <a:pPr algn="ctr">
                <a:lnSpc>
                  <a:spcPts val="1800"/>
                </a:lnSpc>
              </a:pPr>
              <a:r>
                <a:rPr lang="en-US" altLang="zh-CN" sz="1600" dirty="0">
                  <a:latin typeface="Times New Roman" panose="02020603050405020304" pitchFamily="18" charset="0"/>
                  <a:cs typeface="Times New Roman" panose="02020603050405020304" pitchFamily="18" charset="0"/>
                </a:rPr>
                <a:t>Table</a:t>
              </a:r>
              <a:endParaRPr lang="zh-CN" altLang="en-US" sz="1600" dirty="0">
                <a:latin typeface="Times New Roman" panose="02020603050405020304" pitchFamily="18" charset="0"/>
                <a:cs typeface="Times New Roman" panose="02020603050405020304" pitchFamily="18" charset="0"/>
              </a:endParaRPr>
            </a:p>
          </p:txBody>
        </p:sp>
        <p:sp>
          <p:nvSpPr>
            <p:cNvPr id="44" name="文本框 144">
              <a:extLst>
                <a:ext uri="{FF2B5EF4-FFF2-40B4-BE49-F238E27FC236}">
                  <a16:creationId xmlns:a16="http://schemas.microsoft.com/office/drawing/2014/main" id="{8D0174E5-7B79-B6B3-BF24-D41A139144EF}"/>
                </a:ext>
              </a:extLst>
            </p:cNvPr>
            <p:cNvSpPr txBox="1"/>
            <p:nvPr/>
          </p:nvSpPr>
          <p:spPr>
            <a:xfrm>
              <a:off x="2049035" y="3989610"/>
              <a:ext cx="2287060" cy="323165"/>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Programmable Pipeline</a:t>
              </a:r>
              <a:endParaRPr lang="zh-CN" altLang="en-US" sz="1600" dirty="0">
                <a:latin typeface="Times New Roman" panose="02020603050405020304" pitchFamily="18" charset="0"/>
                <a:cs typeface="Times New Roman" panose="02020603050405020304" pitchFamily="18" charset="0"/>
              </a:endParaRPr>
            </a:p>
          </p:txBody>
        </p:sp>
        <p:sp>
          <p:nvSpPr>
            <p:cNvPr id="45" name="文本框 145">
              <a:extLst>
                <a:ext uri="{FF2B5EF4-FFF2-40B4-BE49-F238E27FC236}">
                  <a16:creationId xmlns:a16="http://schemas.microsoft.com/office/drawing/2014/main" id="{083A15E2-D307-CE85-177C-A81A7A8F27DE}"/>
                </a:ext>
              </a:extLst>
            </p:cNvPr>
            <p:cNvSpPr txBox="1"/>
            <p:nvPr/>
          </p:nvSpPr>
          <p:spPr>
            <a:xfrm>
              <a:off x="7070652" y="3989609"/>
              <a:ext cx="2287060" cy="323165"/>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RISC-V Coprocessor</a:t>
              </a:r>
              <a:endParaRPr lang="zh-CN" altLang="en-US" sz="1600" dirty="0">
                <a:latin typeface="Times New Roman" panose="02020603050405020304" pitchFamily="18" charset="0"/>
                <a:cs typeface="Times New Roman" panose="02020603050405020304" pitchFamily="18" charset="0"/>
              </a:endParaRPr>
            </a:p>
          </p:txBody>
        </p:sp>
        <p:cxnSp>
          <p:nvCxnSpPr>
            <p:cNvPr id="46" name="直接箭头连接符 141">
              <a:extLst>
                <a:ext uri="{FF2B5EF4-FFF2-40B4-BE49-F238E27FC236}">
                  <a16:creationId xmlns:a16="http://schemas.microsoft.com/office/drawing/2014/main" id="{CB46D70C-B6B5-F097-9D26-0BC95B9A1D78}"/>
                </a:ext>
              </a:extLst>
            </p:cNvPr>
            <p:cNvCxnSpPr>
              <a:cxnSpLocks/>
            </p:cNvCxnSpPr>
            <p:nvPr/>
          </p:nvCxnSpPr>
          <p:spPr>
            <a:xfrm>
              <a:off x="10904499" y="3671363"/>
              <a:ext cx="362158"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grpSp>
      <p:grpSp>
        <p:nvGrpSpPr>
          <p:cNvPr id="5" name="Group 4">
            <a:extLst>
              <a:ext uri="{FF2B5EF4-FFF2-40B4-BE49-F238E27FC236}">
                <a16:creationId xmlns:a16="http://schemas.microsoft.com/office/drawing/2014/main" id="{57F8FDC8-BAFC-6F68-2EC4-DB7531488D7F}"/>
              </a:ext>
            </a:extLst>
          </p:cNvPr>
          <p:cNvGrpSpPr/>
          <p:nvPr/>
        </p:nvGrpSpPr>
        <p:grpSpPr>
          <a:xfrm>
            <a:off x="2025451" y="1367786"/>
            <a:ext cx="7883353" cy="640080"/>
            <a:chOff x="566928" y="5550879"/>
            <a:chExt cx="9674071" cy="640080"/>
          </a:xfrm>
        </p:grpSpPr>
        <p:sp>
          <p:nvSpPr>
            <p:cNvPr id="6" name="Rectangle 5">
              <a:extLst>
                <a:ext uri="{FF2B5EF4-FFF2-40B4-BE49-F238E27FC236}">
                  <a16:creationId xmlns:a16="http://schemas.microsoft.com/office/drawing/2014/main" id="{61330A1B-BD01-39CD-A7E6-6CEA9E803F64}"/>
                </a:ext>
              </a:extLst>
            </p:cNvPr>
            <p:cNvSpPr/>
            <p:nvPr/>
          </p:nvSpPr>
          <p:spPr>
            <a:xfrm>
              <a:off x="566929" y="5550879"/>
              <a:ext cx="9674070" cy="640080"/>
            </a:xfrm>
            <a:prstGeom prst="rect">
              <a:avLst/>
            </a:prstGeom>
            <a:no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lang="en-US" sz="2100" b="1" dirty="0">
                  <a:solidFill>
                    <a:srgbClr val="0E4E80"/>
                  </a:solidFill>
                  <a:latin typeface="Arial"/>
                </a:rPr>
                <a:t>Split tables across the pipeline and RISC-V in the CNP</a:t>
              </a:r>
            </a:p>
          </p:txBody>
        </p:sp>
        <p:sp>
          <p:nvSpPr>
            <p:cNvPr id="13" name="Rectangle 12">
              <a:extLst>
                <a:ext uri="{FF2B5EF4-FFF2-40B4-BE49-F238E27FC236}">
                  <a16:creationId xmlns:a16="http://schemas.microsoft.com/office/drawing/2014/main" id="{50806B16-1698-C1DB-D521-7F0ED4252362}"/>
                </a:ext>
              </a:extLst>
            </p:cNvPr>
            <p:cNvSpPr/>
            <p:nvPr/>
          </p:nvSpPr>
          <p:spPr>
            <a:xfrm>
              <a:off x="566928" y="5550879"/>
              <a:ext cx="68580" cy="640080"/>
            </a:xfrm>
            <a:prstGeom prst="rect">
              <a:avLst/>
            </a:prstGeom>
            <a:solidFill>
              <a:srgbClr val="0C4E8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solidFill>
                  <a:srgbClr val="C00000"/>
                </a:solidFill>
              </a:endParaRPr>
            </a:p>
          </p:txBody>
        </p:sp>
      </p:grpSp>
      <p:sp>
        <p:nvSpPr>
          <p:cNvPr id="15" name="Oval 14">
            <a:extLst>
              <a:ext uri="{FF2B5EF4-FFF2-40B4-BE49-F238E27FC236}">
                <a16:creationId xmlns:a16="http://schemas.microsoft.com/office/drawing/2014/main" id="{FDD2BB36-5C1D-6445-74B4-C5D9584ED884}"/>
              </a:ext>
            </a:extLst>
          </p:cNvPr>
          <p:cNvSpPr/>
          <p:nvPr/>
        </p:nvSpPr>
        <p:spPr>
          <a:xfrm>
            <a:off x="1193270" y="2502594"/>
            <a:ext cx="1735128" cy="1046895"/>
          </a:xfrm>
          <a:prstGeom prst="ellipse">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252C3-1B3E-D847-33A5-FB62F45EE50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4F85AEB-E020-8BF0-1893-A2212B18990F}"/>
              </a:ext>
            </a:extLst>
          </p:cNvPr>
          <p:cNvSpPr txBox="1"/>
          <p:nvPr/>
        </p:nvSpPr>
        <p:spPr>
          <a:xfrm>
            <a:off x="566928" y="310896"/>
            <a:ext cx="11057839" cy="192360"/>
          </a:xfrm>
          <a:prstGeom prst="rect">
            <a:avLst/>
          </a:prstGeom>
          <a:noFill/>
        </p:spPr>
        <p:txBody>
          <a:bodyPr wrap="square" lIns="0" tIns="0" rIns="0" bIns="0" anchor="t">
            <a:spAutoFit/>
          </a:bodyPr>
          <a:lstStyle/>
          <a:p>
            <a:pPr algn="l">
              <a:spcBef>
                <a:spcPts val="0"/>
              </a:spcBef>
              <a:spcAft>
                <a:spcPts val="600"/>
              </a:spcAft>
            </a:pPr>
            <a:r>
              <a:rPr lang="en-US" sz="1250" b="1" i="0" dirty="0" err="1">
                <a:solidFill>
                  <a:srgbClr val="0E4E80"/>
                </a:solidFill>
                <a:latin typeface="Arial"/>
              </a:rPr>
              <a:t>XFir</a:t>
            </a:r>
            <a:r>
              <a:rPr lang="en-US" sz="1250" b="1" i="0" dirty="0">
                <a:solidFill>
                  <a:srgbClr val="0E4E80"/>
                </a:solidFill>
                <a:latin typeface="Arial"/>
              </a:rPr>
              <a:t> Design</a:t>
            </a:r>
            <a:endParaRPr sz="1250" b="1" i="0" dirty="0">
              <a:solidFill>
                <a:srgbClr val="0E4E80"/>
              </a:solidFill>
              <a:latin typeface="Arial"/>
            </a:endParaRPr>
          </a:p>
        </p:txBody>
      </p:sp>
      <p:sp>
        <p:nvSpPr>
          <p:cNvPr id="3" name="TextBox 2">
            <a:extLst>
              <a:ext uri="{FF2B5EF4-FFF2-40B4-BE49-F238E27FC236}">
                <a16:creationId xmlns:a16="http://schemas.microsoft.com/office/drawing/2014/main" id="{3AE9F21B-C4DA-435D-77F3-C3F5889B6C42}"/>
              </a:ext>
            </a:extLst>
          </p:cNvPr>
          <p:cNvSpPr txBox="1"/>
          <p:nvPr/>
        </p:nvSpPr>
        <p:spPr>
          <a:xfrm>
            <a:off x="566928" y="603504"/>
            <a:ext cx="11057839" cy="438582"/>
          </a:xfrm>
          <a:prstGeom prst="rect">
            <a:avLst/>
          </a:prstGeom>
          <a:noFill/>
        </p:spPr>
        <p:txBody>
          <a:bodyPr wrap="square" lIns="0" tIns="0" rIns="0" bIns="0" anchor="t">
            <a:spAutoFit/>
          </a:bodyPr>
          <a:lstStyle/>
          <a:p>
            <a:pPr algn="l">
              <a:lnSpc>
                <a:spcPct val="95000"/>
              </a:lnSpc>
              <a:spcBef>
                <a:spcPts val="0"/>
              </a:spcBef>
              <a:spcAft>
                <a:spcPts val="600"/>
              </a:spcAft>
            </a:pPr>
            <a:r>
              <a:rPr sz="3000" b="1" i="0" dirty="0">
                <a:solidFill>
                  <a:srgbClr val="0C3355"/>
                </a:solidFill>
                <a:latin typeface="Arial"/>
              </a:rPr>
              <a:t>Design 1: Flow </a:t>
            </a:r>
            <a:r>
              <a:rPr lang="en-US" sz="3000" b="1" dirty="0">
                <a:solidFill>
                  <a:srgbClr val="0C3355"/>
                </a:solidFill>
                <a:latin typeface="Arial"/>
              </a:rPr>
              <a:t>s</a:t>
            </a:r>
            <a:r>
              <a:rPr sz="3000" b="1" i="0" dirty="0">
                <a:solidFill>
                  <a:srgbClr val="0C3355"/>
                </a:solidFill>
                <a:latin typeface="Arial"/>
              </a:rPr>
              <a:t>etup </a:t>
            </a:r>
            <a:r>
              <a:rPr lang="en-US" sz="3000" b="1" dirty="0">
                <a:solidFill>
                  <a:srgbClr val="0C3355"/>
                </a:solidFill>
                <a:latin typeface="Arial"/>
              </a:rPr>
              <a:t>t</a:t>
            </a:r>
            <a:r>
              <a:rPr sz="3000" b="1" i="0" dirty="0">
                <a:solidFill>
                  <a:srgbClr val="0C3355"/>
                </a:solidFill>
                <a:latin typeface="Arial"/>
              </a:rPr>
              <a:t>able (FST)</a:t>
            </a:r>
            <a:r>
              <a:rPr lang="en-US" sz="3000" b="1" i="0" dirty="0">
                <a:solidFill>
                  <a:srgbClr val="0C3355"/>
                </a:solidFill>
                <a:latin typeface="Arial"/>
              </a:rPr>
              <a:t> &amp; version </a:t>
            </a:r>
            <a:r>
              <a:rPr lang="en-US" sz="3000" b="1" dirty="0">
                <a:solidFill>
                  <a:srgbClr val="0C3355"/>
                </a:solidFill>
                <a:latin typeface="Arial"/>
              </a:rPr>
              <a:t>c</a:t>
            </a:r>
            <a:r>
              <a:rPr lang="en-US" sz="3000" b="1" i="0" dirty="0">
                <a:solidFill>
                  <a:srgbClr val="0C3355"/>
                </a:solidFill>
                <a:latin typeface="Arial"/>
              </a:rPr>
              <a:t>ontrol</a:t>
            </a:r>
            <a:endParaRPr sz="3000" b="1" i="0" dirty="0">
              <a:solidFill>
                <a:srgbClr val="0C3355"/>
              </a:solidFill>
              <a:latin typeface="Arial"/>
            </a:endParaRPr>
          </a:p>
        </p:txBody>
      </p:sp>
      <p:sp>
        <p:nvSpPr>
          <p:cNvPr id="4" name="Rectangle 3">
            <a:extLst>
              <a:ext uri="{FF2B5EF4-FFF2-40B4-BE49-F238E27FC236}">
                <a16:creationId xmlns:a16="http://schemas.microsoft.com/office/drawing/2014/main" id="{1706EB25-A2DC-9A67-3FB4-C04C07562910}"/>
              </a:ext>
            </a:extLst>
          </p:cNvPr>
          <p:cNvSpPr/>
          <p:nvPr/>
        </p:nvSpPr>
        <p:spPr>
          <a:xfrm>
            <a:off x="566928" y="1170432"/>
            <a:ext cx="1143000" cy="50292"/>
          </a:xfrm>
          <a:prstGeom prst="rect">
            <a:avLst/>
          </a:prstGeom>
          <a:solidFill>
            <a:srgbClr val="2E93D8"/>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grpSp>
        <p:nvGrpSpPr>
          <p:cNvPr id="27" name="Group 26">
            <a:extLst>
              <a:ext uri="{FF2B5EF4-FFF2-40B4-BE49-F238E27FC236}">
                <a16:creationId xmlns:a16="http://schemas.microsoft.com/office/drawing/2014/main" id="{4C2ED596-465C-9A04-BF11-A106181DC721}"/>
              </a:ext>
            </a:extLst>
          </p:cNvPr>
          <p:cNvGrpSpPr/>
          <p:nvPr/>
        </p:nvGrpSpPr>
        <p:grpSpPr>
          <a:xfrm>
            <a:off x="704237" y="2590926"/>
            <a:ext cx="10783219" cy="1067839"/>
            <a:chOff x="483438" y="3244936"/>
            <a:chExt cx="10783219" cy="1067839"/>
          </a:xfrm>
        </p:grpSpPr>
        <p:sp>
          <p:nvSpPr>
            <p:cNvPr id="28" name="文本框 108">
              <a:extLst>
                <a:ext uri="{FF2B5EF4-FFF2-40B4-BE49-F238E27FC236}">
                  <a16:creationId xmlns:a16="http://schemas.microsoft.com/office/drawing/2014/main" id="{887F38CE-3578-7D52-876F-40464AB11372}"/>
                </a:ext>
              </a:extLst>
            </p:cNvPr>
            <p:cNvSpPr txBox="1"/>
            <p:nvPr/>
          </p:nvSpPr>
          <p:spPr>
            <a:xfrm>
              <a:off x="483438" y="3382561"/>
              <a:ext cx="483127" cy="338554"/>
            </a:xfrm>
            <a:prstGeom prst="rect">
              <a:avLst/>
            </a:prstGeom>
            <a:noFill/>
          </p:spPr>
          <p:txBody>
            <a:bodyPr wrap="square" lIns="0" rIns="0" rtlCol="0">
              <a:spAutoFit/>
            </a:bodyPr>
            <a:lstStyle/>
            <a:p>
              <a:pPr algn="ctr"/>
              <a:r>
                <a:rPr lang="en-US" altLang="zh-CN" sz="1600" b="1" dirty="0">
                  <a:latin typeface="Times New Roman" panose="02020603050405020304" pitchFamily="18" charset="0"/>
                  <a:cs typeface="Times New Roman" panose="02020603050405020304" pitchFamily="18" charset="0"/>
                </a:rPr>
                <a:t>RX</a:t>
              </a:r>
              <a:r>
                <a:rPr lang="en-US" altLang="zh-CN" sz="1400" dirty="0">
                  <a:latin typeface="Times New Roman" panose="02020603050405020304" pitchFamily="18" charset="0"/>
                  <a:cs typeface="Times New Roman" panose="02020603050405020304" pitchFamily="18" charset="0"/>
                </a:rPr>
                <a:t> </a:t>
              </a:r>
              <a:endParaRPr lang="zh-CN" altLang="en-US" sz="1400" dirty="0">
                <a:latin typeface="Times New Roman" panose="02020603050405020304" pitchFamily="18" charset="0"/>
                <a:cs typeface="Times New Roman" panose="02020603050405020304" pitchFamily="18" charset="0"/>
              </a:endParaRPr>
            </a:p>
          </p:txBody>
        </p:sp>
        <p:sp>
          <p:nvSpPr>
            <p:cNvPr id="29" name="矩形: 圆角 95">
              <a:extLst>
                <a:ext uri="{FF2B5EF4-FFF2-40B4-BE49-F238E27FC236}">
                  <a16:creationId xmlns:a16="http://schemas.microsoft.com/office/drawing/2014/main" id="{E9E181F9-9E8B-1820-D09D-241A976C48AC}"/>
                </a:ext>
              </a:extLst>
            </p:cNvPr>
            <p:cNvSpPr/>
            <p:nvPr/>
          </p:nvSpPr>
          <p:spPr>
            <a:xfrm>
              <a:off x="925343" y="3244937"/>
              <a:ext cx="4532888" cy="1067286"/>
            </a:xfrm>
            <a:prstGeom prst="roundRect">
              <a:avLst/>
            </a:prstGeom>
            <a:solidFill>
              <a:srgbClr val="FDEFE7"/>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圆角 96">
              <a:extLst>
                <a:ext uri="{FF2B5EF4-FFF2-40B4-BE49-F238E27FC236}">
                  <a16:creationId xmlns:a16="http://schemas.microsoft.com/office/drawing/2014/main" id="{1393C4B0-EFB1-E5BC-BF2C-66B37F6423F0}"/>
                </a:ext>
              </a:extLst>
            </p:cNvPr>
            <p:cNvSpPr/>
            <p:nvPr/>
          </p:nvSpPr>
          <p:spPr>
            <a:xfrm>
              <a:off x="5494261" y="3244936"/>
              <a:ext cx="5514873" cy="1067286"/>
            </a:xfrm>
            <a:prstGeom prst="roundRect">
              <a:avLst/>
            </a:prstGeom>
            <a:solidFill>
              <a:srgbClr val="DAE9F6"/>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1" name="直接箭头连接符 107">
              <a:extLst>
                <a:ext uri="{FF2B5EF4-FFF2-40B4-BE49-F238E27FC236}">
                  <a16:creationId xmlns:a16="http://schemas.microsoft.com/office/drawing/2014/main" id="{F445BF8E-5036-BA3E-CDCF-E3389E1830AE}"/>
                </a:ext>
              </a:extLst>
            </p:cNvPr>
            <p:cNvCxnSpPr>
              <a:cxnSpLocks/>
            </p:cNvCxnSpPr>
            <p:nvPr/>
          </p:nvCxnSpPr>
          <p:spPr>
            <a:xfrm>
              <a:off x="539750" y="3670161"/>
              <a:ext cx="527050" cy="139"/>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32" name="矩形 109">
              <a:extLst>
                <a:ext uri="{FF2B5EF4-FFF2-40B4-BE49-F238E27FC236}">
                  <a16:creationId xmlns:a16="http://schemas.microsoft.com/office/drawing/2014/main" id="{2A8E6246-6507-2C93-614D-ABD1D0EE041D}"/>
                </a:ext>
              </a:extLst>
            </p:cNvPr>
            <p:cNvSpPr/>
            <p:nvPr/>
          </p:nvSpPr>
          <p:spPr>
            <a:xfrm>
              <a:off x="1066799" y="3409950"/>
              <a:ext cx="1495955" cy="520700"/>
            </a:xfrm>
            <a:prstGeom prst="rect">
              <a:avLst/>
            </a:prstGeom>
            <a:solidFill>
              <a:srgbClr val="F6C1A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 name="直接箭头连接符 110">
              <a:extLst>
                <a:ext uri="{FF2B5EF4-FFF2-40B4-BE49-F238E27FC236}">
                  <a16:creationId xmlns:a16="http://schemas.microsoft.com/office/drawing/2014/main" id="{57FA28F5-910B-622D-DE53-6E3F89ADD29F}"/>
                </a:ext>
              </a:extLst>
            </p:cNvPr>
            <p:cNvCxnSpPr>
              <a:cxnSpLocks/>
            </p:cNvCxnSpPr>
            <p:nvPr/>
          </p:nvCxnSpPr>
          <p:spPr>
            <a:xfrm>
              <a:off x="2565400" y="3670300"/>
              <a:ext cx="285750"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34" name="矩形 112">
              <a:extLst>
                <a:ext uri="{FF2B5EF4-FFF2-40B4-BE49-F238E27FC236}">
                  <a16:creationId xmlns:a16="http://schemas.microsoft.com/office/drawing/2014/main" id="{37FB334A-5355-BCD4-A93D-32F53D232623}"/>
                </a:ext>
              </a:extLst>
            </p:cNvPr>
            <p:cNvSpPr/>
            <p:nvPr/>
          </p:nvSpPr>
          <p:spPr>
            <a:xfrm>
              <a:off x="2844800" y="3409950"/>
              <a:ext cx="1079500" cy="520700"/>
            </a:xfrm>
            <a:prstGeom prst="rect">
              <a:avLst/>
            </a:prstGeom>
            <a:solidFill>
              <a:srgbClr val="F6C1A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113">
              <a:extLst>
                <a:ext uri="{FF2B5EF4-FFF2-40B4-BE49-F238E27FC236}">
                  <a16:creationId xmlns:a16="http://schemas.microsoft.com/office/drawing/2014/main" id="{AE43BB61-C62B-673C-4F7C-6C75643F2A41}"/>
                </a:ext>
              </a:extLst>
            </p:cNvPr>
            <p:cNvSpPr txBox="1"/>
            <p:nvPr/>
          </p:nvSpPr>
          <p:spPr>
            <a:xfrm>
              <a:off x="1007069" y="3412880"/>
              <a:ext cx="1633010" cy="553998"/>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Flow Setup Table</a:t>
              </a:r>
            </a:p>
            <a:p>
              <a:pPr algn="ctr">
                <a:lnSpc>
                  <a:spcPts val="1800"/>
                </a:lnSpc>
              </a:pPr>
              <a:r>
                <a:rPr lang="en-US" altLang="zh-CN" sz="1600" dirty="0">
                  <a:latin typeface="Times New Roman" panose="02020603050405020304" pitchFamily="18" charset="0"/>
                  <a:cs typeface="Times New Roman" panose="02020603050405020304" pitchFamily="18" charset="0"/>
                </a:rPr>
                <a:t>(FST)</a:t>
              </a:r>
              <a:endParaRPr lang="zh-CN" altLang="en-US" sz="1600" dirty="0">
                <a:latin typeface="Times New Roman" panose="02020603050405020304" pitchFamily="18" charset="0"/>
                <a:cs typeface="Times New Roman" panose="02020603050405020304" pitchFamily="18" charset="0"/>
              </a:endParaRPr>
            </a:p>
          </p:txBody>
        </p:sp>
        <p:sp>
          <p:nvSpPr>
            <p:cNvPr id="36" name="文本框 114">
              <a:extLst>
                <a:ext uri="{FF2B5EF4-FFF2-40B4-BE49-F238E27FC236}">
                  <a16:creationId xmlns:a16="http://schemas.microsoft.com/office/drawing/2014/main" id="{F097FC73-55F4-762A-A0EE-CC3FCA205F12}"/>
                </a:ext>
              </a:extLst>
            </p:cNvPr>
            <p:cNvSpPr txBox="1"/>
            <p:nvPr/>
          </p:nvSpPr>
          <p:spPr>
            <a:xfrm>
              <a:off x="2789421" y="3409811"/>
              <a:ext cx="1190257" cy="553998"/>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Global ACL </a:t>
              </a:r>
            </a:p>
            <a:p>
              <a:pPr algn="ctr">
                <a:lnSpc>
                  <a:spcPts val="1800"/>
                </a:lnSpc>
              </a:pPr>
              <a:r>
                <a:rPr lang="en-US" altLang="zh-CN" sz="1600" dirty="0">
                  <a:latin typeface="Times New Roman" panose="02020603050405020304" pitchFamily="18" charset="0"/>
                  <a:cs typeface="Times New Roman" panose="02020603050405020304" pitchFamily="18" charset="0"/>
                </a:rPr>
                <a:t>Table</a:t>
              </a:r>
              <a:endParaRPr lang="zh-CN" altLang="en-US" sz="1600" dirty="0">
                <a:latin typeface="Times New Roman" panose="02020603050405020304" pitchFamily="18" charset="0"/>
                <a:cs typeface="Times New Roman" panose="02020603050405020304" pitchFamily="18" charset="0"/>
              </a:endParaRPr>
            </a:p>
          </p:txBody>
        </p:sp>
        <p:cxnSp>
          <p:nvCxnSpPr>
            <p:cNvPr id="37" name="直接箭头连接符 115">
              <a:extLst>
                <a:ext uri="{FF2B5EF4-FFF2-40B4-BE49-F238E27FC236}">
                  <a16:creationId xmlns:a16="http://schemas.microsoft.com/office/drawing/2014/main" id="{F387F21D-16B7-9C4F-3547-70A6135FF904}"/>
                </a:ext>
              </a:extLst>
            </p:cNvPr>
            <p:cNvCxnSpPr>
              <a:cxnSpLocks/>
            </p:cNvCxnSpPr>
            <p:nvPr/>
          </p:nvCxnSpPr>
          <p:spPr>
            <a:xfrm>
              <a:off x="3924300" y="3670300"/>
              <a:ext cx="285750"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38" name="矩形 116">
              <a:extLst>
                <a:ext uri="{FF2B5EF4-FFF2-40B4-BE49-F238E27FC236}">
                  <a16:creationId xmlns:a16="http://schemas.microsoft.com/office/drawing/2014/main" id="{E68C7A0A-D1D2-360B-31FA-F9BEDFF4573C}"/>
                </a:ext>
              </a:extLst>
            </p:cNvPr>
            <p:cNvSpPr/>
            <p:nvPr/>
          </p:nvSpPr>
          <p:spPr>
            <a:xfrm>
              <a:off x="4204619" y="3409950"/>
              <a:ext cx="1157956" cy="520700"/>
            </a:xfrm>
            <a:prstGeom prst="rect">
              <a:avLst/>
            </a:prstGeom>
            <a:solidFill>
              <a:srgbClr val="F6C1A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117">
              <a:extLst>
                <a:ext uri="{FF2B5EF4-FFF2-40B4-BE49-F238E27FC236}">
                  <a16:creationId xmlns:a16="http://schemas.microsoft.com/office/drawing/2014/main" id="{D3B6F202-7291-B0AE-4B35-363FE965B38A}"/>
                </a:ext>
              </a:extLst>
            </p:cNvPr>
            <p:cNvSpPr txBox="1"/>
            <p:nvPr/>
          </p:nvSpPr>
          <p:spPr>
            <a:xfrm>
              <a:off x="4143323" y="3393162"/>
              <a:ext cx="1327529" cy="553998"/>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per-NIC ACL </a:t>
              </a:r>
            </a:p>
            <a:p>
              <a:pPr algn="ctr">
                <a:lnSpc>
                  <a:spcPts val="1800"/>
                </a:lnSpc>
              </a:pPr>
              <a:r>
                <a:rPr lang="en-US" altLang="zh-CN" sz="1600" dirty="0">
                  <a:latin typeface="Times New Roman" panose="02020603050405020304" pitchFamily="18" charset="0"/>
                  <a:cs typeface="Times New Roman" panose="02020603050405020304" pitchFamily="18" charset="0"/>
                </a:rPr>
                <a:t>Table</a:t>
              </a:r>
              <a:endParaRPr lang="zh-CN" altLang="en-US" sz="1600" dirty="0">
                <a:latin typeface="Times New Roman" panose="02020603050405020304" pitchFamily="18" charset="0"/>
                <a:cs typeface="Times New Roman" panose="02020603050405020304" pitchFamily="18" charset="0"/>
              </a:endParaRPr>
            </a:p>
          </p:txBody>
        </p:sp>
        <p:sp>
          <p:nvSpPr>
            <p:cNvPr id="40" name="矩形 118">
              <a:extLst>
                <a:ext uri="{FF2B5EF4-FFF2-40B4-BE49-F238E27FC236}">
                  <a16:creationId xmlns:a16="http://schemas.microsoft.com/office/drawing/2014/main" id="{B8A9FE36-4F46-EA6F-EFA1-763C034B57D6}"/>
                </a:ext>
              </a:extLst>
            </p:cNvPr>
            <p:cNvSpPr/>
            <p:nvPr/>
          </p:nvSpPr>
          <p:spPr>
            <a:xfrm>
              <a:off x="5601568" y="3409950"/>
              <a:ext cx="780182" cy="520700"/>
            </a:xfrm>
            <a:prstGeom prst="rect">
              <a:avLst/>
            </a:prstGeom>
            <a:solidFill>
              <a:srgbClr val="BED8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119">
              <a:extLst>
                <a:ext uri="{FF2B5EF4-FFF2-40B4-BE49-F238E27FC236}">
                  <a16:creationId xmlns:a16="http://schemas.microsoft.com/office/drawing/2014/main" id="{205AE63B-0267-0AFB-7746-71D85D1C5C23}"/>
                </a:ext>
              </a:extLst>
            </p:cNvPr>
            <p:cNvSpPr txBox="1"/>
            <p:nvPr/>
          </p:nvSpPr>
          <p:spPr>
            <a:xfrm>
              <a:off x="5560247" y="3412880"/>
              <a:ext cx="869950" cy="553998"/>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Routing</a:t>
              </a:r>
            </a:p>
            <a:p>
              <a:pPr algn="ctr">
                <a:lnSpc>
                  <a:spcPts val="1800"/>
                </a:lnSpc>
              </a:pPr>
              <a:r>
                <a:rPr lang="en-US" altLang="zh-CN" sz="1600" dirty="0">
                  <a:latin typeface="Times New Roman" panose="02020603050405020304" pitchFamily="18" charset="0"/>
                  <a:cs typeface="Times New Roman" panose="02020603050405020304" pitchFamily="18" charset="0"/>
                </a:rPr>
                <a:t>Table</a:t>
              </a:r>
              <a:endParaRPr lang="zh-CN" altLang="en-US" sz="1600" dirty="0">
                <a:latin typeface="Times New Roman" panose="02020603050405020304" pitchFamily="18" charset="0"/>
                <a:cs typeface="Times New Roman" panose="02020603050405020304" pitchFamily="18" charset="0"/>
              </a:endParaRPr>
            </a:p>
          </p:txBody>
        </p:sp>
        <p:sp>
          <p:nvSpPr>
            <p:cNvPr id="42" name="矩形 120">
              <a:extLst>
                <a:ext uri="{FF2B5EF4-FFF2-40B4-BE49-F238E27FC236}">
                  <a16:creationId xmlns:a16="http://schemas.microsoft.com/office/drawing/2014/main" id="{E0083848-6004-139E-5C96-AE3231317B78}"/>
                </a:ext>
              </a:extLst>
            </p:cNvPr>
            <p:cNvSpPr/>
            <p:nvPr/>
          </p:nvSpPr>
          <p:spPr>
            <a:xfrm>
              <a:off x="6569944" y="3409950"/>
              <a:ext cx="650058" cy="520700"/>
            </a:xfrm>
            <a:prstGeom prst="rect">
              <a:avLst/>
            </a:prstGeom>
            <a:solidFill>
              <a:srgbClr val="BED8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3" name="直接箭头连接符 122">
              <a:extLst>
                <a:ext uri="{FF2B5EF4-FFF2-40B4-BE49-F238E27FC236}">
                  <a16:creationId xmlns:a16="http://schemas.microsoft.com/office/drawing/2014/main" id="{3134FDE3-B78F-1E59-93CA-58EA739A1D5B}"/>
                </a:ext>
              </a:extLst>
            </p:cNvPr>
            <p:cNvCxnSpPr>
              <a:cxnSpLocks/>
            </p:cNvCxnSpPr>
            <p:nvPr/>
          </p:nvCxnSpPr>
          <p:spPr>
            <a:xfrm>
              <a:off x="5368933" y="3670300"/>
              <a:ext cx="227012"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44" name="直接箭头连接符 125">
              <a:extLst>
                <a:ext uri="{FF2B5EF4-FFF2-40B4-BE49-F238E27FC236}">
                  <a16:creationId xmlns:a16="http://schemas.microsoft.com/office/drawing/2014/main" id="{CB09745B-C208-7C16-2C09-735C0B31778B}"/>
                </a:ext>
              </a:extLst>
            </p:cNvPr>
            <p:cNvCxnSpPr>
              <a:cxnSpLocks/>
              <a:endCxn id="42" idx="1"/>
            </p:cNvCxnSpPr>
            <p:nvPr/>
          </p:nvCxnSpPr>
          <p:spPr>
            <a:xfrm>
              <a:off x="6381750" y="3670300"/>
              <a:ext cx="188194"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45" name="文本框 121">
              <a:extLst>
                <a:ext uri="{FF2B5EF4-FFF2-40B4-BE49-F238E27FC236}">
                  <a16:creationId xmlns:a16="http://schemas.microsoft.com/office/drawing/2014/main" id="{E91B31E0-E865-FAC9-9F5B-BB837A4C1EA2}"/>
                </a:ext>
              </a:extLst>
            </p:cNvPr>
            <p:cNvSpPr txBox="1"/>
            <p:nvPr/>
          </p:nvSpPr>
          <p:spPr>
            <a:xfrm>
              <a:off x="6453692" y="3415605"/>
              <a:ext cx="869950" cy="553998"/>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VNIC</a:t>
              </a:r>
            </a:p>
            <a:p>
              <a:pPr algn="ctr">
                <a:lnSpc>
                  <a:spcPts val="1800"/>
                </a:lnSpc>
              </a:pPr>
              <a:r>
                <a:rPr lang="en-US" altLang="zh-CN" sz="1600" dirty="0">
                  <a:latin typeface="Times New Roman" panose="02020603050405020304" pitchFamily="18" charset="0"/>
                  <a:cs typeface="Times New Roman" panose="02020603050405020304" pitchFamily="18" charset="0"/>
                </a:rPr>
                <a:t>Table</a:t>
              </a:r>
              <a:endParaRPr lang="zh-CN" altLang="en-US" sz="1600" dirty="0">
                <a:latin typeface="Times New Roman" panose="02020603050405020304" pitchFamily="18" charset="0"/>
                <a:cs typeface="Times New Roman" panose="02020603050405020304" pitchFamily="18" charset="0"/>
              </a:endParaRPr>
            </a:p>
          </p:txBody>
        </p:sp>
        <p:cxnSp>
          <p:nvCxnSpPr>
            <p:cNvPr id="46" name="直接箭头连接符 131">
              <a:extLst>
                <a:ext uri="{FF2B5EF4-FFF2-40B4-BE49-F238E27FC236}">
                  <a16:creationId xmlns:a16="http://schemas.microsoft.com/office/drawing/2014/main" id="{BF4F73E8-7168-EF76-00AA-B690FA210CCD}"/>
                </a:ext>
              </a:extLst>
            </p:cNvPr>
            <p:cNvCxnSpPr>
              <a:cxnSpLocks/>
            </p:cNvCxnSpPr>
            <p:nvPr/>
          </p:nvCxnSpPr>
          <p:spPr>
            <a:xfrm>
              <a:off x="7220002" y="3670300"/>
              <a:ext cx="188194"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47" name="矩形 133">
              <a:extLst>
                <a:ext uri="{FF2B5EF4-FFF2-40B4-BE49-F238E27FC236}">
                  <a16:creationId xmlns:a16="http://schemas.microsoft.com/office/drawing/2014/main" id="{5C203653-53F2-BAC6-1CA0-CD26DA5F6811}"/>
                </a:ext>
              </a:extLst>
            </p:cNvPr>
            <p:cNvSpPr/>
            <p:nvPr/>
          </p:nvSpPr>
          <p:spPr>
            <a:xfrm>
              <a:off x="7412269" y="3409811"/>
              <a:ext cx="1079500" cy="520700"/>
            </a:xfrm>
            <a:prstGeom prst="rect">
              <a:avLst/>
            </a:prstGeom>
            <a:solidFill>
              <a:srgbClr val="BED8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136">
              <a:extLst>
                <a:ext uri="{FF2B5EF4-FFF2-40B4-BE49-F238E27FC236}">
                  <a16:creationId xmlns:a16="http://schemas.microsoft.com/office/drawing/2014/main" id="{87A2D1DE-AC3B-569A-442E-7A8892C708BF}"/>
                </a:ext>
              </a:extLst>
            </p:cNvPr>
            <p:cNvSpPr txBox="1"/>
            <p:nvPr/>
          </p:nvSpPr>
          <p:spPr>
            <a:xfrm>
              <a:off x="7360453" y="3415605"/>
              <a:ext cx="1190257" cy="553998"/>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Subnet ACL </a:t>
              </a:r>
            </a:p>
            <a:p>
              <a:pPr algn="ctr">
                <a:lnSpc>
                  <a:spcPts val="1800"/>
                </a:lnSpc>
              </a:pPr>
              <a:r>
                <a:rPr lang="en-US" altLang="zh-CN" sz="1600" dirty="0">
                  <a:latin typeface="Times New Roman" panose="02020603050405020304" pitchFamily="18" charset="0"/>
                  <a:cs typeface="Times New Roman" panose="02020603050405020304" pitchFamily="18" charset="0"/>
                </a:rPr>
                <a:t>Table</a:t>
              </a:r>
              <a:endParaRPr lang="zh-CN" altLang="en-US" sz="1600" dirty="0">
                <a:latin typeface="Times New Roman" panose="02020603050405020304" pitchFamily="18" charset="0"/>
                <a:cs typeface="Times New Roman" panose="02020603050405020304" pitchFamily="18" charset="0"/>
              </a:endParaRPr>
            </a:p>
          </p:txBody>
        </p:sp>
        <p:sp>
          <p:nvSpPr>
            <p:cNvPr id="49" name="矩形 137">
              <a:extLst>
                <a:ext uri="{FF2B5EF4-FFF2-40B4-BE49-F238E27FC236}">
                  <a16:creationId xmlns:a16="http://schemas.microsoft.com/office/drawing/2014/main" id="{8B68C73C-05B5-1B0D-D7F2-7614A69AAC3E}"/>
                </a:ext>
              </a:extLst>
            </p:cNvPr>
            <p:cNvSpPr/>
            <p:nvPr/>
          </p:nvSpPr>
          <p:spPr>
            <a:xfrm>
              <a:off x="8686628" y="3409811"/>
              <a:ext cx="939972" cy="520700"/>
            </a:xfrm>
            <a:prstGeom prst="rect">
              <a:avLst/>
            </a:prstGeom>
            <a:solidFill>
              <a:srgbClr val="BED8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箭头连接符 139">
              <a:extLst>
                <a:ext uri="{FF2B5EF4-FFF2-40B4-BE49-F238E27FC236}">
                  <a16:creationId xmlns:a16="http://schemas.microsoft.com/office/drawing/2014/main" id="{91135FD5-D021-7746-61CD-F28939ADB429}"/>
                </a:ext>
              </a:extLst>
            </p:cNvPr>
            <p:cNvCxnSpPr>
              <a:cxnSpLocks/>
            </p:cNvCxnSpPr>
            <p:nvPr/>
          </p:nvCxnSpPr>
          <p:spPr>
            <a:xfrm>
              <a:off x="8498497" y="3670302"/>
              <a:ext cx="188194"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51" name="文本框 138">
              <a:extLst>
                <a:ext uri="{FF2B5EF4-FFF2-40B4-BE49-F238E27FC236}">
                  <a16:creationId xmlns:a16="http://schemas.microsoft.com/office/drawing/2014/main" id="{9E710ADE-E919-A99F-B1CF-70DF8FC3BB2B}"/>
                </a:ext>
              </a:extLst>
            </p:cNvPr>
            <p:cNvSpPr txBox="1"/>
            <p:nvPr/>
          </p:nvSpPr>
          <p:spPr>
            <a:xfrm>
              <a:off x="8565080" y="3415605"/>
              <a:ext cx="1190257" cy="553998"/>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Global SG </a:t>
              </a:r>
            </a:p>
            <a:p>
              <a:pPr algn="ctr">
                <a:lnSpc>
                  <a:spcPts val="1800"/>
                </a:lnSpc>
              </a:pPr>
              <a:r>
                <a:rPr lang="en-US" altLang="zh-CN" sz="1600" dirty="0">
                  <a:latin typeface="Times New Roman" panose="02020603050405020304" pitchFamily="18" charset="0"/>
                  <a:cs typeface="Times New Roman" panose="02020603050405020304" pitchFamily="18" charset="0"/>
                </a:rPr>
                <a:t>Table</a:t>
              </a:r>
              <a:endParaRPr lang="zh-CN" altLang="en-US" sz="1600" dirty="0">
                <a:latin typeface="Times New Roman" panose="02020603050405020304" pitchFamily="18" charset="0"/>
                <a:cs typeface="Times New Roman" panose="02020603050405020304" pitchFamily="18" charset="0"/>
              </a:endParaRPr>
            </a:p>
          </p:txBody>
        </p:sp>
        <p:sp>
          <p:nvSpPr>
            <p:cNvPr id="52" name="矩形 140">
              <a:extLst>
                <a:ext uri="{FF2B5EF4-FFF2-40B4-BE49-F238E27FC236}">
                  <a16:creationId xmlns:a16="http://schemas.microsoft.com/office/drawing/2014/main" id="{993501BB-A8A2-6212-FABC-2C907D6FAC30}"/>
                </a:ext>
              </a:extLst>
            </p:cNvPr>
            <p:cNvSpPr/>
            <p:nvPr/>
          </p:nvSpPr>
          <p:spPr>
            <a:xfrm>
              <a:off x="9825552" y="3409811"/>
              <a:ext cx="1078354" cy="520700"/>
            </a:xfrm>
            <a:prstGeom prst="rect">
              <a:avLst/>
            </a:prstGeom>
            <a:solidFill>
              <a:srgbClr val="BED8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3" name="直接箭头连接符 141">
              <a:extLst>
                <a:ext uri="{FF2B5EF4-FFF2-40B4-BE49-F238E27FC236}">
                  <a16:creationId xmlns:a16="http://schemas.microsoft.com/office/drawing/2014/main" id="{E042AC75-FE2F-2421-D54B-089D170FD08A}"/>
                </a:ext>
              </a:extLst>
            </p:cNvPr>
            <p:cNvCxnSpPr>
              <a:cxnSpLocks/>
            </p:cNvCxnSpPr>
            <p:nvPr/>
          </p:nvCxnSpPr>
          <p:spPr>
            <a:xfrm>
              <a:off x="9631366" y="3671363"/>
              <a:ext cx="188194"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54" name="文本框 142">
              <a:extLst>
                <a:ext uri="{FF2B5EF4-FFF2-40B4-BE49-F238E27FC236}">
                  <a16:creationId xmlns:a16="http://schemas.microsoft.com/office/drawing/2014/main" id="{A8779909-C769-F2CC-7800-F193DDB99347}"/>
                </a:ext>
              </a:extLst>
            </p:cNvPr>
            <p:cNvSpPr txBox="1"/>
            <p:nvPr/>
          </p:nvSpPr>
          <p:spPr>
            <a:xfrm>
              <a:off x="9772003" y="3409811"/>
              <a:ext cx="1190257" cy="553998"/>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per-NIC SG </a:t>
              </a:r>
            </a:p>
            <a:p>
              <a:pPr algn="ctr">
                <a:lnSpc>
                  <a:spcPts val="1800"/>
                </a:lnSpc>
              </a:pPr>
              <a:r>
                <a:rPr lang="en-US" altLang="zh-CN" sz="1600" dirty="0">
                  <a:latin typeface="Times New Roman" panose="02020603050405020304" pitchFamily="18" charset="0"/>
                  <a:cs typeface="Times New Roman" panose="02020603050405020304" pitchFamily="18" charset="0"/>
                </a:rPr>
                <a:t>Table</a:t>
              </a:r>
              <a:endParaRPr lang="zh-CN" altLang="en-US" sz="1600" dirty="0">
                <a:latin typeface="Times New Roman" panose="02020603050405020304" pitchFamily="18" charset="0"/>
                <a:cs typeface="Times New Roman" panose="02020603050405020304" pitchFamily="18" charset="0"/>
              </a:endParaRPr>
            </a:p>
          </p:txBody>
        </p:sp>
        <p:sp>
          <p:nvSpPr>
            <p:cNvPr id="55" name="文本框 144">
              <a:extLst>
                <a:ext uri="{FF2B5EF4-FFF2-40B4-BE49-F238E27FC236}">
                  <a16:creationId xmlns:a16="http://schemas.microsoft.com/office/drawing/2014/main" id="{5AD7CB21-28EA-7A1F-2BB1-EA86E149F845}"/>
                </a:ext>
              </a:extLst>
            </p:cNvPr>
            <p:cNvSpPr txBox="1"/>
            <p:nvPr/>
          </p:nvSpPr>
          <p:spPr>
            <a:xfrm>
              <a:off x="2049035" y="3989610"/>
              <a:ext cx="2287060" cy="323165"/>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Programmable Pipeline</a:t>
              </a:r>
              <a:endParaRPr lang="zh-CN" altLang="en-US" sz="1600" dirty="0">
                <a:latin typeface="Times New Roman" panose="02020603050405020304" pitchFamily="18" charset="0"/>
                <a:cs typeface="Times New Roman" panose="02020603050405020304" pitchFamily="18" charset="0"/>
              </a:endParaRPr>
            </a:p>
          </p:txBody>
        </p:sp>
        <p:sp>
          <p:nvSpPr>
            <p:cNvPr id="56" name="文本框 145">
              <a:extLst>
                <a:ext uri="{FF2B5EF4-FFF2-40B4-BE49-F238E27FC236}">
                  <a16:creationId xmlns:a16="http://schemas.microsoft.com/office/drawing/2014/main" id="{7D588244-B2FC-ED4F-AC46-DD2232C7D768}"/>
                </a:ext>
              </a:extLst>
            </p:cNvPr>
            <p:cNvSpPr txBox="1"/>
            <p:nvPr/>
          </p:nvSpPr>
          <p:spPr>
            <a:xfrm>
              <a:off x="7070652" y="3989609"/>
              <a:ext cx="2287060" cy="323165"/>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RISC-V Coprocessor</a:t>
              </a:r>
              <a:endParaRPr lang="zh-CN" altLang="en-US" sz="1600" dirty="0">
                <a:latin typeface="Times New Roman" panose="02020603050405020304" pitchFamily="18" charset="0"/>
                <a:cs typeface="Times New Roman" panose="02020603050405020304" pitchFamily="18" charset="0"/>
              </a:endParaRPr>
            </a:p>
          </p:txBody>
        </p:sp>
        <p:cxnSp>
          <p:nvCxnSpPr>
            <p:cNvPr id="57" name="直接箭头连接符 141">
              <a:extLst>
                <a:ext uri="{FF2B5EF4-FFF2-40B4-BE49-F238E27FC236}">
                  <a16:creationId xmlns:a16="http://schemas.microsoft.com/office/drawing/2014/main" id="{F31D7352-7481-0613-84CA-7E7957C9889E}"/>
                </a:ext>
              </a:extLst>
            </p:cNvPr>
            <p:cNvCxnSpPr>
              <a:cxnSpLocks/>
            </p:cNvCxnSpPr>
            <p:nvPr/>
          </p:nvCxnSpPr>
          <p:spPr>
            <a:xfrm>
              <a:off x="10904499" y="3671363"/>
              <a:ext cx="362158"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grpSp>
      <p:grpSp>
        <p:nvGrpSpPr>
          <p:cNvPr id="58" name="Group 57">
            <a:extLst>
              <a:ext uri="{FF2B5EF4-FFF2-40B4-BE49-F238E27FC236}">
                <a16:creationId xmlns:a16="http://schemas.microsoft.com/office/drawing/2014/main" id="{46BC06D4-3879-1F07-1164-6954C539D897}"/>
              </a:ext>
            </a:extLst>
          </p:cNvPr>
          <p:cNvGrpSpPr/>
          <p:nvPr/>
        </p:nvGrpSpPr>
        <p:grpSpPr>
          <a:xfrm>
            <a:off x="704237" y="5259596"/>
            <a:ext cx="10783219" cy="1067839"/>
            <a:chOff x="360731" y="4975811"/>
            <a:chExt cx="10783219" cy="1067839"/>
          </a:xfrm>
        </p:grpSpPr>
        <p:sp>
          <p:nvSpPr>
            <p:cNvPr id="59" name="文本框 108">
              <a:extLst>
                <a:ext uri="{FF2B5EF4-FFF2-40B4-BE49-F238E27FC236}">
                  <a16:creationId xmlns:a16="http://schemas.microsoft.com/office/drawing/2014/main" id="{DA6EC6EC-7DA0-955F-F49E-506B3669B67A}"/>
                </a:ext>
              </a:extLst>
            </p:cNvPr>
            <p:cNvSpPr txBox="1"/>
            <p:nvPr/>
          </p:nvSpPr>
          <p:spPr>
            <a:xfrm>
              <a:off x="360731" y="5113436"/>
              <a:ext cx="483127" cy="338554"/>
            </a:xfrm>
            <a:prstGeom prst="rect">
              <a:avLst/>
            </a:prstGeom>
            <a:noFill/>
          </p:spPr>
          <p:txBody>
            <a:bodyPr wrap="square" lIns="0" rIns="0" rtlCol="0">
              <a:spAutoFit/>
            </a:bodyPr>
            <a:lstStyle/>
            <a:p>
              <a:pPr algn="ctr"/>
              <a:r>
                <a:rPr lang="en-US" altLang="zh-CN" sz="1600" b="1" dirty="0">
                  <a:latin typeface="Times New Roman" panose="02020603050405020304" pitchFamily="18" charset="0"/>
                  <a:cs typeface="Times New Roman" panose="02020603050405020304" pitchFamily="18" charset="0"/>
                </a:rPr>
                <a:t>TX</a:t>
              </a:r>
              <a:r>
                <a:rPr lang="en-US" altLang="zh-CN" sz="1400" b="1" dirty="0">
                  <a:latin typeface="Times New Roman" panose="02020603050405020304" pitchFamily="18" charset="0"/>
                  <a:cs typeface="Times New Roman" panose="02020603050405020304" pitchFamily="18" charset="0"/>
                </a:rPr>
                <a:t> </a:t>
              </a:r>
              <a:endParaRPr lang="zh-CN" altLang="en-US" sz="1400" b="1" dirty="0">
                <a:latin typeface="Times New Roman" panose="02020603050405020304" pitchFamily="18" charset="0"/>
                <a:cs typeface="Times New Roman" panose="02020603050405020304" pitchFamily="18" charset="0"/>
              </a:endParaRPr>
            </a:p>
          </p:txBody>
        </p:sp>
        <p:sp>
          <p:nvSpPr>
            <p:cNvPr id="60" name="矩形: 圆角 95">
              <a:extLst>
                <a:ext uri="{FF2B5EF4-FFF2-40B4-BE49-F238E27FC236}">
                  <a16:creationId xmlns:a16="http://schemas.microsoft.com/office/drawing/2014/main" id="{672F444C-C2B0-6A81-3077-D2BB7FC4A65F}"/>
                </a:ext>
              </a:extLst>
            </p:cNvPr>
            <p:cNvSpPr/>
            <p:nvPr/>
          </p:nvSpPr>
          <p:spPr>
            <a:xfrm>
              <a:off x="802636" y="4975812"/>
              <a:ext cx="4532888" cy="1067286"/>
            </a:xfrm>
            <a:prstGeom prst="roundRect">
              <a:avLst/>
            </a:prstGeom>
            <a:solidFill>
              <a:srgbClr val="FDEFE7"/>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圆角 96">
              <a:extLst>
                <a:ext uri="{FF2B5EF4-FFF2-40B4-BE49-F238E27FC236}">
                  <a16:creationId xmlns:a16="http://schemas.microsoft.com/office/drawing/2014/main" id="{45C62354-4132-4DB2-D7E9-2E109A460DAB}"/>
                </a:ext>
              </a:extLst>
            </p:cNvPr>
            <p:cNvSpPr/>
            <p:nvPr/>
          </p:nvSpPr>
          <p:spPr>
            <a:xfrm>
              <a:off x="5371554" y="4975811"/>
              <a:ext cx="5514873" cy="1067286"/>
            </a:xfrm>
            <a:prstGeom prst="roundRect">
              <a:avLst/>
            </a:prstGeom>
            <a:solidFill>
              <a:srgbClr val="DAE9F6"/>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箭头连接符 107">
              <a:extLst>
                <a:ext uri="{FF2B5EF4-FFF2-40B4-BE49-F238E27FC236}">
                  <a16:creationId xmlns:a16="http://schemas.microsoft.com/office/drawing/2014/main" id="{01954EBB-EC97-AB5C-9249-31E16C82ED39}"/>
                </a:ext>
              </a:extLst>
            </p:cNvPr>
            <p:cNvCxnSpPr>
              <a:cxnSpLocks/>
            </p:cNvCxnSpPr>
            <p:nvPr/>
          </p:nvCxnSpPr>
          <p:spPr>
            <a:xfrm>
              <a:off x="417043" y="5401036"/>
              <a:ext cx="527050" cy="139"/>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63" name="矩形 109">
              <a:extLst>
                <a:ext uri="{FF2B5EF4-FFF2-40B4-BE49-F238E27FC236}">
                  <a16:creationId xmlns:a16="http://schemas.microsoft.com/office/drawing/2014/main" id="{28E8DACD-5C9E-6088-A97C-1B859CAEF65F}"/>
                </a:ext>
              </a:extLst>
            </p:cNvPr>
            <p:cNvSpPr/>
            <p:nvPr/>
          </p:nvSpPr>
          <p:spPr>
            <a:xfrm>
              <a:off x="944092" y="5140825"/>
              <a:ext cx="1495955" cy="520700"/>
            </a:xfrm>
            <a:prstGeom prst="rect">
              <a:avLst/>
            </a:prstGeom>
            <a:solidFill>
              <a:srgbClr val="F6C1A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4" name="直接箭头连接符 110">
              <a:extLst>
                <a:ext uri="{FF2B5EF4-FFF2-40B4-BE49-F238E27FC236}">
                  <a16:creationId xmlns:a16="http://schemas.microsoft.com/office/drawing/2014/main" id="{F1CC7B6C-5978-4AA8-3511-B0E495B24750}"/>
                </a:ext>
              </a:extLst>
            </p:cNvPr>
            <p:cNvCxnSpPr>
              <a:cxnSpLocks/>
            </p:cNvCxnSpPr>
            <p:nvPr/>
          </p:nvCxnSpPr>
          <p:spPr>
            <a:xfrm>
              <a:off x="2442693" y="5401175"/>
              <a:ext cx="285750"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65" name="矩形 112">
              <a:extLst>
                <a:ext uri="{FF2B5EF4-FFF2-40B4-BE49-F238E27FC236}">
                  <a16:creationId xmlns:a16="http://schemas.microsoft.com/office/drawing/2014/main" id="{883C78C9-EBCB-95B4-8A94-7664C22A6DB0}"/>
                </a:ext>
              </a:extLst>
            </p:cNvPr>
            <p:cNvSpPr/>
            <p:nvPr/>
          </p:nvSpPr>
          <p:spPr>
            <a:xfrm>
              <a:off x="2722093" y="5140825"/>
              <a:ext cx="1079500" cy="520700"/>
            </a:xfrm>
            <a:prstGeom prst="rect">
              <a:avLst/>
            </a:prstGeom>
            <a:solidFill>
              <a:srgbClr val="F6C1A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文本框 113">
              <a:extLst>
                <a:ext uri="{FF2B5EF4-FFF2-40B4-BE49-F238E27FC236}">
                  <a16:creationId xmlns:a16="http://schemas.microsoft.com/office/drawing/2014/main" id="{ED300ED0-D3E1-6F24-91AD-EADB8FDCE1B9}"/>
                </a:ext>
              </a:extLst>
            </p:cNvPr>
            <p:cNvSpPr txBox="1"/>
            <p:nvPr/>
          </p:nvSpPr>
          <p:spPr>
            <a:xfrm>
              <a:off x="884362" y="5143755"/>
              <a:ext cx="1633010" cy="553998"/>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Flow Setup Table</a:t>
              </a:r>
            </a:p>
            <a:p>
              <a:pPr algn="ctr">
                <a:lnSpc>
                  <a:spcPts val="1800"/>
                </a:lnSpc>
              </a:pPr>
              <a:r>
                <a:rPr lang="en-US" altLang="zh-CN" sz="1600" dirty="0">
                  <a:latin typeface="Times New Roman" panose="02020603050405020304" pitchFamily="18" charset="0"/>
                  <a:cs typeface="Times New Roman" panose="02020603050405020304" pitchFamily="18" charset="0"/>
                </a:rPr>
                <a:t>(FST)</a:t>
              </a:r>
              <a:endParaRPr lang="zh-CN" altLang="en-US" sz="1600" dirty="0">
                <a:latin typeface="Times New Roman" panose="02020603050405020304" pitchFamily="18" charset="0"/>
                <a:cs typeface="Times New Roman" panose="02020603050405020304" pitchFamily="18" charset="0"/>
              </a:endParaRPr>
            </a:p>
          </p:txBody>
        </p:sp>
        <p:sp>
          <p:nvSpPr>
            <p:cNvPr id="67" name="文本框 114">
              <a:extLst>
                <a:ext uri="{FF2B5EF4-FFF2-40B4-BE49-F238E27FC236}">
                  <a16:creationId xmlns:a16="http://schemas.microsoft.com/office/drawing/2014/main" id="{3EFBF9C7-1E09-7DEC-078F-2D8ED75B8984}"/>
                </a:ext>
              </a:extLst>
            </p:cNvPr>
            <p:cNvSpPr txBox="1"/>
            <p:nvPr/>
          </p:nvSpPr>
          <p:spPr>
            <a:xfrm>
              <a:off x="2666714" y="5140686"/>
              <a:ext cx="1190257" cy="553998"/>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Global ACL </a:t>
              </a:r>
            </a:p>
            <a:p>
              <a:pPr algn="ctr">
                <a:lnSpc>
                  <a:spcPts val="1800"/>
                </a:lnSpc>
              </a:pPr>
              <a:r>
                <a:rPr lang="en-US" altLang="zh-CN" sz="1600" dirty="0">
                  <a:latin typeface="Times New Roman" panose="02020603050405020304" pitchFamily="18" charset="0"/>
                  <a:cs typeface="Times New Roman" panose="02020603050405020304" pitchFamily="18" charset="0"/>
                </a:rPr>
                <a:t>Table</a:t>
              </a:r>
              <a:endParaRPr lang="zh-CN" altLang="en-US" sz="1600" dirty="0">
                <a:latin typeface="Times New Roman" panose="02020603050405020304" pitchFamily="18" charset="0"/>
                <a:cs typeface="Times New Roman" panose="02020603050405020304" pitchFamily="18" charset="0"/>
              </a:endParaRPr>
            </a:p>
          </p:txBody>
        </p:sp>
        <p:cxnSp>
          <p:nvCxnSpPr>
            <p:cNvPr id="68" name="直接箭头连接符 115">
              <a:extLst>
                <a:ext uri="{FF2B5EF4-FFF2-40B4-BE49-F238E27FC236}">
                  <a16:creationId xmlns:a16="http://schemas.microsoft.com/office/drawing/2014/main" id="{AB02444F-C3D8-1229-1905-7BFB03525190}"/>
                </a:ext>
              </a:extLst>
            </p:cNvPr>
            <p:cNvCxnSpPr>
              <a:cxnSpLocks/>
            </p:cNvCxnSpPr>
            <p:nvPr/>
          </p:nvCxnSpPr>
          <p:spPr>
            <a:xfrm>
              <a:off x="3801593" y="5401175"/>
              <a:ext cx="285750"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69" name="矩形 116">
              <a:extLst>
                <a:ext uri="{FF2B5EF4-FFF2-40B4-BE49-F238E27FC236}">
                  <a16:creationId xmlns:a16="http://schemas.microsoft.com/office/drawing/2014/main" id="{AFF67220-1398-28C2-B4D8-F4144061D829}"/>
                </a:ext>
              </a:extLst>
            </p:cNvPr>
            <p:cNvSpPr/>
            <p:nvPr/>
          </p:nvSpPr>
          <p:spPr>
            <a:xfrm>
              <a:off x="4081912" y="5140825"/>
              <a:ext cx="1157956" cy="520700"/>
            </a:xfrm>
            <a:prstGeom prst="rect">
              <a:avLst/>
            </a:prstGeom>
            <a:solidFill>
              <a:srgbClr val="F6C1A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117">
              <a:extLst>
                <a:ext uri="{FF2B5EF4-FFF2-40B4-BE49-F238E27FC236}">
                  <a16:creationId xmlns:a16="http://schemas.microsoft.com/office/drawing/2014/main" id="{B1D63A2C-4D49-CA08-92B0-A2FAD0BE36EA}"/>
                </a:ext>
              </a:extLst>
            </p:cNvPr>
            <p:cNvSpPr txBox="1"/>
            <p:nvPr/>
          </p:nvSpPr>
          <p:spPr>
            <a:xfrm>
              <a:off x="4020616" y="5124037"/>
              <a:ext cx="1327529" cy="553998"/>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per-NIC ACL </a:t>
              </a:r>
            </a:p>
            <a:p>
              <a:pPr algn="ctr">
                <a:lnSpc>
                  <a:spcPts val="1800"/>
                </a:lnSpc>
              </a:pPr>
              <a:r>
                <a:rPr lang="en-US" altLang="zh-CN" sz="1600" dirty="0">
                  <a:latin typeface="Times New Roman" panose="02020603050405020304" pitchFamily="18" charset="0"/>
                  <a:cs typeface="Times New Roman" panose="02020603050405020304" pitchFamily="18" charset="0"/>
                </a:rPr>
                <a:t>Table</a:t>
              </a:r>
              <a:endParaRPr lang="zh-CN" altLang="en-US" sz="1600" dirty="0">
                <a:latin typeface="Times New Roman" panose="02020603050405020304" pitchFamily="18" charset="0"/>
                <a:cs typeface="Times New Roman" panose="02020603050405020304" pitchFamily="18" charset="0"/>
              </a:endParaRPr>
            </a:p>
          </p:txBody>
        </p:sp>
        <p:cxnSp>
          <p:nvCxnSpPr>
            <p:cNvPr id="71" name="直接箭头连接符 122">
              <a:extLst>
                <a:ext uri="{FF2B5EF4-FFF2-40B4-BE49-F238E27FC236}">
                  <a16:creationId xmlns:a16="http://schemas.microsoft.com/office/drawing/2014/main" id="{A36D2446-74FE-FD2A-F57B-CE698692410B}"/>
                </a:ext>
              </a:extLst>
            </p:cNvPr>
            <p:cNvCxnSpPr>
              <a:cxnSpLocks/>
            </p:cNvCxnSpPr>
            <p:nvPr/>
          </p:nvCxnSpPr>
          <p:spPr>
            <a:xfrm>
              <a:off x="5246226" y="5401175"/>
              <a:ext cx="227012"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grpSp>
          <p:nvGrpSpPr>
            <p:cNvPr id="72" name="Group 71">
              <a:extLst>
                <a:ext uri="{FF2B5EF4-FFF2-40B4-BE49-F238E27FC236}">
                  <a16:creationId xmlns:a16="http://schemas.microsoft.com/office/drawing/2014/main" id="{6D5F8B6D-5148-2CE0-E55B-3E2098CE5945}"/>
                </a:ext>
              </a:extLst>
            </p:cNvPr>
            <p:cNvGrpSpPr/>
            <p:nvPr/>
          </p:nvGrpSpPr>
          <p:grpSpPr>
            <a:xfrm>
              <a:off x="5354503" y="5140825"/>
              <a:ext cx="869950" cy="559653"/>
              <a:chOff x="6330985" y="5140825"/>
              <a:chExt cx="869950" cy="559653"/>
            </a:xfrm>
          </p:grpSpPr>
          <p:sp>
            <p:nvSpPr>
              <p:cNvPr id="93" name="矩形 120">
                <a:extLst>
                  <a:ext uri="{FF2B5EF4-FFF2-40B4-BE49-F238E27FC236}">
                    <a16:creationId xmlns:a16="http://schemas.microsoft.com/office/drawing/2014/main" id="{BCFFA07B-80E3-297C-65F6-817891FC0F78}"/>
                  </a:ext>
                </a:extLst>
              </p:cNvPr>
              <p:cNvSpPr/>
              <p:nvPr/>
            </p:nvSpPr>
            <p:spPr>
              <a:xfrm>
                <a:off x="6447237" y="5140825"/>
                <a:ext cx="650058" cy="520700"/>
              </a:xfrm>
              <a:prstGeom prst="rect">
                <a:avLst/>
              </a:prstGeom>
              <a:solidFill>
                <a:srgbClr val="BED8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121">
                <a:extLst>
                  <a:ext uri="{FF2B5EF4-FFF2-40B4-BE49-F238E27FC236}">
                    <a16:creationId xmlns:a16="http://schemas.microsoft.com/office/drawing/2014/main" id="{16937C3D-419B-E651-949E-9D082D42F121}"/>
                  </a:ext>
                </a:extLst>
              </p:cNvPr>
              <p:cNvSpPr txBox="1"/>
              <p:nvPr/>
            </p:nvSpPr>
            <p:spPr>
              <a:xfrm>
                <a:off x="6330985" y="5146480"/>
                <a:ext cx="869950" cy="553998"/>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VNIC</a:t>
                </a:r>
              </a:p>
              <a:p>
                <a:pPr algn="ctr">
                  <a:lnSpc>
                    <a:spcPts val="1800"/>
                  </a:lnSpc>
                </a:pPr>
                <a:r>
                  <a:rPr lang="en-US" altLang="zh-CN" sz="1600" dirty="0">
                    <a:latin typeface="Times New Roman" panose="02020603050405020304" pitchFamily="18" charset="0"/>
                    <a:cs typeface="Times New Roman" panose="02020603050405020304" pitchFamily="18" charset="0"/>
                  </a:rPr>
                  <a:t>Table</a:t>
                </a:r>
                <a:endParaRPr lang="zh-CN" altLang="en-US" sz="1600" dirty="0">
                  <a:latin typeface="Times New Roman" panose="02020603050405020304" pitchFamily="18" charset="0"/>
                  <a:cs typeface="Times New Roman" panose="02020603050405020304" pitchFamily="18" charset="0"/>
                </a:endParaRPr>
              </a:p>
            </p:txBody>
          </p:sp>
        </p:grpSp>
        <p:cxnSp>
          <p:nvCxnSpPr>
            <p:cNvPr id="73" name="直接箭头连接符 131">
              <a:extLst>
                <a:ext uri="{FF2B5EF4-FFF2-40B4-BE49-F238E27FC236}">
                  <a16:creationId xmlns:a16="http://schemas.microsoft.com/office/drawing/2014/main" id="{3AAE837D-A030-B22D-AB3A-C268377AF79D}"/>
                </a:ext>
              </a:extLst>
            </p:cNvPr>
            <p:cNvCxnSpPr>
              <a:cxnSpLocks/>
            </p:cNvCxnSpPr>
            <p:nvPr/>
          </p:nvCxnSpPr>
          <p:spPr>
            <a:xfrm>
              <a:off x="6120813" y="5401175"/>
              <a:ext cx="188194"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grpSp>
          <p:nvGrpSpPr>
            <p:cNvPr id="74" name="Group 73">
              <a:extLst>
                <a:ext uri="{FF2B5EF4-FFF2-40B4-BE49-F238E27FC236}">
                  <a16:creationId xmlns:a16="http://schemas.microsoft.com/office/drawing/2014/main" id="{C6D810CB-5217-3676-5FF3-DDFC7DEDA897}"/>
                </a:ext>
              </a:extLst>
            </p:cNvPr>
            <p:cNvGrpSpPr/>
            <p:nvPr/>
          </p:nvGrpSpPr>
          <p:grpSpPr>
            <a:xfrm>
              <a:off x="6261264" y="5140686"/>
              <a:ext cx="1190257" cy="559792"/>
              <a:chOff x="7237746" y="5140686"/>
              <a:chExt cx="1190257" cy="559792"/>
            </a:xfrm>
          </p:grpSpPr>
          <p:sp>
            <p:nvSpPr>
              <p:cNvPr id="91" name="矩形 133">
                <a:extLst>
                  <a:ext uri="{FF2B5EF4-FFF2-40B4-BE49-F238E27FC236}">
                    <a16:creationId xmlns:a16="http://schemas.microsoft.com/office/drawing/2014/main" id="{4641E6B9-D39C-9928-848F-C8AC42FBB232}"/>
                  </a:ext>
                </a:extLst>
              </p:cNvPr>
              <p:cNvSpPr/>
              <p:nvPr/>
            </p:nvSpPr>
            <p:spPr>
              <a:xfrm>
                <a:off x="7289562" y="5140686"/>
                <a:ext cx="1079500" cy="520700"/>
              </a:xfrm>
              <a:prstGeom prst="rect">
                <a:avLst/>
              </a:prstGeom>
              <a:solidFill>
                <a:srgbClr val="BED8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文本框 136">
                <a:extLst>
                  <a:ext uri="{FF2B5EF4-FFF2-40B4-BE49-F238E27FC236}">
                    <a16:creationId xmlns:a16="http://schemas.microsoft.com/office/drawing/2014/main" id="{A75B7DE7-9BF4-72C8-5AA2-A7A025C63654}"/>
                  </a:ext>
                </a:extLst>
              </p:cNvPr>
              <p:cNvSpPr txBox="1"/>
              <p:nvPr/>
            </p:nvSpPr>
            <p:spPr>
              <a:xfrm>
                <a:off x="7237746" y="5146480"/>
                <a:ext cx="1190257" cy="553998"/>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Subnet ACL </a:t>
                </a:r>
              </a:p>
              <a:p>
                <a:pPr algn="ctr">
                  <a:lnSpc>
                    <a:spcPts val="1800"/>
                  </a:lnSpc>
                </a:pPr>
                <a:r>
                  <a:rPr lang="en-US" altLang="zh-CN" sz="1600" dirty="0">
                    <a:latin typeface="Times New Roman" panose="02020603050405020304" pitchFamily="18" charset="0"/>
                    <a:cs typeface="Times New Roman" panose="02020603050405020304" pitchFamily="18" charset="0"/>
                  </a:rPr>
                  <a:t>Table</a:t>
                </a:r>
                <a:endParaRPr lang="zh-CN" altLang="en-US" sz="1600" dirty="0">
                  <a:latin typeface="Times New Roman" panose="02020603050405020304" pitchFamily="18" charset="0"/>
                  <a:cs typeface="Times New Roman" panose="02020603050405020304" pitchFamily="18" charset="0"/>
                </a:endParaRPr>
              </a:p>
            </p:txBody>
          </p:sp>
        </p:grpSp>
        <p:cxnSp>
          <p:nvCxnSpPr>
            <p:cNvPr id="75" name="直接箭头连接符 139">
              <a:extLst>
                <a:ext uri="{FF2B5EF4-FFF2-40B4-BE49-F238E27FC236}">
                  <a16:creationId xmlns:a16="http://schemas.microsoft.com/office/drawing/2014/main" id="{834D7EE7-A065-DB88-95AF-FC638038A58D}"/>
                </a:ext>
              </a:extLst>
            </p:cNvPr>
            <p:cNvCxnSpPr>
              <a:cxnSpLocks/>
            </p:cNvCxnSpPr>
            <p:nvPr/>
          </p:nvCxnSpPr>
          <p:spPr>
            <a:xfrm>
              <a:off x="7399308" y="5401177"/>
              <a:ext cx="188194"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grpSp>
          <p:nvGrpSpPr>
            <p:cNvPr id="76" name="Group 75">
              <a:extLst>
                <a:ext uri="{FF2B5EF4-FFF2-40B4-BE49-F238E27FC236}">
                  <a16:creationId xmlns:a16="http://schemas.microsoft.com/office/drawing/2014/main" id="{18962599-A210-6A1B-52D7-1FFAB74F532A}"/>
                </a:ext>
              </a:extLst>
            </p:cNvPr>
            <p:cNvGrpSpPr/>
            <p:nvPr/>
          </p:nvGrpSpPr>
          <p:grpSpPr>
            <a:xfrm>
              <a:off x="7465891" y="5140686"/>
              <a:ext cx="1190257" cy="559792"/>
              <a:chOff x="8442373" y="5140686"/>
              <a:chExt cx="1190257" cy="559792"/>
            </a:xfrm>
          </p:grpSpPr>
          <p:sp>
            <p:nvSpPr>
              <p:cNvPr id="89" name="矩形 137">
                <a:extLst>
                  <a:ext uri="{FF2B5EF4-FFF2-40B4-BE49-F238E27FC236}">
                    <a16:creationId xmlns:a16="http://schemas.microsoft.com/office/drawing/2014/main" id="{F1B49C53-6A6E-039D-163C-3F61EA482178}"/>
                  </a:ext>
                </a:extLst>
              </p:cNvPr>
              <p:cNvSpPr/>
              <p:nvPr/>
            </p:nvSpPr>
            <p:spPr>
              <a:xfrm>
                <a:off x="8563921" y="5140686"/>
                <a:ext cx="939972" cy="520700"/>
              </a:xfrm>
              <a:prstGeom prst="rect">
                <a:avLst/>
              </a:prstGeom>
              <a:solidFill>
                <a:srgbClr val="BED8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文本框 138">
                <a:extLst>
                  <a:ext uri="{FF2B5EF4-FFF2-40B4-BE49-F238E27FC236}">
                    <a16:creationId xmlns:a16="http://schemas.microsoft.com/office/drawing/2014/main" id="{6D2E6747-7819-1BEE-0405-85ED440F887C}"/>
                  </a:ext>
                </a:extLst>
              </p:cNvPr>
              <p:cNvSpPr txBox="1"/>
              <p:nvPr/>
            </p:nvSpPr>
            <p:spPr>
              <a:xfrm>
                <a:off x="8442373" y="5146480"/>
                <a:ext cx="1190257" cy="553998"/>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Global SG </a:t>
                </a:r>
              </a:p>
              <a:p>
                <a:pPr algn="ctr">
                  <a:lnSpc>
                    <a:spcPts val="1800"/>
                  </a:lnSpc>
                </a:pPr>
                <a:r>
                  <a:rPr lang="en-US" altLang="zh-CN" sz="1600" dirty="0">
                    <a:latin typeface="Times New Roman" panose="02020603050405020304" pitchFamily="18" charset="0"/>
                    <a:cs typeface="Times New Roman" panose="02020603050405020304" pitchFamily="18" charset="0"/>
                  </a:rPr>
                  <a:t>Table</a:t>
                </a:r>
                <a:endParaRPr lang="zh-CN" altLang="en-US" sz="1600" dirty="0">
                  <a:latin typeface="Times New Roman" panose="02020603050405020304" pitchFamily="18" charset="0"/>
                  <a:cs typeface="Times New Roman" panose="02020603050405020304" pitchFamily="18" charset="0"/>
                </a:endParaRPr>
              </a:p>
            </p:txBody>
          </p:sp>
        </p:grpSp>
        <p:cxnSp>
          <p:nvCxnSpPr>
            <p:cNvPr id="77" name="直接箭头连接符 141">
              <a:extLst>
                <a:ext uri="{FF2B5EF4-FFF2-40B4-BE49-F238E27FC236}">
                  <a16:creationId xmlns:a16="http://schemas.microsoft.com/office/drawing/2014/main" id="{E4D4B80A-0101-03F1-17D1-29FBA32E074F}"/>
                </a:ext>
              </a:extLst>
            </p:cNvPr>
            <p:cNvCxnSpPr>
              <a:cxnSpLocks/>
            </p:cNvCxnSpPr>
            <p:nvPr/>
          </p:nvCxnSpPr>
          <p:spPr>
            <a:xfrm>
              <a:off x="8532177" y="5402238"/>
              <a:ext cx="188194"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grpSp>
          <p:nvGrpSpPr>
            <p:cNvPr id="78" name="Group 77">
              <a:extLst>
                <a:ext uri="{FF2B5EF4-FFF2-40B4-BE49-F238E27FC236}">
                  <a16:creationId xmlns:a16="http://schemas.microsoft.com/office/drawing/2014/main" id="{127F050D-159F-169F-996F-28ADD1D2AC33}"/>
                </a:ext>
              </a:extLst>
            </p:cNvPr>
            <p:cNvGrpSpPr/>
            <p:nvPr/>
          </p:nvGrpSpPr>
          <p:grpSpPr>
            <a:xfrm>
              <a:off x="8672814" y="5140686"/>
              <a:ext cx="1190257" cy="553998"/>
              <a:chOff x="9649296" y="5140686"/>
              <a:chExt cx="1190257" cy="553998"/>
            </a:xfrm>
          </p:grpSpPr>
          <p:sp>
            <p:nvSpPr>
              <p:cNvPr id="87" name="矩形 140">
                <a:extLst>
                  <a:ext uri="{FF2B5EF4-FFF2-40B4-BE49-F238E27FC236}">
                    <a16:creationId xmlns:a16="http://schemas.microsoft.com/office/drawing/2014/main" id="{A140C21D-7333-CD28-BF64-864EA2C57D23}"/>
                  </a:ext>
                </a:extLst>
              </p:cNvPr>
              <p:cNvSpPr/>
              <p:nvPr/>
            </p:nvSpPr>
            <p:spPr>
              <a:xfrm>
                <a:off x="9702845" y="5140686"/>
                <a:ext cx="1078354" cy="520700"/>
              </a:xfrm>
              <a:prstGeom prst="rect">
                <a:avLst/>
              </a:prstGeom>
              <a:solidFill>
                <a:srgbClr val="BED8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142">
                <a:extLst>
                  <a:ext uri="{FF2B5EF4-FFF2-40B4-BE49-F238E27FC236}">
                    <a16:creationId xmlns:a16="http://schemas.microsoft.com/office/drawing/2014/main" id="{80CB8CD6-D14D-F212-75DB-6B1E053AAFE1}"/>
                  </a:ext>
                </a:extLst>
              </p:cNvPr>
              <p:cNvSpPr txBox="1"/>
              <p:nvPr/>
            </p:nvSpPr>
            <p:spPr>
              <a:xfrm>
                <a:off x="9649296" y="5140686"/>
                <a:ext cx="1190257" cy="553998"/>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per-NIC SG </a:t>
                </a:r>
              </a:p>
              <a:p>
                <a:pPr algn="ctr">
                  <a:lnSpc>
                    <a:spcPts val="1800"/>
                  </a:lnSpc>
                </a:pPr>
                <a:r>
                  <a:rPr lang="en-US" altLang="zh-CN" sz="1600" dirty="0">
                    <a:latin typeface="Times New Roman" panose="02020603050405020304" pitchFamily="18" charset="0"/>
                    <a:cs typeface="Times New Roman" panose="02020603050405020304" pitchFamily="18" charset="0"/>
                  </a:rPr>
                  <a:t>Table</a:t>
                </a:r>
                <a:endParaRPr lang="zh-CN" altLang="en-US" sz="1600" dirty="0">
                  <a:latin typeface="Times New Roman" panose="02020603050405020304" pitchFamily="18" charset="0"/>
                  <a:cs typeface="Times New Roman" panose="02020603050405020304" pitchFamily="18" charset="0"/>
                </a:endParaRPr>
              </a:p>
            </p:txBody>
          </p:sp>
        </p:grpSp>
        <p:sp>
          <p:nvSpPr>
            <p:cNvPr id="79" name="文本框 144">
              <a:extLst>
                <a:ext uri="{FF2B5EF4-FFF2-40B4-BE49-F238E27FC236}">
                  <a16:creationId xmlns:a16="http://schemas.microsoft.com/office/drawing/2014/main" id="{BC3BEC06-2E48-5A3B-A9F3-558D7CD37796}"/>
                </a:ext>
              </a:extLst>
            </p:cNvPr>
            <p:cNvSpPr txBox="1"/>
            <p:nvPr/>
          </p:nvSpPr>
          <p:spPr>
            <a:xfrm>
              <a:off x="1926328" y="5720485"/>
              <a:ext cx="2287060" cy="323165"/>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Programmable Pipeline</a:t>
              </a:r>
              <a:endParaRPr lang="zh-CN" altLang="en-US" sz="1600" dirty="0">
                <a:latin typeface="Times New Roman" panose="02020603050405020304" pitchFamily="18" charset="0"/>
                <a:cs typeface="Times New Roman" panose="02020603050405020304" pitchFamily="18" charset="0"/>
              </a:endParaRPr>
            </a:p>
          </p:txBody>
        </p:sp>
        <p:sp>
          <p:nvSpPr>
            <p:cNvPr id="80" name="文本框 145">
              <a:extLst>
                <a:ext uri="{FF2B5EF4-FFF2-40B4-BE49-F238E27FC236}">
                  <a16:creationId xmlns:a16="http://schemas.microsoft.com/office/drawing/2014/main" id="{CC594FAD-5E1A-4A22-3F54-75492F78E10D}"/>
                </a:ext>
              </a:extLst>
            </p:cNvPr>
            <p:cNvSpPr txBox="1"/>
            <p:nvPr/>
          </p:nvSpPr>
          <p:spPr>
            <a:xfrm>
              <a:off x="6947945" y="5720484"/>
              <a:ext cx="2287060" cy="323165"/>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RISC-V Coprocessor</a:t>
              </a:r>
              <a:endParaRPr lang="zh-CN" altLang="en-US" sz="1600" dirty="0">
                <a:latin typeface="Times New Roman" panose="02020603050405020304" pitchFamily="18" charset="0"/>
                <a:cs typeface="Times New Roman" panose="02020603050405020304" pitchFamily="18" charset="0"/>
              </a:endParaRPr>
            </a:p>
          </p:txBody>
        </p:sp>
        <p:cxnSp>
          <p:nvCxnSpPr>
            <p:cNvPr id="81" name="直接箭头连接符 141">
              <a:extLst>
                <a:ext uri="{FF2B5EF4-FFF2-40B4-BE49-F238E27FC236}">
                  <a16:creationId xmlns:a16="http://schemas.microsoft.com/office/drawing/2014/main" id="{A733759C-CE7C-97E6-F8D2-14CEAB8E5BCF}"/>
                </a:ext>
              </a:extLst>
            </p:cNvPr>
            <p:cNvCxnSpPr>
              <a:cxnSpLocks/>
            </p:cNvCxnSpPr>
            <p:nvPr/>
          </p:nvCxnSpPr>
          <p:spPr>
            <a:xfrm>
              <a:off x="10781792" y="5402238"/>
              <a:ext cx="362158"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sp>
          <p:nvSpPr>
            <p:cNvPr id="82" name="TextBox 81">
              <a:extLst>
                <a:ext uri="{FF2B5EF4-FFF2-40B4-BE49-F238E27FC236}">
                  <a16:creationId xmlns:a16="http://schemas.microsoft.com/office/drawing/2014/main" id="{13A14B58-6F52-1942-7331-F61DA5B46118}"/>
                </a:ext>
              </a:extLst>
            </p:cNvPr>
            <p:cNvSpPr txBox="1"/>
            <p:nvPr/>
          </p:nvSpPr>
          <p:spPr>
            <a:xfrm>
              <a:off x="5485312" y="5043430"/>
              <a:ext cx="184731" cy="369332"/>
            </a:xfrm>
            <a:prstGeom prst="rect">
              <a:avLst/>
            </a:prstGeom>
            <a:noFill/>
          </p:spPr>
          <p:txBody>
            <a:bodyPr wrap="none" rtlCol="0">
              <a:spAutoFit/>
            </a:bodyPr>
            <a:lstStyle/>
            <a:p>
              <a:endParaRPr lang="en-US" dirty="0"/>
            </a:p>
          </p:txBody>
        </p:sp>
        <p:grpSp>
          <p:nvGrpSpPr>
            <p:cNvPr id="83" name="Group 82">
              <a:extLst>
                <a:ext uri="{FF2B5EF4-FFF2-40B4-BE49-F238E27FC236}">
                  <a16:creationId xmlns:a16="http://schemas.microsoft.com/office/drawing/2014/main" id="{93DCFF92-C1E9-EB22-F5D5-F185AB6C18A8}"/>
                </a:ext>
              </a:extLst>
            </p:cNvPr>
            <p:cNvGrpSpPr/>
            <p:nvPr/>
          </p:nvGrpSpPr>
          <p:grpSpPr>
            <a:xfrm>
              <a:off x="9806238" y="5144306"/>
              <a:ext cx="1022055" cy="556928"/>
              <a:chOff x="5285435" y="5140825"/>
              <a:chExt cx="1022055" cy="556928"/>
            </a:xfrm>
          </p:grpSpPr>
          <p:sp>
            <p:nvSpPr>
              <p:cNvPr id="84" name="矩形 118">
                <a:extLst>
                  <a:ext uri="{FF2B5EF4-FFF2-40B4-BE49-F238E27FC236}">
                    <a16:creationId xmlns:a16="http://schemas.microsoft.com/office/drawing/2014/main" id="{B2E0FEC2-B6DE-E513-186F-98E0AAE020E9}"/>
                  </a:ext>
                </a:extLst>
              </p:cNvPr>
              <p:cNvSpPr/>
              <p:nvPr/>
            </p:nvSpPr>
            <p:spPr>
              <a:xfrm>
                <a:off x="5478861" y="5140825"/>
                <a:ext cx="780182" cy="520700"/>
              </a:xfrm>
              <a:prstGeom prst="rect">
                <a:avLst/>
              </a:prstGeom>
              <a:solidFill>
                <a:srgbClr val="BED8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5" name="文本框 119">
                <a:extLst>
                  <a:ext uri="{FF2B5EF4-FFF2-40B4-BE49-F238E27FC236}">
                    <a16:creationId xmlns:a16="http://schemas.microsoft.com/office/drawing/2014/main" id="{756D7C9D-231C-1E50-6536-9D679FADF71F}"/>
                  </a:ext>
                </a:extLst>
              </p:cNvPr>
              <p:cNvSpPr txBox="1"/>
              <p:nvPr/>
            </p:nvSpPr>
            <p:spPr>
              <a:xfrm>
                <a:off x="5437540" y="5143755"/>
                <a:ext cx="869950" cy="553998"/>
              </a:xfrm>
              <a:prstGeom prst="rect">
                <a:avLst/>
              </a:prstGeom>
              <a:noFill/>
            </p:spPr>
            <p:txBody>
              <a:bodyPr wrap="square" rtlCol="0">
                <a:spAutoFit/>
              </a:bodyPr>
              <a:lstStyle/>
              <a:p>
                <a:pPr algn="ctr">
                  <a:lnSpc>
                    <a:spcPts val="1800"/>
                  </a:lnSpc>
                </a:pPr>
                <a:r>
                  <a:rPr lang="en-US" altLang="zh-CN" sz="1600" dirty="0">
                    <a:latin typeface="Times New Roman" panose="02020603050405020304" pitchFamily="18" charset="0"/>
                    <a:cs typeface="Times New Roman" panose="02020603050405020304" pitchFamily="18" charset="0"/>
                  </a:rPr>
                  <a:t>Routing</a:t>
                </a:r>
              </a:p>
              <a:p>
                <a:pPr algn="ctr">
                  <a:lnSpc>
                    <a:spcPts val="1800"/>
                  </a:lnSpc>
                </a:pPr>
                <a:r>
                  <a:rPr lang="en-US" altLang="zh-CN" sz="1600" dirty="0">
                    <a:latin typeface="Times New Roman" panose="02020603050405020304" pitchFamily="18" charset="0"/>
                    <a:cs typeface="Times New Roman" panose="02020603050405020304" pitchFamily="18" charset="0"/>
                  </a:rPr>
                  <a:t>Table</a:t>
                </a:r>
                <a:endParaRPr lang="zh-CN" altLang="en-US" sz="1600" dirty="0">
                  <a:latin typeface="Times New Roman" panose="02020603050405020304" pitchFamily="18" charset="0"/>
                  <a:cs typeface="Times New Roman" panose="02020603050405020304" pitchFamily="18" charset="0"/>
                </a:endParaRPr>
              </a:p>
            </p:txBody>
          </p:sp>
          <p:cxnSp>
            <p:nvCxnSpPr>
              <p:cNvPr id="86" name="直接箭头连接符 125">
                <a:extLst>
                  <a:ext uri="{FF2B5EF4-FFF2-40B4-BE49-F238E27FC236}">
                    <a16:creationId xmlns:a16="http://schemas.microsoft.com/office/drawing/2014/main" id="{91A0C410-3F83-C3A6-D0D2-6AA8BB0A6653}"/>
                  </a:ext>
                </a:extLst>
              </p:cNvPr>
              <p:cNvCxnSpPr>
                <a:cxnSpLocks/>
              </p:cNvCxnSpPr>
              <p:nvPr/>
            </p:nvCxnSpPr>
            <p:spPr>
              <a:xfrm>
                <a:off x="5285435" y="5391205"/>
                <a:ext cx="188194"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grpSp>
      </p:grpSp>
      <p:sp>
        <p:nvSpPr>
          <p:cNvPr id="100" name="Freeform 99">
            <a:extLst>
              <a:ext uri="{FF2B5EF4-FFF2-40B4-BE49-F238E27FC236}">
                <a16:creationId xmlns:a16="http://schemas.microsoft.com/office/drawing/2014/main" id="{8356E0BA-8159-D7A6-F96C-CB385B98CEF2}"/>
              </a:ext>
            </a:extLst>
          </p:cNvPr>
          <p:cNvSpPr/>
          <p:nvPr/>
        </p:nvSpPr>
        <p:spPr>
          <a:xfrm>
            <a:off x="823658" y="2533795"/>
            <a:ext cx="10749435" cy="520198"/>
          </a:xfrm>
          <a:custGeom>
            <a:avLst/>
            <a:gdLst>
              <a:gd name="csX0" fmla="*/ 0 w 10749435"/>
              <a:gd name="csY0" fmla="*/ 0 h 520198"/>
              <a:gd name="csX1" fmla="*/ 607273 w 10749435"/>
              <a:gd name="csY1" fmla="*/ 460690 h 520198"/>
              <a:gd name="csX2" fmla="*/ 2771121 w 10749435"/>
              <a:gd name="csY2" fmla="*/ 516531 h 520198"/>
              <a:gd name="csX3" fmla="*/ 4641802 w 10749435"/>
              <a:gd name="csY3" fmla="*/ 481630 h 520198"/>
              <a:gd name="csX4" fmla="*/ 10749435 w 10749435"/>
              <a:gd name="csY4" fmla="*/ 425789 h 520198"/>
            </a:gdLst>
            <a:ahLst/>
            <a:cxnLst>
              <a:cxn ang="0">
                <a:pos x="csX0" y="csY0"/>
              </a:cxn>
              <a:cxn ang="0">
                <a:pos x="csX1" y="csY1"/>
              </a:cxn>
              <a:cxn ang="0">
                <a:pos x="csX2" y="csY2"/>
              </a:cxn>
              <a:cxn ang="0">
                <a:pos x="csX3" y="csY3"/>
              </a:cxn>
              <a:cxn ang="0">
                <a:pos x="csX4" y="csY4"/>
              </a:cxn>
            </a:cxnLst>
            <a:rect l="l" t="t" r="r" b="b"/>
            <a:pathLst>
              <a:path w="10749435" h="520198">
                <a:moveTo>
                  <a:pt x="0" y="0"/>
                </a:moveTo>
                <a:cubicBezTo>
                  <a:pt x="72710" y="187301"/>
                  <a:pt x="145420" y="374602"/>
                  <a:pt x="607273" y="460690"/>
                </a:cubicBezTo>
                <a:cubicBezTo>
                  <a:pt x="1069127" y="546779"/>
                  <a:pt x="2098700" y="513041"/>
                  <a:pt x="2771121" y="516531"/>
                </a:cubicBezTo>
                <a:cubicBezTo>
                  <a:pt x="3443542" y="520021"/>
                  <a:pt x="4641802" y="481630"/>
                  <a:pt x="4641802" y="481630"/>
                </a:cubicBezTo>
                <a:lnTo>
                  <a:pt x="10749435" y="425789"/>
                </a:lnTo>
              </a:path>
            </a:pathLst>
          </a:custGeom>
          <a:ln w="3810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101" name="TextBox 100">
            <a:extLst>
              <a:ext uri="{FF2B5EF4-FFF2-40B4-BE49-F238E27FC236}">
                <a16:creationId xmlns:a16="http://schemas.microsoft.com/office/drawing/2014/main" id="{69F4665B-8F94-EBE6-F643-6F4C357CB98F}"/>
              </a:ext>
            </a:extLst>
          </p:cNvPr>
          <p:cNvSpPr txBox="1"/>
          <p:nvPr/>
        </p:nvSpPr>
        <p:spPr>
          <a:xfrm>
            <a:off x="395274" y="2184792"/>
            <a:ext cx="643253" cy="384721"/>
          </a:xfrm>
          <a:prstGeom prst="rect">
            <a:avLst/>
          </a:prstGeom>
          <a:noFill/>
        </p:spPr>
        <p:txBody>
          <a:bodyPr wrap="none" rtlCol="0">
            <a:spAutoFit/>
          </a:bodyPr>
          <a:lstStyle/>
          <a:p>
            <a:r>
              <a:rPr lang="en-US" sz="1900" b="1" dirty="0">
                <a:solidFill>
                  <a:srgbClr val="FF0000"/>
                </a:solidFill>
              </a:rPr>
              <a:t>SYN</a:t>
            </a:r>
          </a:p>
        </p:txBody>
      </p:sp>
      <p:sp>
        <p:nvSpPr>
          <p:cNvPr id="103" name="Freeform 102">
            <a:extLst>
              <a:ext uri="{FF2B5EF4-FFF2-40B4-BE49-F238E27FC236}">
                <a16:creationId xmlns:a16="http://schemas.microsoft.com/office/drawing/2014/main" id="{168BA730-70B0-76BF-045A-9429701B39A3}"/>
              </a:ext>
            </a:extLst>
          </p:cNvPr>
          <p:cNvSpPr/>
          <p:nvPr/>
        </p:nvSpPr>
        <p:spPr>
          <a:xfrm>
            <a:off x="879500" y="5066140"/>
            <a:ext cx="10602851" cy="661325"/>
          </a:xfrm>
          <a:custGeom>
            <a:avLst/>
            <a:gdLst>
              <a:gd name="csX0" fmla="*/ 0 w 10602851"/>
              <a:gd name="csY0" fmla="*/ 120111 h 661325"/>
              <a:gd name="csX1" fmla="*/ 523511 w 10602851"/>
              <a:gd name="csY1" fmla="*/ 594762 h 661325"/>
              <a:gd name="csX2" fmla="*/ 1444891 w 10602851"/>
              <a:gd name="csY2" fmla="*/ 657583 h 661325"/>
              <a:gd name="csX3" fmla="*/ 4320714 w 10602851"/>
              <a:gd name="csY3" fmla="*/ 615702 h 661325"/>
              <a:gd name="csX4" fmla="*/ 5158332 w 10602851"/>
              <a:gd name="csY4" fmla="*/ 608722 h 661325"/>
              <a:gd name="csX5" fmla="*/ 5556201 w 10602851"/>
              <a:gd name="csY5" fmla="*/ 64270 h 661325"/>
              <a:gd name="csX6" fmla="*/ 8222619 w 10602851"/>
              <a:gd name="csY6" fmla="*/ 22389 h 661325"/>
              <a:gd name="csX7" fmla="*/ 9716372 w 10602851"/>
              <a:gd name="csY7" fmla="*/ 50310 h 661325"/>
              <a:gd name="csX8" fmla="*/ 10086320 w 10602851"/>
              <a:gd name="csY8" fmla="*/ 573821 h 661325"/>
              <a:gd name="csX9" fmla="*/ 10602851 w 10602851"/>
              <a:gd name="csY9" fmla="*/ 552881 h 661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0602851" h="661325">
                <a:moveTo>
                  <a:pt x="0" y="120111"/>
                </a:moveTo>
                <a:cubicBezTo>
                  <a:pt x="141348" y="312647"/>
                  <a:pt x="282696" y="505183"/>
                  <a:pt x="523511" y="594762"/>
                </a:cubicBezTo>
                <a:cubicBezTo>
                  <a:pt x="764326" y="684341"/>
                  <a:pt x="1444891" y="657583"/>
                  <a:pt x="1444891" y="657583"/>
                </a:cubicBezTo>
                <a:lnTo>
                  <a:pt x="4320714" y="615702"/>
                </a:lnTo>
                <a:cubicBezTo>
                  <a:pt x="4939621" y="607559"/>
                  <a:pt x="4952417" y="700627"/>
                  <a:pt x="5158332" y="608722"/>
                </a:cubicBezTo>
                <a:cubicBezTo>
                  <a:pt x="5364247" y="516817"/>
                  <a:pt x="5045487" y="161992"/>
                  <a:pt x="5556201" y="64270"/>
                </a:cubicBezTo>
                <a:cubicBezTo>
                  <a:pt x="6066915" y="-33452"/>
                  <a:pt x="7529257" y="24716"/>
                  <a:pt x="8222619" y="22389"/>
                </a:cubicBezTo>
                <a:cubicBezTo>
                  <a:pt x="8915981" y="20062"/>
                  <a:pt x="9405755" y="-41595"/>
                  <a:pt x="9716372" y="50310"/>
                </a:cubicBezTo>
                <a:cubicBezTo>
                  <a:pt x="10026989" y="142215"/>
                  <a:pt x="9938574" y="490059"/>
                  <a:pt x="10086320" y="573821"/>
                </a:cubicBezTo>
                <a:cubicBezTo>
                  <a:pt x="10234066" y="657583"/>
                  <a:pt x="10418458" y="605232"/>
                  <a:pt x="10602851" y="552881"/>
                </a:cubicBezTo>
              </a:path>
            </a:pathLst>
          </a:custGeom>
          <a:ln w="38100" cap="flat" cmpd="sng" algn="ctr">
            <a:solidFill>
              <a:schemeClr val="accent6">
                <a:lumMod val="75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104" name="TextBox 103">
            <a:extLst>
              <a:ext uri="{FF2B5EF4-FFF2-40B4-BE49-F238E27FC236}">
                <a16:creationId xmlns:a16="http://schemas.microsoft.com/office/drawing/2014/main" id="{FC62B093-31B3-06E9-D0CC-2EDB9D38AAA5}"/>
              </a:ext>
            </a:extLst>
          </p:cNvPr>
          <p:cNvSpPr txBox="1"/>
          <p:nvPr/>
        </p:nvSpPr>
        <p:spPr>
          <a:xfrm>
            <a:off x="187275" y="4805534"/>
            <a:ext cx="1112869" cy="384721"/>
          </a:xfrm>
          <a:prstGeom prst="rect">
            <a:avLst/>
          </a:prstGeom>
          <a:noFill/>
        </p:spPr>
        <p:txBody>
          <a:bodyPr wrap="none" rtlCol="0">
            <a:spAutoFit/>
          </a:bodyPr>
          <a:lstStyle/>
          <a:p>
            <a:r>
              <a:rPr lang="en-US" sz="1900" b="1" dirty="0">
                <a:solidFill>
                  <a:schemeClr val="accent6">
                    <a:lumMod val="75000"/>
                  </a:schemeClr>
                </a:solidFill>
              </a:rPr>
              <a:t>SYNACK</a:t>
            </a:r>
          </a:p>
        </p:txBody>
      </p:sp>
      <p:grpSp>
        <p:nvGrpSpPr>
          <p:cNvPr id="129" name="Group 128">
            <a:extLst>
              <a:ext uri="{FF2B5EF4-FFF2-40B4-BE49-F238E27FC236}">
                <a16:creationId xmlns:a16="http://schemas.microsoft.com/office/drawing/2014/main" id="{F986B90A-E33E-91F0-198C-124618DFDB8D}"/>
              </a:ext>
            </a:extLst>
          </p:cNvPr>
          <p:cNvGrpSpPr/>
          <p:nvPr/>
        </p:nvGrpSpPr>
        <p:grpSpPr>
          <a:xfrm>
            <a:off x="1441804" y="2140293"/>
            <a:ext cx="1697965" cy="757535"/>
            <a:chOff x="1441804" y="1902967"/>
            <a:chExt cx="1697965" cy="757535"/>
          </a:xfrm>
        </p:grpSpPr>
        <p:cxnSp>
          <p:nvCxnSpPr>
            <p:cNvPr id="106" name="Straight Arrow Connector 105">
              <a:extLst>
                <a:ext uri="{FF2B5EF4-FFF2-40B4-BE49-F238E27FC236}">
                  <a16:creationId xmlns:a16="http://schemas.microsoft.com/office/drawing/2014/main" id="{C7978570-36C6-C3E6-901C-48C9CB566DDD}"/>
                </a:ext>
              </a:extLst>
            </p:cNvPr>
            <p:cNvCxnSpPr>
              <a:cxnSpLocks/>
            </p:cNvCxnSpPr>
            <p:nvPr/>
          </p:nvCxnSpPr>
          <p:spPr>
            <a:xfrm>
              <a:off x="2269834" y="2203302"/>
              <a:ext cx="0" cy="45720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07" name="TextBox 106">
              <a:extLst>
                <a:ext uri="{FF2B5EF4-FFF2-40B4-BE49-F238E27FC236}">
                  <a16:creationId xmlns:a16="http://schemas.microsoft.com/office/drawing/2014/main" id="{1C415569-84B5-0504-A981-D5D8E9A828CE}"/>
                </a:ext>
              </a:extLst>
            </p:cNvPr>
            <p:cNvSpPr txBox="1"/>
            <p:nvPr/>
          </p:nvSpPr>
          <p:spPr>
            <a:xfrm>
              <a:off x="1441804" y="1902967"/>
              <a:ext cx="1697965" cy="384721"/>
            </a:xfrm>
            <a:prstGeom prst="rect">
              <a:avLst/>
            </a:prstGeom>
            <a:noFill/>
          </p:spPr>
          <p:txBody>
            <a:bodyPr wrap="none" rtlCol="0">
              <a:spAutoFit/>
            </a:bodyPr>
            <a:lstStyle/>
            <a:p>
              <a:r>
                <a:rPr lang="en-US" sz="1900" b="1" dirty="0">
                  <a:solidFill>
                    <a:srgbClr val="FF0000"/>
                  </a:solidFill>
                </a:rPr>
                <a:t>Insert version</a:t>
              </a:r>
            </a:p>
          </p:txBody>
        </p:sp>
      </p:grpSp>
      <p:grpSp>
        <p:nvGrpSpPr>
          <p:cNvPr id="130" name="Group 129">
            <a:extLst>
              <a:ext uri="{FF2B5EF4-FFF2-40B4-BE49-F238E27FC236}">
                <a16:creationId xmlns:a16="http://schemas.microsoft.com/office/drawing/2014/main" id="{8E1203FA-6C34-2E01-BB3E-DC159B050F38}"/>
              </a:ext>
            </a:extLst>
          </p:cNvPr>
          <p:cNvGrpSpPr/>
          <p:nvPr/>
        </p:nvGrpSpPr>
        <p:grpSpPr>
          <a:xfrm>
            <a:off x="6411533" y="2129987"/>
            <a:ext cx="1513363" cy="767841"/>
            <a:chOff x="6411533" y="1892661"/>
            <a:chExt cx="1513363" cy="767841"/>
          </a:xfrm>
        </p:grpSpPr>
        <p:cxnSp>
          <p:nvCxnSpPr>
            <p:cNvPr id="110" name="Straight Arrow Connector 109">
              <a:extLst>
                <a:ext uri="{FF2B5EF4-FFF2-40B4-BE49-F238E27FC236}">
                  <a16:creationId xmlns:a16="http://schemas.microsoft.com/office/drawing/2014/main" id="{627C3AE6-98CE-8E0B-387E-05C82A9C2B8F}"/>
                </a:ext>
              </a:extLst>
            </p:cNvPr>
            <p:cNvCxnSpPr>
              <a:cxnSpLocks/>
            </p:cNvCxnSpPr>
            <p:nvPr/>
          </p:nvCxnSpPr>
          <p:spPr>
            <a:xfrm flipV="1">
              <a:off x="7126896" y="2203302"/>
              <a:ext cx="0" cy="45720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14" name="TextBox 113">
              <a:extLst>
                <a:ext uri="{FF2B5EF4-FFF2-40B4-BE49-F238E27FC236}">
                  <a16:creationId xmlns:a16="http://schemas.microsoft.com/office/drawing/2014/main" id="{5C794F6B-B999-F677-ED4E-96436BA54A4E}"/>
                </a:ext>
              </a:extLst>
            </p:cNvPr>
            <p:cNvSpPr txBox="1"/>
            <p:nvPr/>
          </p:nvSpPr>
          <p:spPr>
            <a:xfrm>
              <a:off x="6411533" y="1892661"/>
              <a:ext cx="1513363" cy="400110"/>
            </a:xfrm>
            <a:prstGeom prst="rect">
              <a:avLst/>
            </a:prstGeom>
            <a:noFill/>
          </p:spPr>
          <p:txBody>
            <a:bodyPr wrap="none" rtlCol="0">
              <a:spAutoFit/>
            </a:bodyPr>
            <a:lstStyle/>
            <a:p>
              <a:r>
                <a:rPr lang="en-US" sz="2000" b="1" dirty="0">
                  <a:solidFill>
                    <a:srgbClr val="FF0000"/>
                  </a:solidFill>
                </a:rPr>
                <a:t>Get version</a:t>
              </a:r>
            </a:p>
          </p:txBody>
        </p:sp>
      </p:grpSp>
      <p:grpSp>
        <p:nvGrpSpPr>
          <p:cNvPr id="133" name="Group 132">
            <a:extLst>
              <a:ext uri="{FF2B5EF4-FFF2-40B4-BE49-F238E27FC236}">
                <a16:creationId xmlns:a16="http://schemas.microsoft.com/office/drawing/2014/main" id="{FD9C4DBC-B839-3991-D10C-8B5F1BF9F50C}"/>
              </a:ext>
            </a:extLst>
          </p:cNvPr>
          <p:cNvGrpSpPr/>
          <p:nvPr/>
        </p:nvGrpSpPr>
        <p:grpSpPr>
          <a:xfrm>
            <a:off x="1474485" y="4753197"/>
            <a:ext cx="1444691" cy="775641"/>
            <a:chOff x="1474485" y="4515871"/>
            <a:chExt cx="1444691" cy="775641"/>
          </a:xfrm>
        </p:grpSpPr>
        <p:cxnSp>
          <p:nvCxnSpPr>
            <p:cNvPr id="115" name="Straight Arrow Connector 114">
              <a:extLst>
                <a:ext uri="{FF2B5EF4-FFF2-40B4-BE49-F238E27FC236}">
                  <a16:creationId xmlns:a16="http://schemas.microsoft.com/office/drawing/2014/main" id="{E96BD6BF-67CD-50E8-7D8A-435A61C8069A}"/>
                </a:ext>
              </a:extLst>
            </p:cNvPr>
            <p:cNvCxnSpPr>
              <a:cxnSpLocks/>
            </p:cNvCxnSpPr>
            <p:nvPr/>
          </p:nvCxnSpPr>
          <p:spPr>
            <a:xfrm flipV="1">
              <a:off x="2222346" y="4834312"/>
              <a:ext cx="0" cy="457200"/>
            </a:xfrm>
            <a:prstGeom prst="straightConnector1">
              <a:avLst/>
            </a:prstGeom>
            <a:ln w="38100">
              <a:solidFill>
                <a:schemeClr val="accent6">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16" name="TextBox 115">
              <a:extLst>
                <a:ext uri="{FF2B5EF4-FFF2-40B4-BE49-F238E27FC236}">
                  <a16:creationId xmlns:a16="http://schemas.microsoft.com/office/drawing/2014/main" id="{9FE6F4FD-C9A2-2AAE-4CCF-BAFEF6F16EEC}"/>
                </a:ext>
              </a:extLst>
            </p:cNvPr>
            <p:cNvSpPr txBox="1"/>
            <p:nvPr/>
          </p:nvSpPr>
          <p:spPr>
            <a:xfrm>
              <a:off x="1474485" y="4515871"/>
              <a:ext cx="1444691" cy="384721"/>
            </a:xfrm>
            <a:prstGeom prst="rect">
              <a:avLst/>
            </a:prstGeom>
            <a:noFill/>
          </p:spPr>
          <p:txBody>
            <a:bodyPr wrap="none" rtlCol="0">
              <a:spAutoFit/>
            </a:bodyPr>
            <a:lstStyle/>
            <a:p>
              <a:r>
                <a:rPr lang="en-US" sz="1900" b="1" dirty="0">
                  <a:solidFill>
                    <a:schemeClr val="accent6">
                      <a:lumMod val="75000"/>
                    </a:schemeClr>
                  </a:solidFill>
                </a:rPr>
                <a:t>Get version</a:t>
              </a:r>
            </a:p>
          </p:txBody>
        </p:sp>
      </p:grpSp>
      <p:grpSp>
        <p:nvGrpSpPr>
          <p:cNvPr id="134" name="Group 133">
            <a:extLst>
              <a:ext uri="{FF2B5EF4-FFF2-40B4-BE49-F238E27FC236}">
                <a16:creationId xmlns:a16="http://schemas.microsoft.com/office/drawing/2014/main" id="{89CF34C7-EA20-0C29-16F0-CCB878FA6874}"/>
              </a:ext>
            </a:extLst>
          </p:cNvPr>
          <p:cNvGrpSpPr/>
          <p:nvPr/>
        </p:nvGrpSpPr>
        <p:grpSpPr>
          <a:xfrm>
            <a:off x="4920391" y="4741587"/>
            <a:ext cx="2075120" cy="771713"/>
            <a:chOff x="4920391" y="4504261"/>
            <a:chExt cx="2075120" cy="771713"/>
          </a:xfrm>
        </p:grpSpPr>
        <p:cxnSp>
          <p:nvCxnSpPr>
            <p:cNvPr id="117" name="Straight Arrow Connector 116">
              <a:extLst>
                <a:ext uri="{FF2B5EF4-FFF2-40B4-BE49-F238E27FC236}">
                  <a16:creationId xmlns:a16="http://schemas.microsoft.com/office/drawing/2014/main" id="{5BC0806E-47E4-3153-6A22-5F6E158FBCD8}"/>
                </a:ext>
              </a:extLst>
            </p:cNvPr>
            <p:cNvCxnSpPr>
              <a:cxnSpLocks/>
            </p:cNvCxnSpPr>
            <p:nvPr/>
          </p:nvCxnSpPr>
          <p:spPr>
            <a:xfrm flipV="1">
              <a:off x="5957951" y="4818774"/>
              <a:ext cx="0" cy="457200"/>
            </a:xfrm>
            <a:prstGeom prst="straightConnector1">
              <a:avLst/>
            </a:prstGeom>
            <a:ln w="38100">
              <a:solidFill>
                <a:schemeClr val="accent6">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18" name="TextBox 117">
              <a:extLst>
                <a:ext uri="{FF2B5EF4-FFF2-40B4-BE49-F238E27FC236}">
                  <a16:creationId xmlns:a16="http://schemas.microsoft.com/office/drawing/2014/main" id="{3225F329-9806-11CA-D6D6-A3ED5A1A288A}"/>
                </a:ext>
              </a:extLst>
            </p:cNvPr>
            <p:cNvSpPr txBox="1"/>
            <p:nvPr/>
          </p:nvSpPr>
          <p:spPr>
            <a:xfrm>
              <a:off x="4920391" y="4504261"/>
              <a:ext cx="2075120" cy="384721"/>
            </a:xfrm>
            <a:prstGeom prst="rect">
              <a:avLst/>
            </a:prstGeom>
            <a:noFill/>
          </p:spPr>
          <p:txBody>
            <a:bodyPr wrap="none" rtlCol="0">
              <a:spAutoFit/>
            </a:bodyPr>
            <a:lstStyle/>
            <a:p>
              <a:r>
                <a:rPr lang="en-US" sz="1900" b="1" dirty="0">
                  <a:solidFill>
                    <a:schemeClr val="accent6">
                      <a:lumMod val="75000"/>
                    </a:schemeClr>
                  </a:solidFill>
                </a:rPr>
                <a:t>Compare version</a:t>
              </a:r>
            </a:p>
          </p:txBody>
        </p:sp>
      </p:grpSp>
      <p:sp>
        <p:nvSpPr>
          <p:cNvPr id="120" name="Freeform 119">
            <a:extLst>
              <a:ext uri="{FF2B5EF4-FFF2-40B4-BE49-F238E27FC236}">
                <a16:creationId xmlns:a16="http://schemas.microsoft.com/office/drawing/2014/main" id="{FC8CA22D-2515-7C34-348D-F566EF5EF332}"/>
              </a:ext>
            </a:extLst>
          </p:cNvPr>
          <p:cNvSpPr/>
          <p:nvPr/>
        </p:nvSpPr>
        <p:spPr>
          <a:xfrm>
            <a:off x="711976" y="3120088"/>
            <a:ext cx="10770375" cy="572414"/>
          </a:xfrm>
          <a:custGeom>
            <a:avLst/>
            <a:gdLst>
              <a:gd name="csX0" fmla="*/ 0 w 10770375"/>
              <a:gd name="csY0" fmla="*/ 572414 h 572414"/>
              <a:gd name="csX1" fmla="*/ 362968 w 10770375"/>
              <a:gd name="csY1" fmla="*/ 223406 h 572414"/>
              <a:gd name="csX2" fmla="*/ 914400 w 10770375"/>
              <a:gd name="csY2" fmla="*/ 41922 h 572414"/>
              <a:gd name="csX3" fmla="*/ 1996323 w 10770375"/>
              <a:gd name="csY3" fmla="*/ 27962 h 572414"/>
              <a:gd name="csX4" fmla="*/ 4585960 w 10770375"/>
              <a:gd name="csY4" fmla="*/ 7021 h 572414"/>
              <a:gd name="csX5" fmla="*/ 6282137 w 10770375"/>
              <a:gd name="csY5" fmla="*/ 27962 h 572414"/>
              <a:gd name="csX6" fmla="*/ 6631145 w 10770375"/>
              <a:gd name="csY6" fmla="*/ 286227 h 572414"/>
              <a:gd name="csX7" fmla="*/ 7259358 w 10770375"/>
              <a:gd name="csY7" fmla="*/ 293207 h 572414"/>
              <a:gd name="csX8" fmla="*/ 10079340 w 10770375"/>
              <a:gd name="csY8" fmla="*/ 286227 h 572414"/>
              <a:gd name="csX9" fmla="*/ 10770375 w 10770375"/>
              <a:gd name="csY9" fmla="*/ 279247 h 5724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0770375" h="572414">
                <a:moveTo>
                  <a:pt x="0" y="572414"/>
                </a:moveTo>
                <a:cubicBezTo>
                  <a:pt x="105284" y="442117"/>
                  <a:pt x="210568" y="311821"/>
                  <a:pt x="362968" y="223406"/>
                </a:cubicBezTo>
                <a:cubicBezTo>
                  <a:pt x="515368" y="134991"/>
                  <a:pt x="642174" y="74496"/>
                  <a:pt x="914400" y="41922"/>
                </a:cubicBezTo>
                <a:cubicBezTo>
                  <a:pt x="1186626" y="9348"/>
                  <a:pt x="1996323" y="27962"/>
                  <a:pt x="1996323" y="27962"/>
                </a:cubicBezTo>
                <a:lnTo>
                  <a:pt x="4585960" y="7021"/>
                </a:lnTo>
                <a:cubicBezTo>
                  <a:pt x="5300262" y="7021"/>
                  <a:pt x="5941273" y="-18572"/>
                  <a:pt x="6282137" y="27962"/>
                </a:cubicBezTo>
                <a:cubicBezTo>
                  <a:pt x="6623001" y="74496"/>
                  <a:pt x="6468275" y="242020"/>
                  <a:pt x="6631145" y="286227"/>
                </a:cubicBezTo>
                <a:cubicBezTo>
                  <a:pt x="6794015" y="330434"/>
                  <a:pt x="7259358" y="293207"/>
                  <a:pt x="7259358" y="293207"/>
                </a:cubicBezTo>
                <a:lnTo>
                  <a:pt x="10079340" y="286227"/>
                </a:lnTo>
                <a:lnTo>
                  <a:pt x="10770375" y="279247"/>
                </a:lnTo>
              </a:path>
            </a:pathLst>
          </a:custGeom>
          <a:ln w="38100" cap="flat" cmpd="sng" algn="ctr">
            <a:solidFill>
              <a:schemeClr val="accent5">
                <a:lumMod val="75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grpSp>
        <p:nvGrpSpPr>
          <p:cNvPr id="132" name="Group 131">
            <a:extLst>
              <a:ext uri="{FF2B5EF4-FFF2-40B4-BE49-F238E27FC236}">
                <a16:creationId xmlns:a16="http://schemas.microsoft.com/office/drawing/2014/main" id="{6DF11F82-AC8C-47A0-049E-24C034F8A058}"/>
              </a:ext>
            </a:extLst>
          </p:cNvPr>
          <p:cNvGrpSpPr/>
          <p:nvPr/>
        </p:nvGrpSpPr>
        <p:grpSpPr>
          <a:xfrm>
            <a:off x="1547488" y="3209959"/>
            <a:ext cx="1444691" cy="1078437"/>
            <a:chOff x="1547488" y="2972633"/>
            <a:chExt cx="1444691" cy="1078437"/>
          </a:xfrm>
        </p:grpSpPr>
        <p:cxnSp>
          <p:nvCxnSpPr>
            <p:cNvPr id="121" name="Straight Arrow Connector 120">
              <a:extLst>
                <a:ext uri="{FF2B5EF4-FFF2-40B4-BE49-F238E27FC236}">
                  <a16:creationId xmlns:a16="http://schemas.microsoft.com/office/drawing/2014/main" id="{400CAE8A-F7CE-C063-7851-D7AC63E7834C}"/>
                </a:ext>
              </a:extLst>
            </p:cNvPr>
            <p:cNvCxnSpPr>
              <a:cxnSpLocks/>
            </p:cNvCxnSpPr>
            <p:nvPr/>
          </p:nvCxnSpPr>
          <p:spPr>
            <a:xfrm>
              <a:off x="2269834" y="2972633"/>
              <a:ext cx="0" cy="731520"/>
            </a:xfrm>
            <a:prstGeom prst="straightConnector1">
              <a:avLst/>
            </a:prstGeom>
            <a:ln w="38100">
              <a:solidFill>
                <a:schemeClr val="accent5">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25" name="TextBox 124">
              <a:extLst>
                <a:ext uri="{FF2B5EF4-FFF2-40B4-BE49-F238E27FC236}">
                  <a16:creationId xmlns:a16="http://schemas.microsoft.com/office/drawing/2014/main" id="{DDBF3E58-9B5D-20F6-C333-AC3B589A3D83}"/>
                </a:ext>
              </a:extLst>
            </p:cNvPr>
            <p:cNvSpPr txBox="1"/>
            <p:nvPr/>
          </p:nvSpPr>
          <p:spPr>
            <a:xfrm>
              <a:off x="1547488" y="3666349"/>
              <a:ext cx="1444691" cy="384721"/>
            </a:xfrm>
            <a:prstGeom prst="rect">
              <a:avLst/>
            </a:prstGeom>
            <a:noFill/>
          </p:spPr>
          <p:txBody>
            <a:bodyPr wrap="none" rtlCol="0">
              <a:spAutoFit/>
            </a:bodyPr>
            <a:lstStyle/>
            <a:p>
              <a:r>
                <a:rPr lang="en-US" sz="1900" b="1" dirty="0">
                  <a:solidFill>
                    <a:schemeClr val="accent5">
                      <a:lumMod val="75000"/>
                    </a:schemeClr>
                  </a:solidFill>
                </a:rPr>
                <a:t>Get version</a:t>
              </a:r>
            </a:p>
          </p:txBody>
        </p:sp>
      </p:grpSp>
      <p:grpSp>
        <p:nvGrpSpPr>
          <p:cNvPr id="131" name="Group 130">
            <a:extLst>
              <a:ext uri="{FF2B5EF4-FFF2-40B4-BE49-F238E27FC236}">
                <a16:creationId xmlns:a16="http://schemas.microsoft.com/office/drawing/2014/main" id="{FF9BE058-7828-35A4-31BB-04DC26F957F5}"/>
              </a:ext>
            </a:extLst>
          </p:cNvPr>
          <p:cNvGrpSpPr/>
          <p:nvPr/>
        </p:nvGrpSpPr>
        <p:grpSpPr>
          <a:xfrm>
            <a:off x="6130654" y="3209959"/>
            <a:ext cx="2075120" cy="1078437"/>
            <a:chOff x="6130654" y="2972633"/>
            <a:chExt cx="2075120" cy="1078437"/>
          </a:xfrm>
        </p:grpSpPr>
        <p:cxnSp>
          <p:nvCxnSpPr>
            <p:cNvPr id="124" name="Straight Arrow Connector 123">
              <a:extLst>
                <a:ext uri="{FF2B5EF4-FFF2-40B4-BE49-F238E27FC236}">
                  <a16:creationId xmlns:a16="http://schemas.microsoft.com/office/drawing/2014/main" id="{49A8C163-DFC2-234B-063D-CFC2E1B3F176}"/>
                </a:ext>
              </a:extLst>
            </p:cNvPr>
            <p:cNvCxnSpPr>
              <a:cxnSpLocks/>
            </p:cNvCxnSpPr>
            <p:nvPr/>
          </p:nvCxnSpPr>
          <p:spPr>
            <a:xfrm>
              <a:off x="7102607" y="2972633"/>
              <a:ext cx="0" cy="731520"/>
            </a:xfrm>
            <a:prstGeom prst="straightConnector1">
              <a:avLst/>
            </a:prstGeom>
            <a:ln w="38100">
              <a:solidFill>
                <a:schemeClr val="accent5">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27" name="TextBox 126">
              <a:extLst>
                <a:ext uri="{FF2B5EF4-FFF2-40B4-BE49-F238E27FC236}">
                  <a16:creationId xmlns:a16="http://schemas.microsoft.com/office/drawing/2014/main" id="{6EC6A29D-4D64-3DE0-B51D-C52C580D01BA}"/>
                </a:ext>
              </a:extLst>
            </p:cNvPr>
            <p:cNvSpPr txBox="1"/>
            <p:nvPr/>
          </p:nvSpPr>
          <p:spPr>
            <a:xfrm>
              <a:off x="6130654" y="3666349"/>
              <a:ext cx="2075120" cy="384721"/>
            </a:xfrm>
            <a:prstGeom prst="rect">
              <a:avLst/>
            </a:prstGeom>
            <a:noFill/>
          </p:spPr>
          <p:txBody>
            <a:bodyPr wrap="none" rtlCol="0">
              <a:spAutoFit/>
            </a:bodyPr>
            <a:lstStyle/>
            <a:p>
              <a:r>
                <a:rPr lang="en-US" sz="1900" b="1" dirty="0">
                  <a:solidFill>
                    <a:schemeClr val="accent5">
                      <a:lumMod val="75000"/>
                    </a:schemeClr>
                  </a:solidFill>
                </a:rPr>
                <a:t>Compare version</a:t>
              </a:r>
            </a:p>
          </p:txBody>
        </p:sp>
      </p:grpSp>
      <p:sp>
        <p:nvSpPr>
          <p:cNvPr id="128" name="TextBox 127">
            <a:extLst>
              <a:ext uri="{FF2B5EF4-FFF2-40B4-BE49-F238E27FC236}">
                <a16:creationId xmlns:a16="http://schemas.microsoft.com/office/drawing/2014/main" id="{FB8BB1CB-6A74-22CE-1430-D34DC9A7396B}"/>
              </a:ext>
            </a:extLst>
          </p:cNvPr>
          <p:cNvSpPr txBox="1"/>
          <p:nvPr/>
        </p:nvSpPr>
        <p:spPr>
          <a:xfrm>
            <a:off x="315306" y="3692502"/>
            <a:ext cx="654282" cy="384721"/>
          </a:xfrm>
          <a:prstGeom prst="rect">
            <a:avLst/>
          </a:prstGeom>
          <a:noFill/>
        </p:spPr>
        <p:txBody>
          <a:bodyPr wrap="none" rtlCol="0">
            <a:spAutoFit/>
          </a:bodyPr>
          <a:lstStyle/>
          <a:p>
            <a:r>
              <a:rPr lang="en-US" sz="1900" b="1" dirty="0">
                <a:solidFill>
                  <a:schemeClr val="accent5">
                    <a:lumMod val="75000"/>
                  </a:schemeClr>
                </a:solidFill>
              </a:rPr>
              <a:t>ACK</a:t>
            </a:r>
          </a:p>
        </p:txBody>
      </p:sp>
      <p:grpSp>
        <p:nvGrpSpPr>
          <p:cNvPr id="9" name="Group 8">
            <a:extLst>
              <a:ext uri="{FF2B5EF4-FFF2-40B4-BE49-F238E27FC236}">
                <a16:creationId xmlns:a16="http://schemas.microsoft.com/office/drawing/2014/main" id="{56E0EA3F-4814-5C75-3067-8CA496BADB1D}"/>
              </a:ext>
            </a:extLst>
          </p:cNvPr>
          <p:cNvGrpSpPr/>
          <p:nvPr/>
        </p:nvGrpSpPr>
        <p:grpSpPr>
          <a:xfrm>
            <a:off x="1378710" y="1361078"/>
            <a:ext cx="8900215" cy="640080"/>
            <a:chOff x="566928" y="5550879"/>
            <a:chExt cx="9674071" cy="640080"/>
          </a:xfrm>
        </p:grpSpPr>
        <p:sp>
          <p:nvSpPr>
            <p:cNvPr id="10" name="Rectangle 9">
              <a:extLst>
                <a:ext uri="{FF2B5EF4-FFF2-40B4-BE49-F238E27FC236}">
                  <a16:creationId xmlns:a16="http://schemas.microsoft.com/office/drawing/2014/main" id="{B0D35491-6ABF-CE7E-6CDC-5EA67F5823B0}"/>
                </a:ext>
              </a:extLst>
            </p:cNvPr>
            <p:cNvSpPr/>
            <p:nvPr/>
          </p:nvSpPr>
          <p:spPr>
            <a:xfrm>
              <a:off x="566929" y="5550879"/>
              <a:ext cx="9674070" cy="640080"/>
            </a:xfrm>
            <a:prstGeom prst="rect">
              <a:avLst/>
            </a:prstGeom>
            <a:no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lang="en-US" sz="2100" b="1" dirty="0">
                  <a:solidFill>
                    <a:srgbClr val="0E4E80"/>
                  </a:solidFill>
                  <a:latin typeface="Arial"/>
                </a:rPr>
                <a:t>A 3-packet TCP setup — only the first pays the full lookup chain.</a:t>
              </a:r>
            </a:p>
          </p:txBody>
        </p:sp>
        <p:sp>
          <p:nvSpPr>
            <p:cNvPr id="11" name="Rectangle 10">
              <a:extLst>
                <a:ext uri="{FF2B5EF4-FFF2-40B4-BE49-F238E27FC236}">
                  <a16:creationId xmlns:a16="http://schemas.microsoft.com/office/drawing/2014/main" id="{68C39CF1-6A55-776E-E7E9-835C41C6EFA5}"/>
                </a:ext>
              </a:extLst>
            </p:cNvPr>
            <p:cNvSpPr/>
            <p:nvPr/>
          </p:nvSpPr>
          <p:spPr>
            <a:xfrm>
              <a:off x="566928" y="5550879"/>
              <a:ext cx="68580" cy="640080"/>
            </a:xfrm>
            <a:prstGeom prst="rect">
              <a:avLst/>
            </a:prstGeom>
            <a:solidFill>
              <a:srgbClr val="0C4E8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solidFill>
                  <a:srgbClr val="C00000"/>
                </a:solidFill>
              </a:endParaRPr>
            </a:p>
          </p:txBody>
        </p:sp>
      </p:grpSp>
    </p:spTree>
    <p:extLst>
      <p:ext uri="{BB962C8B-B14F-4D97-AF65-F5344CB8AC3E}">
        <p14:creationId xmlns:p14="http://schemas.microsoft.com/office/powerpoint/2010/main" val="1112346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1"/>
                                        </p:tgtEl>
                                        <p:attrNameLst>
                                          <p:attrName>style.visibility</p:attrName>
                                        </p:attrNameLst>
                                      </p:cBhvr>
                                      <p:to>
                                        <p:strVal val="visible"/>
                                      </p:to>
                                    </p:set>
                                  </p:childTnLst>
                                </p:cTn>
                              </p:par>
                              <p:par>
                                <p:cTn id="11" presetID="22" presetClass="entr" presetSubtype="8" fill="hold" grpId="0" nodeType="withEffect">
                                  <p:stCondLst>
                                    <p:cond delay="0"/>
                                  </p:stCondLst>
                                  <p:childTnLst>
                                    <p:set>
                                      <p:cBhvr>
                                        <p:cTn id="12" dur="1" fill="hold">
                                          <p:stCondLst>
                                            <p:cond delay="0"/>
                                          </p:stCondLst>
                                        </p:cTn>
                                        <p:tgtEl>
                                          <p:spTgt spid="100"/>
                                        </p:tgtEl>
                                        <p:attrNameLst>
                                          <p:attrName>style.visibility</p:attrName>
                                        </p:attrNameLst>
                                      </p:cBhvr>
                                      <p:to>
                                        <p:strVal val="visible"/>
                                      </p:to>
                                    </p:set>
                                    <p:animEffect transition="in" filter="wipe(left)">
                                      <p:cBhvr>
                                        <p:cTn id="13" dur="1000"/>
                                        <p:tgtEl>
                                          <p:spTgt spid="100"/>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3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2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04"/>
                                        </p:tgtEl>
                                        <p:attrNameLst>
                                          <p:attrName>style.visibility</p:attrName>
                                        </p:attrNameLst>
                                      </p:cBhvr>
                                      <p:to>
                                        <p:strVal val="visible"/>
                                      </p:to>
                                    </p:set>
                                  </p:childTnLst>
                                </p:cTn>
                              </p:par>
                              <p:par>
                                <p:cTn id="26" presetID="22" presetClass="entr" presetSubtype="8" fill="hold" grpId="0" nodeType="withEffect">
                                  <p:stCondLst>
                                    <p:cond delay="0"/>
                                  </p:stCondLst>
                                  <p:childTnLst>
                                    <p:set>
                                      <p:cBhvr>
                                        <p:cTn id="27" dur="1" fill="hold">
                                          <p:stCondLst>
                                            <p:cond delay="0"/>
                                          </p:stCondLst>
                                        </p:cTn>
                                        <p:tgtEl>
                                          <p:spTgt spid="103"/>
                                        </p:tgtEl>
                                        <p:attrNameLst>
                                          <p:attrName>style.visibility</p:attrName>
                                        </p:attrNameLst>
                                      </p:cBhvr>
                                      <p:to>
                                        <p:strVal val="visible"/>
                                      </p:to>
                                    </p:set>
                                    <p:animEffect transition="in" filter="wipe(left)">
                                      <p:cBhvr>
                                        <p:cTn id="28" dur="1000"/>
                                        <p:tgtEl>
                                          <p:spTgt spid="103"/>
                                        </p:tgtEl>
                                      </p:cBhvr>
                                    </p:animEffect>
                                  </p:childTnLst>
                                </p:cTn>
                              </p:par>
                              <p:par>
                                <p:cTn id="29" presetID="1" presetClass="entr" presetSubtype="0" fill="hold" nodeType="withEffect">
                                  <p:stCondLst>
                                    <p:cond delay="0"/>
                                  </p:stCondLst>
                                  <p:childTnLst>
                                    <p:set>
                                      <p:cBhvr>
                                        <p:cTn id="30" dur="1" fill="hold">
                                          <p:stCondLst>
                                            <p:cond delay="0"/>
                                          </p:stCondLst>
                                        </p:cTn>
                                        <p:tgtEl>
                                          <p:spTgt spid="133"/>
                                        </p:tgtEl>
                                        <p:attrNameLst>
                                          <p:attrName>style.visibility</p:attrName>
                                        </p:attrNameLst>
                                      </p:cBhvr>
                                      <p:to>
                                        <p:strVal val="visible"/>
                                      </p:to>
                                    </p:set>
                                  </p:childTnLst>
                                </p:cTn>
                              </p:par>
                              <p:par>
                                <p:cTn id="31" presetID="1" presetClass="entr" presetSubtype="0" fill="hold" nodeType="withEffect">
                                  <p:stCondLst>
                                    <p:cond delay="500"/>
                                  </p:stCondLst>
                                  <p:childTnLst>
                                    <p:set>
                                      <p:cBhvr>
                                        <p:cTn id="32" dur="1" fill="hold">
                                          <p:stCondLst>
                                            <p:cond delay="0"/>
                                          </p:stCondLst>
                                        </p:cTn>
                                        <p:tgtEl>
                                          <p:spTgt spid="1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28"/>
                                        </p:tgtEl>
                                        <p:attrNameLst>
                                          <p:attrName>style.visibility</p:attrName>
                                        </p:attrNameLst>
                                      </p:cBhvr>
                                      <p:to>
                                        <p:strVal val="visible"/>
                                      </p:to>
                                    </p:set>
                                  </p:childTnLst>
                                </p:cTn>
                              </p:par>
                              <p:par>
                                <p:cTn id="37" presetID="22" presetClass="entr" presetSubtype="8" fill="hold" grpId="0" nodeType="withEffect">
                                  <p:stCondLst>
                                    <p:cond delay="0"/>
                                  </p:stCondLst>
                                  <p:childTnLst>
                                    <p:set>
                                      <p:cBhvr>
                                        <p:cTn id="38" dur="1" fill="hold">
                                          <p:stCondLst>
                                            <p:cond delay="0"/>
                                          </p:stCondLst>
                                        </p:cTn>
                                        <p:tgtEl>
                                          <p:spTgt spid="120"/>
                                        </p:tgtEl>
                                        <p:attrNameLst>
                                          <p:attrName>style.visibility</p:attrName>
                                        </p:attrNameLst>
                                      </p:cBhvr>
                                      <p:to>
                                        <p:strVal val="visible"/>
                                      </p:to>
                                    </p:set>
                                    <p:animEffect transition="in" filter="wipe(left)">
                                      <p:cBhvr>
                                        <p:cTn id="39" dur="1000"/>
                                        <p:tgtEl>
                                          <p:spTgt spid="120"/>
                                        </p:tgtEl>
                                      </p:cBhvr>
                                    </p:animEffect>
                                  </p:childTnLst>
                                </p:cTn>
                              </p:par>
                              <p:par>
                                <p:cTn id="40" presetID="1" presetClass="entr" presetSubtype="0" fill="hold" nodeType="withEffect">
                                  <p:stCondLst>
                                    <p:cond delay="0"/>
                                  </p:stCondLst>
                                  <p:childTnLst>
                                    <p:set>
                                      <p:cBhvr>
                                        <p:cTn id="41" dur="1" fill="hold">
                                          <p:stCondLst>
                                            <p:cond delay="0"/>
                                          </p:stCondLst>
                                        </p:cTn>
                                        <p:tgtEl>
                                          <p:spTgt spid="132"/>
                                        </p:tgtEl>
                                        <p:attrNameLst>
                                          <p:attrName>style.visibility</p:attrName>
                                        </p:attrNameLst>
                                      </p:cBhvr>
                                      <p:to>
                                        <p:strVal val="visible"/>
                                      </p:to>
                                    </p:set>
                                  </p:childTnLst>
                                </p:cTn>
                              </p:par>
                              <p:par>
                                <p:cTn id="42" presetID="1" presetClass="entr" presetSubtype="0" fill="hold" nodeType="withEffect">
                                  <p:stCondLst>
                                    <p:cond delay="500"/>
                                  </p:stCondLst>
                                  <p:childTnLst>
                                    <p:set>
                                      <p:cBhvr>
                                        <p:cTn id="43" dur="1" fill="hold">
                                          <p:stCondLst>
                                            <p:cond delay="0"/>
                                          </p:stCondLst>
                                        </p:cTn>
                                        <p:tgtEl>
                                          <p:spTgt spid="1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01" grpId="0"/>
      <p:bldP spid="103" grpId="0" animBg="1"/>
      <p:bldP spid="104" grpId="0"/>
      <p:bldP spid="120" grpId="0" animBg="1"/>
      <p:bldP spid="1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310896"/>
            <a:ext cx="11057839" cy="192360"/>
          </a:xfrm>
          <a:prstGeom prst="rect">
            <a:avLst/>
          </a:prstGeom>
          <a:noFill/>
        </p:spPr>
        <p:txBody>
          <a:bodyPr wrap="square" lIns="0" tIns="0" rIns="0" bIns="0" anchor="t">
            <a:spAutoFit/>
          </a:bodyPr>
          <a:lstStyle/>
          <a:p>
            <a:pPr algn="l">
              <a:spcBef>
                <a:spcPts val="0"/>
              </a:spcBef>
              <a:spcAft>
                <a:spcPts val="600"/>
              </a:spcAft>
            </a:pPr>
            <a:r>
              <a:rPr lang="en-US" sz="1250" b="1" i="0" dirty="0" err="1">
                <a:solidFill>
                  <a:srgbClr val="0E4E80"/>
                </a:solidFill>
                <a:latin typeface="Arial"/>
              </a:rPr>
              <a:t>XFir</a:t>
            </a:r>
            <a:r>
              <a:rPr lang="en-US" sz="1250" b="1" i="0" dirty="0">
                <a:solidFill>
                  <a:srgbClr val="0E4E80"/>
                </a:solidFill>
                <a:latin typeface="Arial"/>
              </a:rPr>
              <a:t> Design</a:t>
            </a:r>
            <a:endParaRPr sz="1250" b="1" i="0" dirty="0">
              <a:solidFill>
                <a:srgbClr val="0E4E80"/>
              </a:solidFill>
              <a:latin typeface="Arial"/>
            </a:endParaRPr>
          </a:p>
        </p:txBody>
      </p:sp>
      <p:sp>
        <p:nvSpPr>
          <p:cNvPr id="3" name="TextBox 2"/>
          <p:cNvSpPr txBox="1"/>
          <p:nvPr/>
        </p:nvSpPr>
        <p:spPr>
          <a:xfrm>
            <a:off x="566928" y="603504"/>
            <a:ext cx="11057839" cy="438582"/>
          </a:xfrm>
          <a:prstGeom prst="rect">
            <a:avLst/>
          </a:prstGeom>
          <a:noFill/>
        </p:spPr>
        <p:txBody>
          <a:bodyPr wrap="square" lIns="0" tIns="0" rIns="0" bIns="0" anchor="t">
            <a:spAutoFit/>
          </a:bodyPr>
          <a:lstStyle/>
          <a:p>
            <a:pPr algn="l">
              <a:lnSpc>
                <a:spcPct val="95000"/>
              </a:lnSpc>
              <a:spcBef>
                <a:spcPts val="0"/>
              </a:spcBef>
              <a:spcAft>
                <a:spcPts val="600"/>
              </a:spcAft>
            </a:pPr>
            <a:r>
              <a:rPr sz="3000" b="1" i="0" dirty="0">
                <a:solidFill>
                  <a:srgbClr val="0C3355"/>
                </a:solidFill>
                <a:latin typeface="Arial"/>
              </a:rPr>
              <a:t>Design 2: </a:t>
            </a:r>
            <a:r>
              <a:rPr lang="en-US" sz="3000" b="1" i="0" dirty="0">
                <a:solidFill>
                  <a:srgbClr val="0C3355"/>
                </a:solidFill>
                <a:latin typeface="Arial"/>
              </a:rPr>
              <a:t>Longest prefix </a:t>
            </a:r>
            <a:r>
              <a:rPr lang="en-US" sz="3000" b="1" dirty="0">
                <a:solidFill>
                  <a:srgbClr val="0C3355"/>
                </a:solidFill>
                <a:latin typeface="Arial"/>
              </a:rPr>
              <a:t>m</a:t>
            </a:r>
            <a:r>
              <a:rPr lang="en-US" sz="3000" b="1" i="0" dirty="0">
                <a:solidFill>
                  <a:srgbClr val="0C3355"/>
                </a:solidFill>
                <a:latin typeface="Arial"/>
              </a:rPr>
              <a:t>atching (LPM)</a:t>
            </a:r>
            <a:r>
              <a:rPr sz="3000" b="1" i="0" dirty="0">
                <a:solidFill>
                  <a:srgbClr val="0C3355"/>
                </a:solidFill>
                <a:latin typeface="Arial"/>
              </a:rPr>
              <a:t> </a:t>
            </a:r>
            <a:r>
              <a:rPr lang="en-US" sz="3000" b="1" dirty="0">
                <a:solidFill>
                  <a:srgbClr val="0C3355"/>
                </a:solidFill>
                <a:latin typeface="Arial"/>
              </a:rPr>
              <a:t>o</a:t>
            </a:r>
            <a:r>
              <a:rPr lang="en-US" sz="3000" b="1" i="0" dirty="0">
                <a:solidFill>
                  <a:srgbClr val="0C3355"/>
                </a:solidFill>
                <a:latin typeface="Arial"/>
              </a:rPr>
              <a:t>ptimization</a:t>
            </a:r>
            <a:endParaRPr sz="3000" b="1" i="0" dirty="0">
              <a:solidFill>
                <a:srgbClr val="0C3355"/>
              </a:solidFill>
              <a:latin typeface="Arial"/>
            </a:endParaRPr>
          </a:p>
        </p:txBody>
      </p:sp>
      <p:sp>
        <p:nvSpPr>
          <p:cNvPr id="4" name="Rectangle 3"/>
          <p:cNvSpPr/>
          <p:nvPr/>
        </p:nvSpPr>
        <p:spPr>
          <a:xfrm>
            <a:off x="566928" y="1170432"/>
            <a:ext cx="1143000" cy="50292"/>
          </a:xfrm>
          <a:prstGeom prst="rect">
            <a:avLst/>
          </a:prstGeom>
          <a:solidFill>
            <a:srgbClr val="2E93D8"/>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6" name="Picture 5" descr="prefix.png"/>
          <p:cNvPicPr>
            <a:picLocks noChangeAspect="1"/>
          </p:cNvPicPr>
          <p:nvPr/>
        </p:nvPicPr>
        <p:blipFill>
          <a:blip r:embed="rId3"/>
          <a:stretch>
            <a:fillRect/>
          </a:stretch>
        </p:blipFill>
        <p:spPr>
          <a:xfrm>
            <a:off x="442857" y="2847346"/>
            <a:ext cx="6647899" cy="2880360"/>
          </a:xfrm>
          <a:prstGeom prst="rect">
            <a:avLst/>
          </a:prstGeom>
        </p:spPr>
      </p:pic>
      <p:grpSp>
        <p:nvGrpSpPr>
          <p:cNvPr id="5" name="Group 4">
            <a:extLst>
              <a:ext uri="{FF2B5EF4-FFF2-40B4-BE49-F238E27FC236}">
                <a16:creationId xmlns:a16="http://schemas.microsoft.com/office/drawing/2014/main" id="{02A25C5F-BB8E-05A3-F500-5404DF935821}"/>
              </a:ext>
            </a:extLst>
          </p:cNvPr>
          <p:cNvGrpSpPr/>
          <p:nvPr/>
        </p:nvGrpSpPr>
        <p:grpSpPr>
          <a:xfrm>
            <a:off x="7492986" y="3151360"/>
            <a:ext cx="4434840" cy="1807139"/>
            <a:chOff x="7492986" y="3075946"/>
            <a:chExt cx="4434840" cy="1807139"/>
          </a:xfrm>
        </p:grpSpPr>
        <p:sp>
          <p:nvSpPr>
            <p:cNvPr id="8" name="Rectangle 7"/>
            <p:cNvSpPr/>
            <p:nvPr/>
          </p:nvSpPr>
          <p:spPr>
            <a:xfrm>
              <a:off x="7492986" y="3075946"/>
              <a:ext cx="4434840" cy="1807139"/>
            </a:xfrm>
            <a:prstGeom prst="rect">
              <a:avLst/>
            </a:prstGeom>
            <a:solidFill>
              <a:srgbClr val="E8F2FB"/>
            </a:solid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Rectangle 8"/>
            <p:cNvSpPr/>
            <p:nvPr/>
          </p:nvSpPr>
          <p:spPr>
            <a:xfrm>
              <a:off x="7492986" y="3075946"/>
              <a:ext cx="73152" cy="1807139"/>
            </a:xfrm>
            <a:prstGeom prst="rect">
              <a:avLst/>
            </a:prstGeom>
            <a:solidFill>
              <a:srgbClr val="0E7C7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0" name="TextBox 9"/>
            <p:cNvSpPr txBox="1"/>
            <p:nvPr/>
          </p:nvSpPr>
          <p:spPr>
            <a:xfrm>
              <a:off x="7817223" y="3317707"/>
              <a:ext cx="3931920" cy="1156920"/>
            </a:xfrm>
            <a:prstGeom prst="rect">
              <a:avLst/>
            </a:prstGeom>
            <a:noFill/>
          </p:spPr>
          <p:txBody>
            <a:bodyPr wrap="square" lIns="0" tIns="0" rIns="0" bIns="0" anchor="t">
              <a:spAutoFit/>
            </a:bodyPr>
            <a:lstStyle/>
            <a:p>
              <a:pPr algn="l">
                <a:lnSpc>
                  <a:spcPct val="100000"/>
                </a:lnSpc>
                <a:spcBef>
                  <a:spcPts val="0"/>
                </a:spcBef>
                <a:spcAft>
                  <a:spcPts val="900"/>
                </a:spcAft>
              </a:pPr>
              <a:r>
                <a:rPr sz="2100" b="1" i="0" dirty="0">
                  <a:solidFill>
                    <a:srgbClr val="0E7C74"/>
                  </a:solidFill>
                  <a:latin typeface="Arial"/>
                </a:rPr>
                <a:t>Observation</a:t>
              </a:r>
            </a:p>
            <a:p>
              <a:pPr>
                <a:lnSpc>
                  <a:spcPct val="112000"/>
                </a:lnSpc>
                <a:spcBef>
                  <a:spcPts val="0"/>
                </a:spcBef>
                <a:spcAft>
                  <a:spcPts val="700"/>
                </a:spcAft>
              </a:pPr>
              <a:r>
                <a:rPr sz="1900" b="1" i="0" dirty="0">
                  <a:solidFill>
                    <a:srgbClr val="1573BE"/>
                  </a:solidFill>
                  <a:latin typeface="Arial"/>
                </a:rPr>
                <a:t>&gt; 80%</a:t>
              </a:r>
              <a:r>
                <a:rPr sz="1900" b="0" i="0" dirty="0">
                  <a:solidFill>
                    <a:srgbClr val="1B2A35"/>
                  </a:solidFill>
                  <a:latin typeface="Arial"/>
                </a:rPr>
                <a:t> of prefixes are </a:t>
              </a:r>
              <a:r>
                <a:rPr sz="1900" b="1" i="0" dirty="0">
                  <a:solidFill>
                    <a:srgbClr val="1573BE"/>
                  </a:solidFill>
                  <a:latin typeface="Arial"/>
                </a:rPr>
                <a:t>/17–/24</a:t>
              </a:r>
            </a:p>
            <a:p>
              <a:pPr>
                <a:lnSpc>
                  <a:spcPct val="112000"/>
                </a:lnSpc>
                <a:spcBef>
                  <a:spcPts val="0"/>
                </a:spcBef>
                <a:spcAft>
                  <a:spcPts val="700"/>
                </a:spcAft>
              </a:pPr>
              <a:r>
                <a:rPr sz="1900" b="0" i="0" dirty="0">
                  <a:solidFill>
                    <a:srgbClr val="1B2A35"/>
                  </a:solidFill>
                  <a:latin typeface="Arial"/>
                </a:rPr>
                <a:t>→ Search </a:t>
              </a:r>
              <a:r>
                <a:rPr sz="1900" b="1" i="0" dirty="0">
                  <a:solidFill>
                    <a:srgbClr val="1573BE"/>
                  </a:solidFill>
                  <a:latin typeface="Arial"/>
                </a:rPr>
                <a:t>long</a:t>
              </a:r>
              <a:r>
                <a:rPr lang="en-US" sz="1900" b="1" i="0" dirty="0">
                  <a:solidFill>
                    <a:srgbClr val="1573BE"/>
                  </a:solidFill>
                  <a:latin typeface="Arial"/>
                </a:rPr>
                <a:t> prefixes</a:t>
              </a:r>
              <a:r>
                <a:rPr sz="1900" b="1" i="0" dirty="0">
                  <a:solidFill>
                    <a:srgbClr val="1573BE"/>
                  </a:solidFill>
                  <a:latin typeface="Arial"/>
                </a:rPr>
                <a:t> first</a:t>
              </a:r>
            </a:p>
          </p:txBody>
        </p:sp>
      </p:grpSp>
      <p:sp>
        <p:nvSpPr>
          <p:cNvPr id="11" name="Rectangle 10">
            <a:extLst>
              <a:ext uri="{FF2B5EF4-FFF2-40B4-BE49-F238E27FC236}">
                <a16:creationId xmlns:a16="http://schemas.microsoft.com/office/drawing/2014/main" id="{1CB7F54B-BF9A-7CBA-4649-97751A8DC2EE}"/>
              </a:ext>
            </a:extLst>
          </p:cNvPr>
          <p:cNvSpPr/>
          <p:nvPr/>
        </p:nvSpPr>
        <p:spPr>
          <a:xfrm>
            <a:off x="566928" y="1405935"/>
            <a:ext cx="10517554" cy="903624"/>
          </a:xfrm>
          <a:prstGeom prst="rect">
            <a:avLst/>
          </a:prstGeom>
          <a:solidFill>
            <a:schemeClr val="bg1"/>
          </a:solidFill>
          <a:ln w="9525">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342900" indent="-342900">
              <a:buFont typeface="Arial" panose="020B0604020202020204" pitchFamily="34" charset="0"/>
              <a:buChar char="•"/>
            </a:pPr>
            <a:r>
              <a:rPr lang="en-US" sz="2100" dirty="0">
                <a:solidFill>
                  <a:schemeClr val="tx1"/>
                </a:solidFill>
                <a:latin typeface="Arial"/>
              </a:rPr>
              <a:t>LPM is on the critical path for table lookups</a:t>
            </a:r>
          </a:p>
          <a:p>
            <a:pPr marL="342900" indent="-342900">
              <a:buFont typeface="Arial" panose="020B0604020202020204" pitchFamily="34" charset="0"/>
              <a:buChar char="•"/>
            </a:pPr>
            <a:r>
              <a:rPr lang="en-US" sz="2100" dirty="0">
                <a:solidFill>
                  <a:schemeClr val="tx1"/>
                </a:solidFill>
                <a:latin typeface="Arial"/>
              </a:rPr>
              <a:t>Traditional Tries need many scattered DRAM accesses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1DE92A70-D811-CE68-E09B-D13F04076830}"/>
              </a:ext>
            </a:extLst>
          </p:cNvPr>
          <p:cNvGrpSpPr/>
          <p:nvPr/>
        </p:nvGrpSpPr>
        <p:grpSpPr>
          <a:xfrm>
            <a:off x="5994772" y="1483908"/>
            <a:ext cx="5402234" cy="4770588"/>
            <a:chOff x="5994772" y="1483908"/>
            <a:chExt cx="5402234" cy="4770588"/>
          </a:xfrm>
        </p:grpSpPr>
        <p:sp>
          <p:nvSpPr>
            <p:cNvPr id="9" name="Rectangle 8">
              <a:extLst>
                <a:ext uri="{FF2B5EF4-FFF2-40B4-BE49-F238E27FC236}">
                  <a16:creationId xmlns:a16="http://schemas.microsoft.com/office/drawing/2014/main" id="{F7DE19DE-8531-DD4E-2E9A-E404F60B63DE}"/>
                </a:ext>
              </a:extLst>
            </p:cNvPr>
            <p:cNvSpPr/>
            <p:nvPr/>
          </p:nvSpPr>
          <p:spPr>
            <a:xfrm>
              <a:off x="5994773" y="1483908"/>
              <a:ext cx="5402233" cy="4770588"/>
            </a:xfrm>
            <a:prstGeom prst="rect">
              <a:avLst/>
            </a:prstGeom>
            <a:solidFill>
              <a:srgbClr val="E8F2FB"/>
            </a:solid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0" name="Rectangle 9">
              <a:extLst>
                <a:ext uri="{FF2B5EF4-FFF2-40B4-BE49-F238E27FC236}">
                  <a16:creationId xmlns:a16="http://schemas.microsoft.com/office/drawing/2014/main" id="{2FB97CFD-7C87-CEA2-C82F-B059078482B7}"/>
                </a:ext>
              </a:extLst>
            </p:cNvPr>
            <p:cNvSpPr/>
            <p:nvPr/>
          </p:nvSpPr>
          <p:spPr>
            <a:xfrm>
              <a:off x="5994772" y="1483908"/>
              <a:ext cx="85517" cy="4770587"/>
            </a:xfrm>
            <a:prstGeom prst="rect">
              <a:avLst/>
            </a:prstGeom>
            <a:solidFill>
              <a:srgbClr val="0E7C7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grpSp>
      <p:sp>
        <p:nvSpPr>
          <p:cNvPr id="2" name="TextBox 1"/>
          <p:cNvSpPr txBox="1"/>
          <p:nvPr/>
        </p:nvSpPr>
        <p:spPr>
          <a:xfrm>
            <a:off x="566928" y="310896"/>
            <a:ext cx="11057839" cy="192360"/>
          </a:xfrm>
          <a:prstGeom prst="rect">
            <a:avLst/>
          </a:prstGeom>
          <a:noFill/>
        </p:spPr>
        <p:txBody>
          <a:bodyPr wrap="square" lIns="0" tIns="0" rIns="0" bIns="0" anchor="t">
            <a:spAutoFit/>
          </a:bodyPr>
          <a:lstStyle/>
          <a:p>
            <a:pPr algn="l">
              <a:spcBef>
                <a:spcPts val="0"/>
              </a:spcBef>
              <a:spcAft>
                <a:spcPts val="600"/>
              </a:spcAft>
            </a:pPr>
            <a:r>
              <a:rPr lang="en-US" sz="1250" b="1" i="0" dirty="0" err="1">
                <a:solidFill>
                  <a:srgbClr val="0E4E80"/>
                </a:solidFill>
                <a:latin typeface="Arial"/>
              </a:rPr>
              <a:t>XFir</a:t>
            </a:r>
            <a:r>
              <a:rPr lang="en-US" sz="1250" b="1" i="0" dirty="0">
                <a:solidFill>
                  <a:srgbClr val="0E4E80"/>
                </a:solidFill>
                <a:latin typeface="Arial"/>
              </a:rPr>
              <a:t> Design</a:t>
            </a:r>
            <a:endParaRPr sz="1250" b="1" i="0" dirty="0">
              <a:solidFill>
                <a:srgbClr val="0E4E80"/>
              </a:solidFill>
              <a:latin typeface="Arial"/>
            </a:endParaRPr>
          </a:p>
        </p:txBody>
      </p:sp>
      <p:sp>
        <p:nvSpPr>
          <p:cNvPr id="3" name="TextBox 2"/>
          <p:cNvSpPr txBox="1"/>
          <p:nvPr/>
        </p:nvSpPr>
        <p:spPr>
          <a:xfrm>
            <a:off x="566928" y="603504"/>
            <a:ext cx="11057839" cy="438582"/>
          </a:xfrm>
          <a:prstGeom prst="rect">
            <a:avLst/>
          </a:prstGeom>
          <a:noFill/>
        </p:spPr>
        <p:txBody>
          <a:bodyPr wrap="square" lIns="0" tIns="0" rIns="0" bIns="0" anchor="t">
            <a:spAutoFit/>
          </a:bodyPr>
          <a:lstStyle/>
          <a:p>
            <a:pPr algn="l">
              <a:lnSpc>
                <a:spcPct val="95000"/>
              </a:lnSpc>
              <a:spcBef>
                <a:spcPts val="0"/>
              </a:spcBef>
              <a:spcAft>
                <a:spcPts val="600"/>
              </a:spcAft>
            </a:pPr>
            <a:r>
              <a:rPr sz="3000" b="1" i="0" dirty="0">
                <a:solidFill>
                  <a:srgbClr val="0C3355"/>
                </a:solidFill>
                <a:latin typeface="Arial"/>
              </a:rPr>
              <a:t>Design 2: </a:t>
            </a:r>
            <a:r>
              <a:rPr lang="en-US" sz="3000" b="1" i="0" dirty="0">
                <a:solidFill>
                  <a:srgbClr val="0C3355"/>
                </a:solidFill>
                <a:latin typeface="Arial"/>
              </a:rPr>
              <a:t>Hash</a:t>
            </a:r>
            <a:r>
              <a:rPr sz="3000" b="1" i="0" dirty="0">
                <a:solidFill>
                  <a:srgbClr val="0C3355"/>
                </a:solidFill>
                <a:latin typeface="Arial"/>
              </a:rPr>
              <a:t> + </a:t>
            </a:r>
            <a:r>
              <a:rPr lang="en-US" sz="3000" b="1" dirty="0">
                <a:solidFill>
                  <a:srgbClr val="0C3355"/>
                </a:solidFill>
                <a:latin typeface="Arial"/>
              </a:rPr>
              <a:t>T</a:t>
            </a:r>
            <a:r>
              <a:rPr sz="3000" b="1" i="0" dirty="0">
                <a:solidFill>
                  <a:srgbClr val="0C3355"/>
                </a:solidFill>
                <a:latin typeface="Arial"/>
              </a:rPr>
              <a:t>rie</a:t>
            </a:r>
          </a:p>
        </p:txBody>
      </p:sp>
      <p:sp>
        <p:nvSpPr>
          <p:cNvPr id="4" name="Rectangle 3"/>
          <p:cNvSpPr/>
          <p:nvPr/>
        </p:nvSpPr>
        <p:spPr>
          <a:xfrm>
            <a:off x="566928" y="1170432"/>
            <a:ext cx="1143000" cy="50292"/>
          </a:xfrm>
          <a:prstGeom prst="rect">
            <a:avLst/>
          </a:prstGeom>
          <a:solidFill>
            <a:srgbClr val="2E93D8"/>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5" name="Picture 4" descr="hashtrie.png"/>
          <p:cNvPicPr>
            <a:picLocks noChangeAspect="1"/>
          </p:cNvPicPr>
          <p:nvPr/>
        </p:nvPicPr>
        <p:blipFill>
          <a:blip r:embed="rId3"/>
          <a:stretch>
            <a:fillRect/>
          </a:stretch>
        </p:blipFill>
        <p:spPr>
          <a:xfrm>
            <a:off x="434305" y="1626291"/>
            <a:ext cx="4846320" cy="3962032"/>
          </a:xfrm>
          <a:prstGeom prst="rect">
            <a:avLst/>
          </a:prstGeom>
        </p:spPr>
      </p:pic>
      <mc:AlternateContent xmlns:mc="http://schemas.openxmlformats.org/markup-compatibility/2006" xmlns:a14="http://schemas.microsoft.com/office/drawing/2010/main">
        <mc:Choice Requires="a14">
          <p:sp>
            <p:nvSpPr>
              <p:cNvPr id="7" name="TextBox 6"/>
              <p:cNvSpPr txBox="1"/>
              <p:nvPr/>
            </p:nvSpPr>
            <p:spPr>
              <a:xfrm>
                <a:off x="6267691" y="1527048"/>
                <a:ext cx="4959633" cy="4666021"/>
              </a:xfrm>
              <a:prstGeom prst="rect">
                <a:avLst/>
              </a:prstGeom>
              <a:noFill/>
            </p:spPr>
            <p:txBody>
              <a:bodyPr wrap="square" lIns="0" tIns="0" rIns="0" bIns="0" anchor="t">
                <a:spAutoFit/>
              </a:bodyPr>
              <a:lstStyle/>
              <a:p>
                <a:pPr algn="l">
                  <a:spcBef>
                    <a:spcPts val="0"/>
                  </a:spcBef>
                  <a:spcAft>
                    <a:spcPts val="1000"/>
                  </a:spcAft>
                </a:pPr>
                <a:r>
                  <a:rPr lang="en-US" sz="2100" b="1" i="0" dirty="0">
                    <a:solidFill>
                      <a:srgbClr val="0E7C74"/>
                    </a:solidFill>
                    <a:latin typeface="Arial"/>
                  </a:rPr>
                  <a:t>Structure</a:t>
                </a:r>
              </a:p>
              <a:p>
                <a:pPr marL="342900" indent="-342900">
                  <a:lnSpc>
                    <a:spcPct val="112000"/>
                  </a:lnSpc>
                  <a:spcBef>
                    <a:spcPts val="0"/>
                  </a:spcBef>
                  <a:spcAft>
                    <a:spcPts val="900"/>
                  </a:spcAft>
                  <a:buFont typeface="+mj-lt"/>
                  <a:buAutoNum type="arabicPeriod"/>
                </a:pPr>
                <a:r>
                  <a:rPr lang="en-US" sz="1900" b="0" i="0" dirty="0">
                    <a:solidFill>
                      <a:srgbClr val="1B2A35"/>
                    </a:solidFill>
                    <a:latin typeface="Arial"/>
                  </a:rPr>
                  <a:t>4 groups by prefix length</a:t>
                </a:r>
                <a:endParaRPr lang="en-US" sz="1900" dirty="0">
                  <a:solidFill>
                    <a:srgbClr val="1B2A35"/>
                  </a:solidFill>
                  <a:latin typeface="Arial"/>
                </a:endParaRPr>
              </a:p>
              <a:p>
                <a:pPr marL="342900" indent="-342900">
                  <a:lnSpc>
                    <a:spcPct val="112000"/>
                  </a:lnSpc>
                  <a:spcBef>
                    <a:spcPts val="0"/>
                  </a:spcBef>
                  <a:spcAft>
                    <a:spcPts val="900"/>
                  </a:spcAft>
                  <a:buFont typeface="+mj-lt"/>
                  <a:buAutoNum type="arabicPeriod"/>
                </a:pPr>
                <a:r>
                  <a:rPr lang="en-US" sz="1900" dirty="0">
                    <a:solidFill>
                      <a:srgbClr val="1B2A35"/>
                    </a:solidFill>
                    <a:latin typeface="Arial"/>
                  </a:rPr>
                  <a:t>Build a hash table in each group </a:t>
                </a:r>
                <a14:m>
                  <m:oMath xmlns:m="http://schemas.openxmlformats.org/officeDocument/2006/math">
                    <m:r>
                      <a:rPr lang="en-US" sz="1900" i="1" dirty="0" smtClean="0">
                        <a:solidFill>
                          <a:srgbClr val="1B2A35"/>
                        </a:solidFill>
                        <a:latin typeface="Cambria Math" panose="02040503050406030204" pitchFamily="18" charset="0"/>
                      </a:rPr>
                      <m:t>𝑖</m:t>
                    </m:r>
                  </m:oMath>
                </a14:m>
                <a:endParaRPr lang="en-US" sz="1900" dirty="0">
                  <a:solidFill>
                    <a:srgbClr val="1B2A35"/>
                  </a:solidFill>
                  <a:latin typeface="Arial"/>
                </a:endParaRPr>
              </a:p>
              <a:p>
                <a:pPr marL="800100" lvl="1" indent="-342900">
                  <a:lnSpc>
                    <a:spcPct val="112000"/>
                  </a:lnSpc>
                  <a:spcAft>
                    <a:spcPts val="900"/>
                  </a:spcAft>
                  <a:buFont typeface="Arial" panose="020B0604020202020204" pitchFamily="34" charset="0"/>
                  <a:buChar char="•"/>
                </a:pPr>
                <a:r>
                  <a:rPr lang="en-US" sz="1900" dirty="0">
                    <a:solidFill>
                      <a:srgbClr val="1B2A35"/>
                    </a:solidFill>
                    <a:latin typeface="Arial"/>
                  </a:rPr>
                  <a:t>Hash key: first </a:t>
                </a:r>
                <a14:m>
                  <m:oMath xmlns:m="http://schemas.openxmlformats.org/officeDocument/2006/math">
                    <m:r>
                      <a:rPr lang="en-US" sz="1900" i="1" dirty="0" smtClean="0">
                        <a:solidFill>
                          <a:srgbClr val="1B2A35"/>
                        </a:solidFill>
                        <a:latin typeface="Cambria Math" panose="02040503050406030204" pitchFamily="18" charset="0"/>
                      </a:rPr>
                      <m:t>8</m:t>
                    </m:r>
                    <m:d>
                      <m:dPr>
                        <m:ctrlPr>
                          <a:rPr lang="en-US" sz="1900" b="0" i="1" dirty="0" smtClean="0">
                            <a:solidFill>
                              <a:srgbClr val="1B2A35"/>
                            </a:solidFill>
                            <a:latin typeface="Cambria Math" panose="02040503050406030204" pitchFamily="18" charset="0"/>
                          </a:rPr>
                        </m:ctrlPr>
                      </m:dPr>
                      <m:e>
                        <m:r>
                          <a:rPr lang="en-US" sz="1900" i="1" dirty="0" smtClean="0">
                            <a:solidFill>
                              <a:srgbClr val="1B2A35"/>
                            </a:solidFill>
                            <a:latin typeface="Cambria Math" panose="02040503050406030204" pitchFamily="18" charset="0"/>
                          </a:rPr>
                          <m:t>𝑖</m:t>
                        </m:r>
                        <m:r>
                          <a:rPr lang="en-US" sz="1900" b="0" i="0" dirty="0" smtClean="0">
                            <a:solidFill>
                              <a:srgbClr val="1B2A35"/>
                            </a:solidFill>
                            <a:latin typeface="Cambria Math" panose="02040503050406030204" pitchFamily="18" charset="0"/>
                          </a:rPr>
                          <m:t>−1</m:t>
                        </m:r>
                      </m:e>
                    </m:d>
                  </m:oMath>
                </a14:m>
                <a:r>
                  <a:rPr lang="en-US" sz="1900" dirty="0">
                    <a:solidFill>
                      <a:srgbClr val="1B2A35"/>
                    </a:solidFill>
                    <a:latin typeface="Arial"/>
                  </a:rPr>
                  <a:t> bits</a:t>
                </a:r>
              </a:p>
              <a:p>
                <a:pPr marL="342900" indent="-342900">
                  <a:lnSpc>
                    <a:spcPct val="112000"/>
                  </a:lnSpc>
                  <a:spcBef>
                    <a:spcPts val="0"/>
                  </a:spcBef>
                  <a:spcAft>
                    <a:spcPts val="900"/>
                  </a:spcAft>
                  <a:buFont typeface="+mj-lt"/>
                  <a:buAutoNum type="arabicPeriod"/>
                </a:pPr>
                <a:r>
                  <a:rPr lang="en-US" sz="1900" b="0" i="0" dirty="0">
                    <a:solidFill>
                      <a:srgbClr val="1B2A35"/>
                    </a:solidFill>
                    <a:latin typeface="Arial"/>
                  </a:rPr>
                  <a:t>Each hash slot holds a </a:t>
                </a:r>
                <a:r>
                  <a:rPr lang="en-US" sz="1900" b="1" dirty="0">
                    <a:solidFill>
                      <a:srgbClr val="1573BE"/>
                    </a:solidFill>
                    <a:latin typeface="Arial"/>
                  </a:rPr>
                  <a:t>T</a:t>
                </a:r>
                <a:r>
                  <a:rPr lang="en-US" sz="1900" b="1" i="0" dirty="0">
                    <a:solidFill>
                      <a:srgbClr val="1573BE"/>
                    </a:solidFill>
                    <a:latin typeface="Arial"/>
                  </a:rPr>
                  <a:t>rie</a:t>
                </a:r>
              </a:p>
              <a:p>
                <a:pPr marL="800100" lvl="1" indent="-342900">
                  <a:lnSpc>
                    <a:spcPct val="112000"/>
                  </a:lnSpc>
                  <a:spcAft>
                    <a:spcPts val="900"/>
                  </a:spcAft>
                  <a:buFont typeface="Arial" panose="020B0604020202020204" pitchFamily="34" charset="0"/>
                  <a:buChar char="•"/>
                </a:pPr>
                <a:r>
                  <a:rPr lang="en-US" sz="1900" i="0" dirty="0">
                    <a:latin typeface="Arial"/>
                  </a:rPr>
                  <a:t>Build Trie on th</a:t>
                </a:r>
                <a:r>
                  <a:rPr lang="en-US" sz="1900" dirty="0">
                    <a:latin typeface="Arial"/>
                  </a:rPr>
                  <a:t>e rest bits</a:t>
                </a:r>
                <a:br>
                  <a:rPr lang="en-US" dirty="0">
                    <a:latin typeface="Arial"/>
                  </a:rPr>
                </a:br>
                <a:endParaRPr lang="en-US" sz="2100" i="0" dirty="0">
                  <a:latin typeface="Arial"/>
                </a:endParaRPr>
              </a:p>
              <a:p>
                <a:pPr>
                  <a:spcBef>
                    <a:spcPts val="0"/>
                  </a:spcBef>
                  <a:spcAft>
                    <a:spcPts val="1000"/>
                  </a:spcAft>
                </a:pPr>
                <a:r>
                  <a:rPr lang="en-US" sz="2100" b="1" i="0" dirty="0">
                    <a:solidFill>
                      <a:srgbClr val="0E7C74"/>
                    </a:solidFill>
                    <a:latin typeface="Arial"/>
                  </a:rPr>
                  <a:t>Lookup</a:t>
                </a:r>
              </a:p>
              <a:p>
                <a:pPr marL="285750" indent="-285750">
                  <a:lnSpc>
                    <a:spcPct val="112000"/>
                  </a:lnSpc>
                  <a:spcBef>
                    <a:spcPts val="0"/>
                  </a:spcBef>
                  <a:spcAft>
                    <a:spcPts val="900"/>
                  </a:spcAft>
                  <a:buFont typeface="Arial" panose="020B0604020202020204" pitchFamily="34" charset="0"/>
                  <a:buChar char="•"/>
                </a:pPr>
                <a:r>
                  <a:rPr lang="en-US" sz="1900" b="0" i="0" dirty="0">
                    <a:solidFill>
                      <a:srgbClr val="1B2A35"/>
                    </a:solidFill>
                    <a:latin typeface="Arial"/>
                  </a:rPr>
                  <a:t>Search </a:t>
                </a:r>
                <a:r>
                  <a:rPr lang="en-US" sz="1900" b="1" i="0" dirty="0">
                    <a:solidFill>
                      <a:srgbClr val="1573BE"/>
                    </a:solidFill>
                    <a:latin typeface="Arial"/>
                  </a:rPr>
                  <a:t>S4 → S3 → S2 → S1</a:t>
                </a:r>
                <a:endParaRPr lang="en-US" sz="1900" dirty="0">
                  <a:solidFill>
                    <a:srgbClr val="1B2A35"/>
                  </a:solidFill>
                  <a:latin typeface="Arial"/>
                </a:endParaRPr>
              </a:p>
              <a:p>
                <a:pPr marL="742950" lvl="1" indent="-285750">
                  <a:lnSpc>
                    <a:spcPct val="112000"/>
                  </a:lnSpc>
                  <a:spcAft>
                    <a:spcPts val="900"/>
                  </a:spcAft>
                  <a:buFont typeface="Arial" panose="020B0604020202020204" pitchFamily="34" charset="0"/>
                  <a:buChar char="•"/>
                </a:pPr>
                <a:r>
                  <a:rPr lang="en-US" sz="1900" b="0" i="0" dirty="0">
                    <a:solidFill>
                      <a:srgbClr val="1B2A35"/>
                    </a:solidFill>
                    <a:latin typeface="Arial"/>
                  </a:rPr>
                  <a:t>first match = LPM</a:t>
                </a:r>
              </a:p>
              <a:p>
                <a:pPr marL="285750" indent="-285750">
                  <a:lnSpc>
                    <a:spcPct val="112000"/>
                  </a:lnSpc>
                  <a:spcBef>
                    <a:spcPts val="0"/>
                  </a:spcBef>
                  <a:spcAft>
                    <a:spcPts val="2000"/>
                  </a:spcAft>
                  <a:buFont typeface="Arial" panose="020B0604020202020204" pitchFamily="34" charset="0"/>
                  <a:buChar char="•"/>
                </a:pPr>
                <a:r>
                  <a:rPr lang="en-US" sz="1900" b="0" i="0" dirty="0">
                    <a:solidFill>
                      <a:srgbClr val="1B2A35"/>
                    </a:solidFill>
                    <a:latin typeface="Arial"/>
                  </a:rPr>
                  <a:t>Most lookups finish in the first </a:t>
                </a:r>
                <a:r>
                  <a:rPr lang="en-US" sz="1900" dirty="0">
                    <a:solidFill>
                      <a:srgbClr val="1B2A35"/>
                    </a:solidFill>
                    <a:latin typeface="Arial"/>
                  </a:rPr>
                  <a:t>two</a:t>
                </a:r>
                <a:r>
                  <a:rPr lang="en-US" sz="1900" b="0" i="0" dirty="0">
                    <a:solidFill>
                      <a:srgbClr val="1B2A35"/>
                    </a:solidFill>
                    <a:latin typeface="Arial"/>
                  </a:rPr>
                  <a:t> groups</a:t>
                </a:r>
                <a:endParaRPr sz="1900" b="0" i="0" dirty="0">
                  <a:solidFill>
                    <a:srgbClr val="1B2A35"/>
                  </a:solidFill>
                  <a:latin typeface="Aria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6267691" y="1527048"/>
                <a:ext cx="4959633" cy="4666021"/>
              </a:xfrm>
              <a:prstGeom prst="rect">
                <a:avLst/>
              </a:prstGeom>
              <a:blipFill>
                <a:blip r:embed="rId4"/>
                <a:stretch>
                  <a:fillRect l="-3316" t="-1902" b="-2174"/>
                </a:stretch>
              </a:blipFill>
            </p:spPr>
            <p:txBody>
              <a:bodyPr/>
              <a:lstStyle/>
              <a:p>
                <a:r>
                  <a:rPr lang="en-US">
                    <a:noFill/>
                  </a:rPr>
                  <a:t> </a:t>
                </a:r>
              </a:p>
            </p:txBody>
          </p:sp>
        </mc:Fallback>
      </mc:AlternateContent>
      <p:sp>
        <p:nvSpPr>
          <p:cNvPr id="8" name="Rectangle 7">
            <a:extLst>
              <a:ext uri="{FF2B5EF4-FFF2-40B4-BE49-F238E27FC236}">
                <a16:creationId xmlns:a16="http://schemas.microsoft.com/office/drawing/2014/main" id="{842FC58F-D2BE-48FF-2BCF-9B0B085BBF01}"/>
              </a:ext>
            </a:extLst>
          </p:cNvPr>
          <p:cNvSpPr/>
          <p:nvPr/>
        </p:nvSpPr>
        <p:spPr>
          <a:xfrm>
            <a:off x="434305" y="3082987"/>
            <a:ext cx="4933432" cy="2860404"/>
          </a:xfrm>
          <a:prstGeom prst="rect">
            <a:avLst/>
          </a:prstGeom>
          <a:solidFill>
            <a:schemeClr val="l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6" name="Rectangle 5">
            <a:extLst>
              <a:ext uri="{FF2B5EF4-FFF2-40B4-BE49-F238E27FC236}">
                <a16:creationId xmlns:a16="http://schemas.microsoft.com/office/drawing/2014/main" id="{D0CB8348-44D0-64D2-0890-05405A422FEB}"/>
              </a:ext>
            </a:extLst>
          </p:cNvPr>
          <p:cNvSpPr/>
          <p:nvPr/>
        </p:nvSpPr>
        <p:spPr>
          <a:xfrm>
            <a:off x="434304" y="1483908"/>
            <a:ext cx="5165217" cy="1599079"/>
          </a:xfrm>
          <a:prstGeom prst="rect">
            <a:avLst/>
          </a:prstGeom>
          <a:solidFill>
            <a:schemeClr val="l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310896"/>
            <a:ext cx="11057839" cy="192360"/>
          </a:xfrm>
          <a:prstGeom prst="rect">
            <a:avLst/>
          </a:prstGeom>
          <a:noFill/>
        </p:spPr>
        <p:txBody>
          <a:bodyPr wrap="square" lIns="0" tIns="0" rIns="0" bIns="0" anchor="t">
            <a:spAutoFit/>
          </a:bodyPr>
          <a:lstStyle/>
          <a:p>
            <a:pPr algn="l">
              <a:spcBef>
                <a:spcPts val="0"/>
              </a:spcBef>
              <a:spcAft>
                <a:spcPts val="600"/>
              </a:spcAft>
            </a:pPr>
            <a:r>
              <a:rPr lang="en-US" sz="1250" b="1" i="0" dirty="0" err="1">
                <a:solidFill>
                  <a:srgbClr val="0E4E80"/>
                </a:solidFill>
                <a:latin typeface="Arial"/>
              </a:rPr>
              <a:t>XFir</a:t>
            </a:r>
            <a:r>
              <a:rPr lang="en-US" sz="1250" b="1" i="0" dirty="0">
                <a:solidFill>
                  <a:srgbClr val="0E4E80"/>
                </a:solidFill>
                <a:latin typeface="Arial"/>
              </a:rPr>
              <a:t> Design </a:t>
            </a:r>
            <a:endParaRPr sz="1250" b="1" i="0" dirty="0">
              <a:solidFill>
                <a:srgbClr val="0E4E80"/>
              </a:solidFill>
              <a:latin typeface="Arial"/>
            </a:endParaRPr>
          </a:p>
        </p:txBody>
      </p:sp>
      <p:sp>
        <p:nvSpPr>
          <p:cNvPr id="3" name="TextBox 2"/>
          <p:cNvSpPr txBox="1"/>
          <p:nvPr/>
        </p:nvSpPr>
        <p:spPr>
          <a:xfrm>
            <a:off x="566928" y="603504"/>
            <a:ext cx="11057839" cy="438582"/>
          </a:xfrm>
          <a:prstGeom prst="rect">
            <a:avLst/>
          </a:prstGeom>
          <a:noFill/>
        </p:spPr>
        <p:txBody>
          <a:bodyPr wrap="square" lIns="0" tIns="0" rIns="0" bIns="0" anchor="t">
            <a:spAutoFit/>
          </a:bodyPr>
          <a:lstStyle/>
          <a:p>
            <a:pPr algn="l">
              <a:lnSpc>
                <a:spcPct val="95000"/>
              </a:lnSpc>
              <a:spcBef>
                <a:spcPts val="0"/>
              </a:spcBef>
              <a:spcAft>
                <a:spcPts val="600"/>
              </a:spcAft>
            </a:pPr>
            <a:r>
              <a:rPr sz="3000" b="1" i="0" dirty="0">
                <a:solidFill>
                  <a:srgbClr val="0C3355"/>
                </a:solidFill>
                <a:latin typeface="Arial"/>
              </a:rPr>
              <a:t>Design 2: </a:t>
            </a:r>
            <a:r>
              <a:rPr lang="en-US" sz="3000" b="1" i="0" dirty="0">
                <a:solidFill>
                  <a:srgbClr val="0C3355"/>
                </a:solidFill>
                <a:latin typeface="Arial"/>
              </a:rPr>
              <a:t>F</a:t>
            </a:r>
            <a:r>
              <a:rPr sz="3000" b="1" i="0" dirty="0">
                <a:solidFill>
                  <a:srgbClr val="0C3355"/>
                </a:solidFill>
                <a:latin typeface="Arial"/>
              </a:rPr>
              <a:t>ewer DRAM accesse</a:t>
            </a:r>
            <a:r>
              <a:rPr lang="en-US" sz="3000" b="1" i="0" dirty="0">
                <a:solidFill>
                  <a:srgbClr val="0C3355"/>
                </a:solidFill>
                <a:latin typeface="Arial"/>
              </a:rPr>
              <a:t>s</a:t>
            </a:r>
            <a:endParaRPr sz="3000" b="1" i="0" dirty="0">
              <a:solidFill>
                <a:srgbClr val="0C3355"/>
              </a:solidFill>
              <a:latin typeface="Arial"/>
            </a:endParaRPr>
          </a:p>
        </p:txBody>
      </p:sp>
      <p:sp>
        <p:nvSpPr>
          <p:cNvPr id="4" name="Rectangle 3"/>
          <p:cNvSpPr/>
          <p:nvPr/>
        </p:nvSpPr>
        <p:spPr>
          <a:xfrm>
            <a:off x="566928" y="1170432"/>
            <a:ext cx="1143000" cy="50292"/>
          </a:xfrm>
          <a:prstGeom prst="rect">
            <a:avLst/>
          </a:prstGeom>
          <a:solidFill>
            <a:srgbClr val="2E93D8"/>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5" name="Rectangle 4"/>
          <p:cNvSpPr/>
          <p:nvPr/>
        </p:nvSpPr>
        <p:spPr>
          <a:xfrm>
            <a:off x="566928" y="2532888"/>
            <a:ext cx="11057839" cy="822960"/>
          </a:xfrm>
          <a:prstGeom prst="rect">
            <a:avLst/>
          </a:prstGeom>
          <a:solidFill>
            <a:srgbClr val="FDF2E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3154864" y="4935416"/>
            <a:ext cx="5486400" cy="292388"/>
          </a:xfrm>
          <a:prstGeom prst="rect">
            <a:avLst/>
          </a:prstGeom>
          <a:noFill/>
        </p:spPr>
        <p:txBody>
          <a:bodyPr wrap="square" lIns="0" tIns="0" rIns="0" bIns="0" anchor="t">
            <a:spAutoFit/>
          </a:bodyPr>
          <a:lstStyle/>
          <a:p>
            <a:pPr algn="ctr">
              <a:spcAft>
                <a:spcPts val="600"/>
              </a:spcAft>
            </a:pPr>
            <a:r>
              <a:rPr sz="1900" dirty="0">
                <a:solidFill>
                  <a:srgbClr val="0C4E80"/>
                </a:solidFill>
                <a:latin typeface="Arial"/>
              </a:rPr>
              <a:t>worst-case lookup time</a:t>
            </a:r>
          </a:p>
        </p:txBody>
      </p:sp>
      <p:grpSp>
        <p:nvGrpSpPr>
          <p:cNvPr id="35" name="Group 34">
            <a:extLst>
              <a:ext uri="{FF2B5EF4-FFF2-40B4-BE49-F238E27FC236}">
                <a16:creationId xmlns:a16="http://schemas.microsoft.com/office/drawing/2014/main" id="{2AAC452B-FC5C-7E7B-6762-8AECDB90D2E7}"/>
              </a:ext>
            </a:extLst>
          </p:cNvPr>
          <p:cNvGrpSpPr/>
          <p:nvPr/>
        </p:nvGrpSpPr>
        <p:grpSpPr>
          <a:xfrm>
            <a:off x="4190146" y="1342668"/>
            <a:ext cx="4297680" cy="207749"/>
            <a:chOff x="5321808" y="1371600"/>
            <a:chExt cx="4297680" cy="207749"/>
          </a:xfrm>
        </p:grpSpPr>
        <p:sp>
          <p:nvSpPr>
            <p:cNvPr id="7" name="Rectangle 6"/>
            <p:cNvSpPr/>
            <p:nvPr/>
          </p:nvSpPr>
          <p:spPr>
            <a:xfrm>
              <a:off x="5321808" y="1417319"/>
              <a:ext cx="274320" cy="155448"/>
            </a:xfrm>
            <a:prstGeom prst="rect">
              <a:avLst/>
            </a:prstGeom>
            <a:solidFill>
              <a:srgbClr val="1573B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TextBox 7"/>
            <p:cNvSpPr txBox="1"/>
            <p:nvPr/>
          </p:nvSpPr>
          <p:spPr>
            <a:xfrm>
              <a:off x="5687568" y="1371600"/>
              <a:ext cx="1828800" cy="207749"/>
            </a:xfrm>
            <a:prstGeom prst="rect">
              <a:avLst/>
            </a:prstGeom>
            <a:noFill/>
          </p:spPr>
          <p:txBody>
            <a:bodyPr wrap="square" lIns="0" tIns="0" rIns="0" bIns="0" anchor="t">
              <a:spAutoFit/>
            </a:bodyPr>
            <a:lstStyle/>
            <a:p>
              <a:pPr algn="l">
                <a:spcBef>
                  <a:spcPts val="0"/>
                </a:spcBef>
                <a:spcAft>
                  <a:spcPts val="600"/>
                </a:spcAft>
              </a:pPr>
              <a:r>
                <a:rPr sz="1350" b="0" i="0" dirty="0" err="1">
                  <a:solidFill>
                    <a:srgbClr val="1B2A35"/>
                  </a:solidFill>
                  <a:latin typeface="Arial"/>
                </a:rPr>
                <a:t>XFir</a:t>
              </a:r>
              <a:r>
                <a:rPr sz="1350" b="0" i="0" dirty="0">
                  <a:solidFill>
                    <a:srgbClr val="1B2A35"/>
                  </a:solidFill>
                  <a:latin typeface="Arial"/>
                </a:rPr>
                <a:t> </a:t>
              </a:r>
              <a:r>
                <a:rPr lang="en-US" sz="1350" b="0" i="0" dirty="0">
                  <a:solidFill>
                    <a:srgbClr val="1B2A35"/>
                  </a:solidFill>
                  <a:latin typeface="Arial"/>
                </a:rPr>
                <a:t>H</a:t>
              </a:r>
              <a:r>
                <a:rPr sz="1350" b="0" i="0" dirty="0">
                  <a:solidFill>
                    <a:srgbClr val="1B2A35"/>
                  </a:solidFill>
                  <a:latin typeface="Arial"/>
                </a:rPr>
                <a:t>ash + </a:t>
              </a:r>
              <a:r>
                <a:rPr lang="en-US" sz="1350" dirty="0">
                  <a:solidFill>
                    <a:srgbClr val="1B2A35"/>
                  </a:solidFill>
                  <a:latin typeface="Arial"/>
                </a:rPr>
                <a:t>T</a:t>
              </a:r>
              <a:r>
                <a:rPr sz="1350" b="0" i="0" dirty="0">
                  <a:solidFill>
                    <a:srgbClr val="1B2A35"/>
                  </a:solidFill>
                  <a:latin typeface="Arial"/>
                </a:rPr>
                <a:t>rie</a:t>
              </a:r>
            </a:p>
          </p:txBody>
        </p:sp>
        <p:sp>
          <p:nvSpPr>
            <p:cNvPr id="9" name="Rectangle 8"/>
            <p:cNvSpPr/>
            <p:nvPr/>
          </p:nvSpPr>
          <p:spPr>
            <a:xfrm>
              <a:off x="7424928" y="1417319"/>
              <a:ext cx="274320" cy="155448"/>
            </a:xfrm>
            <a:prstGeom prst="rect">
              <a:avLst/>
            </a:prstGeom>
            <a:solidFill>
              <a:srgbClr val="8DA2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0" name="TextBox 9"/>
            <p:cNvSpPr txBox="1"/>
            <p:nvPr/>
          </p:nvSpPr>
          <p:spPr>
            <a:xfrm>
              <a:off x="7790688" y="1371600"/>
              <a:ext cx="1828800" cy="207749"/>
            </a:xfrm>
            <a:prstGeom prst="rect">
              <a:avLst/>
            </a:prstGeom>
            <a:noFill/>
          </p:spPr>
          <p:txBody>
            <a:bodyPr wrap="square" lIns="0" tIns="0" rIns="0" bIns="0" anchor="t">
              <a:spAutoFit/>
            </a:bodyPr>
            <a:lstStyle/>
            <a:p>
              <a:pPr algn="l">
                <a:spcBef>
                  <a:spcPts val="0"/>
                </a:spcBef>
                <a:spcAft>
                  <a:spcPts val="600"/>
                </a:spcAft>
              </a:pPr>
              <a:r>
                <a:rPr sz="1350" b="0" i="0" dirty="0">
                  <a:solidFill>
                    <a:srgbClr val="1B2A35"/>
                  </a:solidFill>
                  <a:latin typeface="Arial"/>
                </a:rPr>
                <a:t>Classic </a:t>
              </a:r>
              <a:r>
                <a:rPr lang="en-US" sz="1350" dirty="0">
                  <a:solidFill>
                    <a:srgbClr val="1B2A35"/>
                  </a:solidFill>
                  <a:latin typeface="Arial"/>
                </a:rPr>
                <a:t>T</a:t>
              </a:r>
              <a:r>
                <a:rPr sz="1350" b="0" i="0" dirty="0">
                  <a:solidFill>
                    <a:srgbClr val="1B2A35"/>
                  </a:solidFill>
                  <a:latin typeface="Arial"/>
                </a:rPr>
                <a:t>rie</a:t>
              </a:r>
            </a:p>
          </p:txBody>
        </p:sp>
      </p:grpSp>
      <p:sp>
        <p:nvSpPr>
          <p:cNvPr id="11" name="TextBox 10"/>
          <p:cNvSpPr txBox="1"/>
          <p:nvPr/>
        </p:nvSpPr>
        <p:spPr>
          <a:xfrm>
            <a:off x="566928" y="1920240"/>
            <a:ext cx="1783080" cy="365760"/>
          </a:xfrm>
          <a:prstGeom prst="rect">
            <a:avLst/>
          </a:prstGeom>
          <a:noFill/>
        </p:spPr>
        <p:txBody>
          <a:bodyPr wrap="square" lIns="0" tIns="0" rIns="0" bIns="0" anchor="t">
            <a:spAutoFit/>
          </a:bodyPr>
          <a:lstStyle/>
          <a:p>
            <a:pPr algn="r">
              <a:spcBef>
                <a:spcPts val="0"/>
              </a:spcBef>
              <a:spcAft>
                <a:spcPts val="600"/>
              </a:spcAft>
            </a:pPr>
            <a:r>
              <a:rPr sz="1900" b="1" i="0">
                <a:solidFill>
                  <a:srgbClr val="0C3355"/>
                </a:solidFill>
                <a:latin typeface="Arial"/>
              </a:rPr>
              <a:t>/25 – /32</a:t>
            </a:r>
          </a:p>
        </p:txBody>
      </p:sp>
      <p:sp>
        <p:nvSpPr>
          <p:cNvPr id="12" name="Rectangle 11"/>
          <p:cNvSpPr/>
          <p:nvPr/>
        </p:nvSpPr>
        <p:spPr>
          <a:xfrm>
            <a:off x="2532888" y="1865376"/>
            <a:ext cx="506943" cy="274320"/>
          </a:xfrm>
          <a:prstGeom prst="rect">
            <a:avLst/>
          </a:prstGeom>
          <a:solidFill>
            <a:srgbClr val="1573B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3158703" y="1892807"/>
            <a:ext cx="2834640" cy="215444"/>
          </a:xfrm>
          <a:prstGeom prst="rect">
            <a:avLst/>
          </a:prstGeom>
          <a:noFill/>
        </p:spPr>
        <p:txBody>
          <a:bodyPr wrap="square" lIns="0" tIns="0" rIns="0" bIns="0" anchor="t">
            <a:spAutoFit/>
          </a:bodyPr>
          <a:lstStyle/>
          <a:p>
            <a:pPr algn="l">
              <a:spcBef>
                <a:spcPts val="0"/>
              </a:spcBef>
              <a:spcAft>
                <a:spcPts val="600"/>
              </a:spcAft>
            </a:pPr>
            <a:r>
              <a:rPr lang="en-US" sz="1400" b="1" i="0" dirty="0">
                <a:solidFill>
                  <a:srgbClr val="1B2A35"/>
                </a:solidFill>
                <a:latin typeface="Arial"/>
              </a:rPr>
              <a:t> </a:t>
            </a:r>
            <a:r>
              <a:rPr sz="1400" b="1" i="0" dirty="0">
                <a:solidFill>
                  <a:srgbClr val="1673BE"/>
                </a:solidFill>
                <a:latin typeface="Arial"/>
              </a:rPr>
              <a:t>0.44 µs     </a:t>
            </a:r>
            <a:r>
              <a:rPr lang="en-US" sz="1400" b="1" i="0" dirty="0">
                <a:solidFill>
                  <a:srgbClr val="1673BE"/>
                </a:solidFill>
                <a:latin typeface="Arial"/>
              </a:rPr>
              <a:t> </a:t>
            </a:r>
            <a:r>
              <a:rPr sz="1400" b="1" i="0" dirty="0">
                <a:solidFill>
                  <a:srgbClr val="1673BE"/>
                </a:solidFill>
                <a:latin typeface="Arial"/>
              </a:rPr>
              <a:t>4 accesses</a:t>
            </a:r>
          </a:p>
        </p:txBody>
      </p:sp>
      <p:sp>
        <p:nvSpPr>
          <p:cNvPr id="14" name="Rectangle 13"/>
          <p:cNvSpPr/>
          <p:nvPr/>
        </p:nvSpPr>
        <p:spPr>
          <a:xfrm>
            <a:off x="2532888" y="2176272"/>
            <a:ext cx="5622462" cy="274320"/>
          </a:xfrm>
          <a:prstGeom prst="rect">
            <a:avLst/>
          </a:prstGeom>
          <a:solidFill>
            <a:srgbClr val="8DA2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5" name="TextBox 14"/>
          <p:cNvSpPr txBox="1"/>
          <p:nvPr/>
        </p:nvSpPr>
        <p:spPr>
          <a:xfrm>
            <a:off x="8274222" y="2203703"/>
            <a:ext cx="2834640" cy="215444"/>
          </a:xfrm>
          <a:prstGeom prst="rect">
            <a:avLst/>
          </a:prstGeom>
          <a:noFill/>
        </p:spPr>
        <p:txBody>
          <a:bodyPr wrap="square" lIns="0" tIns="0" rIns="0" bIns="0" anchor="t">
            <a:spAutoFit/>
          </a:bodyPr>
          <a:lstStyle/>
          <a:p>
            <a:pPr algn="l">
              <a:spcBef>
                <a:spcPts val="0"/>
              </a:spcBef>
              <a:spcAft>
                <a:spcPts val="600"/>
              </a:spcAft>
            </a:pPr>
            <a:r>
              <a:rPr sz="1400" b="0" i="0" dirty="0">
                <a:solidFill>
                  <a:srgbClr val="5F7B90"/>
                </a:solidFill>
                <a:latin typeface="Arial"/>
              </a:rPr>
              <a:t>4.88 µs      33 accesses</a:t>
            </a:r>
          </a:p>
        </p:txBody>
      </p:sp>
      <p:sp>
        <p:nvSpPr>
          <p:cNvPr id="16" name="TextBox 15"/>
          <p:cNvSpPr txBox="1"/>
          <p:nvPr/>
        </p:nvSpPr>
        <p:spPr>
          <a:xfrm>
            <a:off x="566928" y="2706624"/>
            <a:ext cx="1783080" cy="365760"/>
          </a:xfrm>
          <a:prstGeom prst="rect">
            <a:avLst/>
          </a:prstGeom>
          <a:noFill/>
        </p:spPr>
        <p:txBody>
          <a:bodyPr wrap="square" lIns="0" tIns="0" rIns="0" bIns="0" anchor="t">
            <a:spAutoFit/>
          </a:bodyPr>
          <a:lstStyle/>
          <a:p>
            <a:pPr algn="r">
              <a:spcBef>
                <a:spcPts val="0"/>
              </a:spcBef>
              <a:spcAft>
                <a:spcPts val="600"/>
              </a:spcAft>
            </a:pPr>
            <a:r>
              <a:rPr sz="1900" b="1" i="0">
                <a:solidFill>
                  <a:srgbClr val="0C3355"/>
                </a:solidFill>
                <a:latin typeface="Arial"/>
              </a:rPr>
              <a:t>/17 – /24</a:t>
            </a:r>
          </a:p>
        </p:txBody>
      </p:sp>
      <p:sp>
        <p:nvSpPr>
          <p:cNvPr id="17" name="TextBox 16"/>
          <p:cNvSpPr txBox="1"/>
          <p:nvPr/>
        </p:nvSpPr>
        <p:spPr>
          <a:xfrm>
            <a:off x="566928" y="3017520"/>
            <a:ext cx="1783080" cy="215444"/>
          </a:xfrm>
          <a:prstGeom prst="rect">
            <a:avLst/>
          </a:prstGeom>
          <a:noFill/>
        </p:spPr>
        <p:txBody>
          <a:bodyPr wrap="square" lIns="0" tIns="0" rIns="0" bIns="0" anchor="t">
            <a:spAutoFit/>
          </a:bodyPr>
          <a:lstStyle/>
          <a:p>
            <a:pPr algn="r">
              <a:spcBef>
                <a:spcPts val="0"/>
              </a:spcBef>
              <a:spcAft>
                <a:spcPts val="600"/>
              </a:spcAft>
            </a:pPr>
            <a:r>
              <a:rPr sz="1400" b="1" i="0" dirty="0">
                <a:solidFill>
                  <a:srgbClr val="C2770E"/>
                </a:solidFill>
                <a:latin typeface="Arial"/>
              </a:rPr>
              <a:t>&gt; 80% of rules</a:t>
            </a:r>
          </a:p>
        </p:txBody>
      </p:sp>
      <p:sp>
        <p:nvSpPr>
          <p:cNvPr id="18" name="Rectangle 17"/>
          <p:cNvSpPr/>
          <p:nvPr/>
        </p:nvSpPr>
        <p:spPr>
          <a:xfrm>
            <a:off x="2532888" y="2651760"/>
            <a:ext cx="852586" cy="274320"/>
          </a:xfrm>
          <a:prstGeom prst="rect">
            <a:avLst/>
          </a:prstGeom>
          <a:solidFill>
            <a:srgbClr val="1573B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9" name="TextBox 18"/>
          <p:cNvSpPr txBox="1"/>
          <p:nvPr/>
        </p:nvSpPr>
        <p:spPr>
          <a:xfrm>
            <a:off x="3504346" y="2679191"/>
            <a:ext cx="2834640" cy="215444"/>
          </a:xfrm>
          <a:prstGeom prst="rect">
            <a:avLst/>
          </a:prstGeom>
          <a:noFill/>
        </p:spPr>
        <p:txBody>
          <a:bodyPr wrap="square" lIns="0" tIns="0" rIns="0" bIns="0" anchor="t">
            <a:spAutoFit/>
          </a:bodyPr>
          <a:lstStyle/>
          <a:p>
            <a:pPr algn="l">
              <a:spcBef>
                <a:spcPts val="0"/>
              </a:spcBef>
              <a:spcAft>
                <a:spcPts val="600"/>
              </a:spcAft>
            </a:pPr>
            <a:r>
              <a:rPr lang="en-US" sz="1400" b="1" i="0" dirty="0">
                <a:solidFill>
                  <a:srgbClr val="1673BE"/>
                </a:solidFill>
                <a:latin typeface="Arial"/>
              </a:rPr>
              <a:t>0.</a:t>
            </a:r>
            <a:r>
              <a:rPr sz="1400" b="1" i="0" dirty="0">
                <a:solidFill>
                  <a:srgbClr val="1673BE"/>
                </a:solidFill>
                <a:latin typeface="Arial"/>
              </a:rPr>
              <a:t>74 µs      7 accesses</a:t>
            </a:r>
          </a:p>
        </p:txBody>
      </p:sp>
      <p:sp>
        <p:nvSpPr>
          <p:cNvPr id="20" name="Rectangle 19"/>
          <p:cNvSpPr/>
          <p:nvPr/>
        </p:nvSpPr>
        <p:spPr>
          <a:xfrm>
            <a:off x="2532888" y="2962656"/>
            <a:ext cx="4090111" cy="274320"/>
          </a:xfrm>
          <a:prstGeom prst="rect">
            <a:avLst/>
          </a:prstGeom>
          <a:solidFill>
            <a:srgbClr val="8DA2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TextBox 20"/>
          <p:cNvSpPr txBox="1"/>
          <p:nvPr/>
        </p:nvSpPr>
        <p:spPr>
          <a:xfrm>
            <a:off x="6741871" y="2990087"/>
            <a:ext cx="2834640" cy="215444"/>
          </a:xfrm>
          <a:prstGeom prst="rect">
            <a:avLst/>
          </a:prstGeom>
          <a:noFill/>
        </p:spPr>
        <p:txBody>
          <a:bodyPr wrap="square" lIns="0" tIns="0" rIns="0" bIns="0" anchor="t">
            <a:spAutoFit/>
          </a:bodyPr>
          <a:lstStyle/>
          <a:p>
            <a:pPr algn="l">
              <a:spcBef>
                <a:spcPts val="0"/>
              </a:spcBef>
              <a:spcAft>
                <a:spcPts val="600"/>
              </a:spcAft>
            </a:pPr>
            <a:r>
              <a:rPr sz="1400" b="0" i="0" dirty="0">
                <a:solidFill>
                  <a:srgbClr val="5F7B90"/>
                </a:solidFill>
                <a:latin typeface="Arial"/>
              </a:rPr>
              <a:t>3.55 µs      25 accesses</a:t>
            </a:r>
          </a:p>
        </p:txBody>
      </p:sp>
      <p:sp>
        <p:nvSpPr>
          <p:cNvPr id="22" name="TextBox 21"/>
          <p:cNvSpPr txBox="1"/>
          <p:nvPr/>
        </p:nvSpPr>
        <p:spPr>
          <a:xfrm>
            <a:off x="566928" y="3493008"/>
            <a:ext cx="1783080" cy="365760"/>
          </a:xfrm>
          <a:prstGeom prst="rect">
            <a:avLst/>
          </a:prstGeom>
          <a:noFill/>
        </p:spPr>
        <p:txBody>
          <a:bodyPr wrap="square" lIns="0" tIns="0" rIns="0" bIns="0" anchor="t">
            <a:spAutoFit/>
          </a:bodyPr>
          <a:lstStyle/>
          <a:p>
            <a:pPr algn="r">
              <a:spcBef>
                <a:spcPts val="0"/>
              </a:spcBef>
              <a:spcAft>
                <a:spcPts val="600"/>
              </a:spcAft>
            </a:pPr>
            <a:r>
              <a:rPr sz="1900" b="1" i="0">
                <a:solidFill>
                  <a:srgbClr val="0C3355"/>
                </a:solidFill>
                <a:latin typeface="Arial"/>
              </a:rPr>
              <a:t>/9 – /16</a:t>
            </a:r>
          </a:p>
        </p:txBody>
      </p:sp>
      <p:sp>
        <p:nvSpPr>
          <p:cNvPr id="23" name="Rectangle 22"/>
          <p:cNvSpPr/>
          <p:nvPr/>
        </p:nvSpPr>
        <p:spPr>
          <a:xfrm>
            <a:off x="2532888" y="3438144"/>
            <a:ext cx="1198229" cy="274320"/>
          </a:xfrm>
          <a:prstGeom prst="rect">
            <a:avLst/>
          </a:prstGeom>
          <a:solidFill>
            <a:srgbClr val="1573B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4" name="TextBox 23"/>
          <p:cNvSpPr txBox="1"/>
          <p:nvPr/>
        </p:nvSpPr>
        <p:spPr>
          <a:xfrm>
            <a:off x="3849989" y="3465575"/>
            <a:ext cx="2834640" cy="215444"/>
          </a:xfrm>
          <a:prstGeom prst="rect">
            <a:avLst/>
          </a:prstGeom>
          <a:noFill/>
        </p:spPr>
        <p:txBody>
          <a:bodyPr wrap="square" lIns="0" tIns="0" rIns="0" bIns="0" anchor="t">
            <a:spAutoFit/>
          </a:bodyPr>
          <a:lstStyle/>
          <a:p>
            <a:pPr algn="l">
              <a:spcBef>
                <a:spcPts val="0"/>
              </a:spcBef>
              <a:spcAft>
                <a:spcPts val="600"/>
              </a:spcAft>
            </a:pPr>
            <a:r>
              <a:rPr lang="en-US" sz="1400" b="1" i="0" dirty="0">
                <a:solidFill>
                  <a:srgbClr val="1673BE"/>
                </a:solidFill>
                <a:latin typeface="Arial"/>
              </a:rPr>
              <a:t>1</a:t>
            </a:r>
            <a:r>
              <a:rPr sz="1400" b="1" i="0" dirty="0">
                <a:solidFill>
                  <a:srgbClr val="1673BE"/>
                </a:solidFill>
                <a:latin typeface="Arial"/>
              </a:rPr>
              <a:t>.04 µs      10 accesses</a:t>
            </a:r>
          </a:p>
        </p:txBody>
      </p:sp>
      <p:sp>
        <p:nvSpPr>
          <p:cNvPr id="25" name="Rectangle 24"/>
          <p:cNvSpPr/>
          <p:nvPr/>
        </p:nvSpPr>
        <p:spPr>
          <a:xfrm>
            <a:off x="2532888" y="3749039"/>
            <a:ext cx="2730581" cy="274320"/>
          </a:xfrm>
          <a:prstGeom prst="rect">
            <a:avLst/>
          </a:prstGeom>
          <a:solidFill>
            <a:srgbClr val="8DA2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6" name="TextBox 25"/>
          <p:cNvSpPr txBox="1"/>
          <p:nvPr/>
        </p:nvSpPr>
        <p:spPr>
          <a:xfrm>
            <a:off x="5382341" y="3776472"/>
            <a:ext cx="2834640" cy="215444"/>
          </a:xfrm>
          <a:prstGeom prst="rect">
            <a:avLst/>
          </a:prstGeom>
          <a:noFill/>
        </p:spPr>
        <p:txBody>
          <a:bodyPr wrap="square" lIns="0" tIns="0" rIns="0" bIns="0" anchor="t">
            <a:spAutoFit/>
          </a:bodyPr>
          <a:lstStyle/>
          <a:p>
            <a:pPr algn="l">
              <a:spcBef>
                <a:spcPts val="0"/>
              </a:spcBef>
              <a:spcAft>
                <a:spcPts val="600"/>
              </a:spcAft>
            </a:pPr>
            <a:r>
              <a:rPr sz="1400" b="0" i="0" dirty="0">
                <a:solidFill>
                  <a:srgbClr val="5F7B90"/>
                </a:solidFill>
                <a:latin typeface="Arial"/>
              </a:rPr>
              <a:t>2.37 µs      17 accesses</a:t>
            </a:r>
          </a:p>
        </p:txBody>
      </p:sp>
      <p:sp>
        <p:nvSpPr>
          <p:cNvPr id="27" name="TextBox 26"/>
          <p:cNvSpPr txBox="1"/>
          <p:nvPr/>
        </p:nvSpPr>
        <p:spPr>
          <a:xfrm>
            <a:off x="566928" y="4279392"/>
            <a:ext cx="1783080" cy="365760"/>
          </a:xfrm>
          <a:prstGeom prst="rect">
            <a:avLst/>
          </a:prstGeom>
          <a:noFill/>
        </p:spPr>
        <p:txBody>
          <a:bodyPr wrap="square" lIns="0" tIns="0" rIns="0" bIns="0" anchor="t">
            <a:spAutoFit/>
          </a:bodyPr>
          <a:lstStyle/>
          <a:p>
            <a:pPr algn="r">
              <a:spcBef>
                <a:spcPts val="0"/>
              </a:spcBef>
              <a:spcAft>
                <a:spcPts val="600"/>
              </a:spcAft>
            </a:pPr>
            <a:r>
              <a:rPr sz="1900" b="1" i="0">
                <a:solidFill>
                  <a:srgbClr val="0C3355"/>
                </a:solidFill>
                <a:latin typeface="Arial"/>
              </a:rPr>
              <a:t>/1 – /8</a:t>
            </a:r>
          </a:p>
        </p:txBody>
      </p:sp>
      <p:sp>
        <p:nvSpPr>
          <p:cNvPr id="28" name="Rectangle 27"/>
          <p:cNvSpPr/>
          <p:nvPr/>
        </p:nvSpPr>
        <p:spPr>
          <a:xfrm>
            <a:off x="2532888" y="4224528"/>
            <a:ext cx="1532351" cy="274320"/>
          </a:xfrm>
          <a:prstGeom prst="rect">
            <a:avLst/>
          </a:prstGeom>
          <a:solidFill>
            <a:srgbClr val="1573B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9" name="TextBox 28"/>
          <p:cNvSpPr txBox="1"/>
          <p:nvPr/>
        </p:nvSpPr>
        <p:spPr>
          <a:xfrm>
            <a:off x="4184111" y="4251960"/>
            <a:ext cx="2834640" cy="215444"/>
          </a:xfrm>
          <a:prstGeom prst="rect">
            <a:avLst/>
          </a:prstGeom>
          <a:noFill/>
        </p:spPr>
        <p:txBody>
          <a:bodyPr wrap="square" lIns="0" tIns="0" rIns="0" bIns="0" anchor="t">
            <a:spAutoFit/>
          </a:bodyPr>
          <a:lstStyle/>
          <a:p>
            <a:pPr algn="l">
              <a:spcBef>
                <a:spcPts val="0"/>
              </a:spcBef>
              <a:spcAft>
                <a:spcPts val="600"/>
              </a:spcAft>
            </a:pPr>
            <a:r>
              <a:rPr sz="1400" b="1" i="0" dirty="0">
                <a:solidFill>
                  <a:srgbClr val="1673BE"/>
                </a:solidFill>
                <a:latin typeface="Arial"/>
              </a:rPr>
              <a:t>1.33 µs      </a:t>
            </a:r>
            <a:r>
              <a:rPr lang="en-US" sz="1400" b="1" i="0" dirty="0">
                <a:solidFill>
                  <a:srgbClr val="1673BE"/>
                </a:solidFill>
                <a:latin typeface="Arial"/>
              </a:rPr>
              <a:t>1</a:t>
            </a:r>
            <a:r>
              <a:rPr sz="1400" b="1" i="0" dirty="0">
                <a:solidFill>
                  <a:srgbClr val="1673BE"/>
                </a:solidFill>
                <a:latin typeface="Arial"/>
              </a:rPr>
              <a:t>3 accesses</a:t>
            </a:r>
          </a:p>
        </p:txBody>
      </p:sp>
      <p:sp>
        <p:nvSpPr>
          <p:cNvPr id="30" name="Rectangle 29"/>
          <p:cNvSpPr/>
          <p:nvPr/>
        </p:nvSpPr>
        <p:spPr>
          <a:xfrm>
            <a:off x="2532888" y="4535424"/>
            <a:ext cx="1359529" cy="274320"/>
          </a:xfrm>
          <a:prstGeom prst="rect">
            <a:avLst/>
          </a:prstGeom>
          <a:solidFill>
            <a:srgbClr val="8DA2B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1" name="TextBox 30"/>
          <p:cNvSpPr txBox="1"/>
          <p:nvPr/>
        </p:nvSpPr>
        <p:spPr>
          <a:xfrm>
            <a:off x="4011289" y="4562856"/>
            <a:ext cx="2834640" cy="215444"/>
          </a:xfrm>
          <a:prstGeom prst="rect">
            <a:avLst/>
          </a:prstGeom>
          <a:noFill/>
        </p:spPr>
        <p:txBody>
          <a:bodyPr wrap="square" lIns="0" tIns="0" rIns="0" bIns="0" anchor="t">
            <a:spAutoFit/>
          </a:bodyPr>
          <a:lstStyle/>
          <a:p>
            <a:pPr algn="l">
              <a:spcBef>
                <a:spcPts val="0"/>
              </a:spcBef>
              <a:spcAft>
                <a:spcPts val="600"/>
              </a:spcAft>
            </a:pPr>
            <a:r>
              <a:rPr sz="1400" b="0" i="0" dirty="0">
                <a:solidFill>
                  <a:srgbClr val="5F7B90"/>
                </a:solidFill>
                <a:latin typeface="Arial"/>
              </a:rPr>
              <a:t>1.18 µs      9 accesses</a:t>
            </a:r>
          </a:p>
        </p:txBody>
      </p:sp>
      <p:grpSp>
        <p:nvGrpSpPr>
          <p:cNvPr id="36" name="Group 35">
            <a:extLst>
              <a:ext uri="{FF2B5EF4-FFF2-40B4-BE49-F238E27FC236}">
                <a16:creationId xmlns:a16="http://schemas.microsoft.com/office/drawing/2014/main" id="{4C0CA491-37C4-F0A2-5030-05DEDBCB5B58}"/>
              </a:ext>
            </a:extLst>
          </p:cNvPr>
          <p:cNvGrpSpPr/>
          <p:nvPr/>
        </p:nvGrpSpPr>
        <p:grpSpPr>
          <a:xfrm>
            <a:off x="2763439" y="5563789"/>
            <a:ext cx="6269250" cy="749808"/>
            <a:chOff x="4334256" y="5429191"/>
            <a:chExt cx="6269250" cy="749808"/>
          </a:xfrm>
        </p:grpSpPr>
        <p:sp>
          <p:nvSpPr>
            <p:cNvPr id="32" name="Rectangle 31"/>
            <p:cNvSpPr/>
            <p:nvPr/>
          </p:nvSpPr>
          <p:spPr>
            <a:xfrm>
              <a:off x="4334256" y="5429191"/>
              <a:ext cx="6269250" cy="749808"/>
            </a:xfrm>
            <a:prstGeom prst="rect">
              <a:avLst/>
            </a:prstGeom>
            <a:no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3" name="Rectangle 32"/>
            <p:cNvSpPr/>
            <p:nvPr/>
          </p:nvSpPr>
          <p:spPr>
            <a:xfrm>
              <a:off x="4334256" y="5429191"/>
              <a:ext cx="68580" cy="749808"/>
            </a:xfrm>
            <a:prstGeom prst="rect">
              <a:avLst/>
            </a:prstGeom>
            <a:solidFill>
              <a:srgbClr val="2E93D8"/>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4" name="TextBox 33"/>
            <p:cNvSpPr txBox="1"/>
            <p:nvPr/>
          </p:nvSpPr>
          <p:spPr>
            <a:xfrm>
              <a:off x="4645153" y="5647962"/>
              <a:ext cx="5774192" cy="312265"/>
            </a:xfrm>
            <a:prstGeom prst="rect">
              <a:avLst/>
            </a:prstGeom>
            <a:noFill/>
          </p:spPr>
          <p:txBody>
            <a:bodyPr wrap="square" lIns="0" tIns="0" rIns="0" bIns="0" anchor="ctr">
              <a:spAutoFit/>
            </a:bodyPr>
            <a:lstStyle/>
            <a:p>
              <a:pPr algn="l">
                <a:lnSpc>
                  <a:spcPct val="110000"/>
                </a:lnSpc>
                <a:spcBef>
                  <a:spcPts val="0"/>
                </a:spcBef>
                <a:spcAft>
                  <a:spcPts val="600"/>
                </a:spcAft>
              </a:pPr>
              <a:r>
                <a:rPr lang="en-US" sz="2000" b="1" dirty="0">
                  <a:solidFill>
                    <a:srgbClr val="1573BE"/>
                  </a:solidFill>
                  <a:latin typeface="Arial"/>
                </a:rPr>
                <a:t>Common prefix lengths are accelerated by &gt;4x </a:t>
              </a:r>
              <a:endParaRPr sz="2000" b="1" i="0" dirty="0">
                <a:solidFill>
                  <a:srgbClr val="1573BE"/>
                </a:solidFill>
                <a:latin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310896"/>
            <a:ext cx="11057839" cy="192360"/>
          </a:xfrm>
          <a:prstGeom prst="rect">
            <a:avLst/>
          </a:prstGeom>
          <a:noFill/>
        </p:spPr>
        <p:txBody>
          <a:bodyPr wrap="square" lIns="0" tIns="0" rIns="0" bIns="0" anchor="t">
            <a:spAutoFit/>
          </a:bodyPr>
          <a:lstStyle/>
          <a:p>
            <a:pPr algn="l">
              <a:spcBef>
                <a:spcPts val="0"/>
              </a:spcBef>
              <a:spcAft>
                <a:spcPts val="600"/>
              </a:spcAft>
            </a:pPr>
            <a:r>
              <a:rPr lang="en-US" sz="1250" b="1" i="0" dirty="0" err="1">
                <a:solidFill>
                  <a:srgbClr val="0E4E80"/>
                </a:solidFill>
                <a:latin typeface="Arial"/>
              </a:rPr>
              <a:t>XFir</a:t>
            </a:r>
            <a:r>
              <a:rPr lang="en-US" sz="1250" b="1" i="0" dirty="0">
                <a:solidFill>
                  <a:srgbClr val="0E4E80"/>
                </a:solidFill>
                <a:latin typeface="Arial"/>
              </a:rPr>
              <a:t> Design</a:t>
            </a:r>
            <a:endParaRPr sz="1250" b="1" i="0" dirty="0">
              <a:solidFill>
                <a:srgbClr val="0E4E80"/>
              </a:solidFill>
              <a:latin typeface="Arial"/>
            </a:endParaRPr>
          </a:p>
        </p:txBody>
      </p:sp>
      <p:sp>
        <p:nvSpPr>
          <p:cNvPr id="3" name="TextBox 2"/>
          <p:cNvSpPr txBox="1"/>
          <p:nvPr/>
        </p:nvSpPr>
        <p:spPr>
          <a:xfrm>
            <a:off x="566928" y="603504"/>
            <a:ext cx="11057839" cy="438582"/>
          </a:xfrm>
          <a:prstGeom prst="rect">
            <a:avLst/>
          </a:prstGeom>
          <a:noFill/>
        </p:spPr>
        <p:txBody>
          <a:bodyPr wrap="square" lIns="0" tIns="0" rIns="0" bIns="0" anchor="t">
            <a:spAutoFit/>
          </a:bodyPr>
          <a:lstStyle/>
          <a:p>
            <a:pPr algn="l">
              <a:lnSpc>
                <a:spcPct val="95000"/>
              </a:lnSpc>
              <a:spcBef>
                <a:spcPts val="0"/>
              </a:spcBef>
              <a:spcAft>
                <a:spcPts val="600"/>
              </a:spcAft>
            </a:pPr>
            <a:r>
              <a:rPr sz="3000" b="1" i="0" dirty="0">
                <a:solidFill>
                  <a:srgbClr val="0C3355"/>
                </a:solidFill>
                <a:latin typeface="Arial"/>
              </a:rPr>
              <a:t>Design 3: CPU–CNP </a:t>
            </a:r>
            <a:r>
              <a:rPr lang="en-US" sz="3000" b="1" dirty="0">
                <a:solidFill>
                  <a:srgbClr val="0C3355"/>
                </a:solidFill>
                <a:latin typeface="Arial"/>
              </a:rPr>
              <a:t>c</a:t>
            </a:r>
            <a:r>
              <a:rPr sz="3000" b="1" i="0" dirty="0">
                <a:solidFill>
                  <a:srgbClr val="0C3355"/>
                </a:solidFill>
                <a:latin typeface="Arial"/>
              </a:rPr>
              <a:t>ollaboration</a:t>
            </a:r>
          </a:p>
        </p:txBody>
      </p:sp>
      <p:sp>
        <p:nvSpPr>
          <p:cNvPr id="4" name="Rectangle 3"/>
          <p:cNvSpPr/>
          <p:nvPr/>
        </p:nvSpPr>
        <p:spPr>
          <a:xfrm>
            <a:off x="566928" y="1170432"/>
            <a:ext cx="1143000" cy="50292"/>
          </a:xfrm>
          <a:prstGeom prst="rect">
            <a:avLst/>
          </a:prstGeom>
          <a:solidFill>
            <a:srgbClr val="2E93D8"/>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grpSp>
        <p:nvGrpSpPr>
          <p:cNvPr id="24" name="Group 23">
            <a:extLst>
              <a:ext uri="{FF2B5EF4-FFF2-40B4-BE49-F238E27FC236}">
                <a16:creationId xmlns:a16="http://schemas.microsoft.com/office/drawing/2014/main" id="{1036C461-68C1-C452-4E40-400722D4208D}"/>
              </a:ext>
            </a:extLst>
          </p:cNvPr>
          <p:cNvGrpSpPr/>
          <p:nvPr/>
        </p:nvGrpSpPr>
        <p:grpSpPr>
          <a:xfrm>
            <a:off x="343564" y="2403401"/>
            <a:ext cx="3657600" cy="3712464"/>
            <a:chOff x="343564" y="2403401"/>
            <a:chExt cx="3657600" cy="3712464"/>
          </a:xfrm>
        </p:grpSpPr>
        <p:sp>
          <p:nvSpPr>
            <p:cNvPr id="5" name="Rectangle 4"/>
            <p:cNvSpPr/>
            <p:nvPr/>
          </p:nvSpPr>
          <p:spPr>
            <a:xfrm>
              <a:off x="343564" y="2403401"/>
              <a:ext cx="3657600" cy="3712464"/>
            </a:xfrm>
            <a:prstGeom prst="rect">
              <a:avLst/>
            </a:prstGeom>
            <a:solidFill>
              <a:srgbClr val="E8F2FB"/>
            </a:solid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Rectangle 5"/>
            <p:cNvSpPr/>
            <p:nvPr/>
          </p:nvSpPr>
          <p:spPr>
            <a:xfrm>
              <a:off x="343564" y="2403401"/>
              <a:ext cx="3657600" cy="50292"/>
            </a:xfrm>
            <a:prstGeom prst="rect">
              <a:avLst/>
            </a:prstGeom>
            <a:solidFill>
              <a:srgbClr val="0E4E8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7" name="Picture 6" descr="offload.png"/>
            <p:cNvPicPr>
              <a:picLocks noChangeAspect="1"/>
            </p:cNvPicPr>
            <p:nvPr/>
          </p:nvPicPr>
          <p:blipFill>
            <a:blip r:embed="rId3"/>
            <a:stretch>
              <a:fillRect/>
            </a:stretch>
          </p:blipFill>
          <p:spPr>
            <a:xfrm>
              <a:off x="965454" y="2604569"/>
              <a:ext cx="2413818" cy="1481328"/>
            </a:xfrm>
            <a:prstGeom prst="rect">
              <a:avLst/>
            </a:prstGeom>
          </p:spPr>
        </p:pic>
        <p:sp>
          <p:nvSpPr>
            <p:cNvPr id="8" name="TextBox 7"/>
            <p:cNvSpPr txBox="1"/>
            <p:nvPr/>
          </p:nvSpPr>
          <p:spPr>
            <a:xfrm>
              <a:off x="599596" y="4250489"/>
              <a:ext cx="3145536" cy="1257524"/>
            </a:xfrm>
            <a:prstGeom prst="rect">
              <a:avLst/>
            </a:prstGeom>
            <a:noFill/>
          </p:spPr>
          <p:txBody>
            <a:bodyPr wrap="square" lIns="0" tIns="0" rIns="0" bIns="0" anchor="t">
              <a:spAutoFit/>
            </a:bodyPr>
            <a:lstStyle/>
            <a:p>
              <a:pPr algn="l">
                <a:spcBef>
                  <a:spcPts val="0"/>
                </a:spcBef>
                <a:spcAft>
                  <a:spcPts val="1000"/>
                </a:spcAft>
              </a:pPr>
              <a:r>
                <a:rPr sz="1850" b="1" i="0" dirty="0">
                  <a:solidFill>
                    <a:srgbClr val="0E4E80"/>
                  </a:solidFill>
                  <a:latin typeface="Arial"/>
                </a:rPr>
                <a:t>Control &amp; observability</a:t>
              </a:r>
            </a:p>
            <a:p>
              <a:pPr marL="285750" indent="-285750">
                <a:lnSpc>
                  <a:spcPct val="110000"/>
                </a:lnSpc>
                <a:spcBef>
                  <a:spcPts val="0"/>
                </a:spcBef>
                <a:spcAft>
                  <a:spcPts val="800"/>
                </a:spcAft>
                <a:buFont typeface="Arial" panose="020B0604020202020204" pitchFamily="34" charset="0"/>
                <a:buChar char="•"/>
              </a:pPr>
              <a:r>
                <a:rPr sz="1500" b="0" i="0" dirty="0">
                  <a:solidFill>
                    <a:srgbClr val="1B2A35"/>
                  </a:solidFill>
                  <a:latin typeface="Arial"/>
                </a:rPr>
                <a:t>CPU polls the FST, logs</a:t>
              </a:r>
              <a:r>
                <a:rPr lang="en-US" sz="1500" dirty="0">
                  <a:solidFill>
                    <a:srgbClr val="1B2A35"/>
                  </a:solidFill>
                  <a:latin typeface="Arial"/>
                </a:rPr>
                <a:t> the entry</a:t>
              </a:r>
              <a:r>
                <a:rPr sz="1500" b="0" i="0" dirty="0">
                  <a:solidFill>
                    <a:srgbClr val="1B2A35"/>
                  </a:solidFill>
                  <a:latin typeface="Arial"/>
                </a:rPr>
                <a:t>, </a:t>
              </a:r>
              <a:br>
                <a:rPr lang="en-US" sz="1500" b="0" i="0" dirty="0">
                  <a:solidFill>
                    <a:srgbClr val="1B2A35"/>
                  </a:solidFill>
                  <a:latin typeface="Arial"/>
                </a:rPr>
              </a:br>
              <a:r>
                <a:rPr lang="en-US" sz="1500" b="0" i="0" dirty="0">
                  <a:solidFill>
                    <a:srgbClr val="1B2A35"/>
                  </a:solidFill>
                  <a:latin typeface="Arial"/>
                </a:rPr>
                <a:t>offloads</a:t>
              </a:r>
              <a:r>
                <a:rPr sz="1500" b="0" i="0" dirty="0">
                  <a:solidFill>
                    <a:srgbClr val="1B2A35"/>
                  </a:solidFill>
                  <a:latin typeface="Arial"/>
                </a:rPr>
                <a:t> it into the </a:t>
              </a:r>
              <a:r>
                <a:rPr lang="en-US" sz="1500" b="0" i="0" dirty="0">
                  <a:solidFill>
                    <a:srgbClr val="1B2A35"/>
                  </a:solidFill>
                  <a:latin typeface="Arial"/>
                </a:rPr>
                <a:t>ASIC</a:t>
              </a:r>
              <a:endParaRPr sz="1500" b="0" i="0" dirty="0">
                <a:solidFill>
                  <a:srgbClr val="1B2A35"/>
                </a:solidFill>
                <a:latin typeface="Arial"/>
              </a:endParaRPr>
            </a:p>
            <a:p>
              <a:pPr marL="285750" indent="-285750">
                <a:lnSpc>
                  <a:spcPct val="110000"/>
                </a:lnSpc>
                <a:spcBef>
                  <a:spcPts val="0"/>
                </a:spcBef>
                <a:spcAft>
                  <a:spcPts val="800"/>
                </a:spcAft>
                <a:buFont typeface="Arial" panose="020B0604020202020204" pitchFamily="34" charset="0"/>
                <a:buChar char="•"/>
              </a:pPr>
              <a:r>
                <a:rPr lang="en-US" sz="1500" b="0" i="0" dirty="0">
                  <a:solidFill>
                    <a:srgbClr val="1B2A35"/>
                  </a:solidFill>
                  <a:latin typeface="Arial"/>
                </a:rPr>
                <a:t>Observability for</a:t>
              </a:r>
              <a:r>
                <a:rPr lang="en-US" sz="1500" dirty="0">
                  <a:solidFill>
                    <a:srgbClr val="1B2A35"/>
                  </a:solidFill>
                  <a:latin typeface="Arial"/>
                </a:rPr>
                <a:t> </a:t>
              </a:r>
              <a:r>
                <a:rPr sz="1500" b="0" i="0" dirty="0">
                  <a:solidFill>
                    <a:srgbClr val="1B2A35"/>
                  </a:solidFill>
                  <a:latin typeface="Arial"/>
                </a:rPr>
                <a:t>debugging</a:t>
              </a:r>
            </a:p>
          </p:txBody>
        </p:sp>
      </p:grpSp>
      <p:grpSp>
        <p:nvGrpSpPr>
          <p:cNvPr id="25" name="Group 24">
            <a:extLst>
              <a:ext uri="{FF2B5EF4-FFF2-40B4-BE49-F238E27FC236}">
                <a16:creationId xmlns:a16="http://schemas.microsoft.com/office/drawing/2014/main" id="{3C5E4E13-5D71-0AE4-8AE8-1C77A53AAB57}"/>
              </a:ext>
            </a:extLst>
          </p:cNvPr>
          <p:cNvGrpSpPr/>
          <p:nvPr/>
        </p:nvGrpSpPr>
        <p:grpSpPr>
          <a:xfrm>
            <a:off x="4266340" y="2403401"/>
            <a:ext cx="3657600" cy="3712464"/>
            <a:chOff x="4266340" y="2403401"/>
            <a:chExt cx="3657600" cy="3712464"/>
          </a:xfrm>
        </p:grpSpPr>
        <p:sp>
          <p:nvSpPr>
            <p:cNvPr id="9" name="Rectangle 8"/>
            <p:cNvSpPr/>
            <p:nvPr/>
          </p:nvSpPr>
          <p:spPr>
            <a:xfrm>
              <a:off x="4266340" y="2403401"/>
              <a:ext cx="3657600" cy="3712464"/>
            </a:xfrm>
            <a:prstGeom prst="rect">
              <a:avLst/>
            </a:prstGeom>
            <a:solidFill>
              <a:srgbClr val="E8F2FB"/>
            </a:solid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0" name="Rectangle 9"/>
            <p:cNvSpPr/>
            <p:nvPr/>
          </p:nvSpPr>
          <p:spPr>
            <a:xfrm>
              <a:off x="4266340" y="2403401"/>
              <a:ext cx="3657600" cy="50292"/>
            </a:xfrm>
            <a:prstGeom prst="rect">
              <a:avLst/>
            </a:prstGeom>
            <a:solidFill>
              <a:srgbClr val="0E7C7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1" name="Picture 10" descr="cpu_cnp_sp.png"/>
            <p:cNvPicPr>
              <a:picLocks noChangeAspect="1"/>
            </p:cNvPicPr>
            <p:nvPr/>
          </p:nvPicPr>
          <p:blipFill>
            <a:blip r:embed="rId4"/>
            <a:stretch>
              <a:fillRect/>
            </a:stretch>
          </p:blipFill>
          <p:spPr>
            <a:xfrm>
              <a:off x="4743525" y="2604569"/>
              <a:ext cx="2703229" cy="1481328"/>
            </a:xfrm>
            <a:prstGeom prst="rect">
              <a:avLst/>
            </a:prstGeom>
          </p:spPr>
        </p:pic>
        <p:sp>
          <p:nvSpPr>
            <p:cNvPr id="12" name="TextBox 11"/>
            <p:cNvSpPr txBox="1"/>
            <p:nvPr/>
          </p:nvSpPr>
          <p:spPr>
            <a:xfrm>
              <a:off x="4440536" y="4259633"/>
              <a:ext cx="3401569" cy="1511439"/>
            </a:xfrm>
            <a:prstGeom prst="rect">
              <a:avLst/>
            </a:prstGeom>
            <a:noFill/>
          </p:spPr>
          <p:txBody>
            <a:bodyPr wrap="square" lIns="0" tIns="0" rIns="0" bIns="0" anchor="t">
              <a:spAutoFit/>
            </a:bodyPr>
            <a:lstStyle/>
            <a:p>
              <a:pPr algn="l">
                <a:spcBef>
                  <a:spcPts val="0"/>
                </a:spcBef>
                <a:spcAft>
                  <a:spcPts val="1000"/>
                </a:spcAft>
              </a:pPr>
              <a:r>
                <a:rPr sz="1850" b="1" i="0" dirty="0">
                  <a:solidFill>
                    <a:srgbClr val="0E7C74"/>
                  </a:solidFill>
                  <a:latin typeface="Arial"/>
                </a:rPr>
                <a:t>Parallel flow serving</a:t>
              </a:r>
            </a:p>
            <a:p>
              <a:pPr marL="285750" indent="-285750">
                <a:lnSpc>
                  <a:spcPct val="110000"/>
                </a:lnSpc>
                <a:spcBef>
                  <a:spcPts val="0"/>
                </a:spcBef>
                <a:spcAft>
                  <a:spcPts val="800"/>
                </a:spcAft>
                <a:buFont typeface="Arial" panose="020B0604020202020204" pitchFamily="34" charset="0"/>
                <a:buChar char="•"/>
              </a:pPr>
              <a:r>
                <a:rPr lang="en-US" sz="1500" dirty="0">
                  <a:solidFill>
                    <a:srgbClr val="1B2A35"/>
                  </a:solidFill>
                  <a:latin typeface="Arial"/>
                </a:rPr>
                <a:t>CNP and CPU handle the slow path</a:t>
              </a:r>
              <a:br>
                <a:rPr lang="en-US" sz="1500" dirty="0">
                  <a:solidFill>
                    <a:srgbClr val="1B2A35"/>
                  </a:solidFill>
                  <a:latin typeface="Arial"/>
                </a:rPr>
              </a:br>
              <a:r>
                <a:rPr lang="en-US" sz="1500" dirty="0">
                  <a:solidFill>
                    <a:srgbClr val="1B2A35"/>
                  </a:solidFill>
                  <a:latin typeface="Arial"/>
                </a:rPr>
                <a:t>in parallel</a:t>
              </a:r>
              <a:endParaRPr sz="1500" b="0" i="0" dirty="0">
                <a:solidFill>
                  <a:schemeClr val="tx2">
                    <a:lumMod val="75000"/>
                    <a:lumOff val="25000"/>
                  </a:schemeClr>
                </a:solidFill>
                <a:latin typeface="Arial"/>
              </a:endParaRPr>
            </a:p>
            <a:p>
              <a:pPr marL="285750" indent="-285750">
                <a:lnSpc>
                  <a:spcPct val="110000"/>
                </a:lnSpc>
                <a:spcBef>
                  <a:spcPts val="0"/>
                </a:spcBef>
                <a:spcAft>
                  <a:spcPts val="800"/>
                </a:spcAft>
                <a:buFont typeface="Arial" panose="020B0604020202020204" pitchFamily="34" charset="0"/>
                <a:buChar char="•"/>
              </a:pPr>
              <a:r>
                <a:rPr lang="en-US" sz="1500" b="0" i="0" dirty="0">
                  <a:solidFill>
                    <a:srgbClr val="1B2A35"/>
                  </a:solidFill>
                  <a:latin typeface="Arial"/>
                </a:rPr>
                <a:t>Aggregate the throughput:</a:t>
              </a:r>
              <a:br>
                <a:rPr lang="en-US" sz="1500" b="1" dirty="0">
                  <a:solidFill>
                    <a:srgbClr val="1573BE"/>
                  </a:solidFill>
                  <a:latin typeface="Arial"/>
                </a:rPr>
              </a:br>
              <a:r>
                <a:rPr lang="en-US" sz="1500" dirty="0">
                  <a:latin typeface="Arial"/>
                </a:rPr>
                <a:t>CNP + CPU</a:t>
              </a:r>
              <a:endParaRPr lang="en-US" sz="1500" i="0" dirty="0">
                <a:latin typeface="Arial"/>
              </a:endParaRPr>
            </a:p>
          </p:txBody>
        </p:sp>
      </p:grpSp>
      <p:grpSp>
        <p:nvGrpSpPr>
          <p:cNvPr id="26" name="Group 25">
            <a:extLst>
              <a:ext uri="{FF2B5EF4-FFF2-40B4-BE49-F238E27FC236}">
                <a16:creationId xmlns:a16="http://schemas.microsoft.com/office/drawing/2014/main" id="{C0437EE0-413F-D981-F58C-1C638DF2AFED}"/>
              </a:ext>
            </a:extLst>
          </p:cNvPr>
          <p:cNvGrpSpPr/>
          <p:nvPr/>
        </p:nvGrpSpPr>
        <p:grpSpPr>
          <a:xfrm>
            <a:off x="8189116" y="2403401"/>
            <a:ext cx="3657600" cy="3712464"/>
            <a:chOff x="8189116" y="2403401"/>
            <a:chExt cx="3657600" cy="3712464"/>
          </a:xfrm>
        </p:grpSpPr>
        <p:sp>
          <p:nvSpPr>
            <p:cNvPr id="13" name="Rectangle 12"/>
            <p:cNvSpPr/>
            <p:nvPr/>
          </p:nvSpPr>
          <p:spPr>
            <a:xfrm>
              <a:off x="8189116" y="2403401"/>
              <a:ext cx="3657600" cy="3712464"/>
            </a:xfrm>
            <a:prstGeom prst="rect">
              <a:avLst/>
            </a:prstGeom>
            <a:solidFill>
              <a:srgbClr val="E8F2FB"/>
            </a:solid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4" name="Rectangle 13"/>
            <p:cNvSpPr/>
            <p:nvPr/>
          </p:nvSpPr>
          <p:spPr>
            <a:xfrm>
              <a:off x="8189116" y="2403401"/>
              <a:ext cx="3657600" cy="50292"/>
            </a:xfrm>
            <a:prstGeom prst="rect">
              <a:avLst/>
            </a:prstGeom>
            <a:solidFill>
              <a:srgbClr val="6346A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5" name="Picture 14" descr="escape.png"/>
            <p:cNvPicPr>
              <a:picLocks noChangeAspect="1"/>
            </p:cNvPicPr>
            <p:nvPr/>
          </p:nvPicPr>
          <p:blipFill>
            <a:blip r:embed="rId5"/>
            <a:stretch>
              <a:fillRect/>
            </a:stretch>
          </p:blipFill>
          <p:spPr>
            <a:xfrm>
              <a:off x="8693541" y="2604569"/>
              <a:ext cx="2648749" cy="1481328"/>
            </a:xfrm>
            <a:prstGeom prst="rect">
              <a:avLst/>
            </a:prstGeom>
          </p:spPr>
        </p:pic>
        <p:sp>
          <p:nvSpPr>
            <p:cNvPr id="16" name="TextBox 15"/>
            <p:cNvSpPr txBox="1"/>
            <p:nvPr/>
          </p:nvSpPr>
          <p:spPr>
            <a:xfrm>
              <a:off x="8445147" y="4250489"/>
              <a:ext cx="3145536" cy="1511439"/>
            </a:xfrm>
            <a:prstGeom prst="rect">
              <a:avLst/>
            </a:prstGeom>
            <a:noFill/>
          </p:spPr>
          <p:txBody>
            <a:bodyPr wrap="square" lIns="0" tIns="0" rIns="0" bIns="0" anchor="t">
              <a:spAutoFit/>
            </a:bodyPr>
            <a:lstStyle/>
            <a:p>
              <a:pPr algn="l">
                <a:spcBef>
                  <a:spcPts val="0"/>
                </a:spcBef>
                <a:spcAft>
                  <a:spcPts val="1000"/>
                </a:spcAft>
              </a:pPr>
              <a:r>
                <a:rPr sz="1850" b="1" i="0" dirty="0">
                  <a:solidFill>
                    <a:srgbClr val="6346A5"/>
                  </a:solidFill>
                  <a:latin typeface="Arial"/>
                </a:rPr>
                <a:t>Escape path</a:t>
              </a:r>
              <a:endParaRPr lang="en-US" sz="1850" b="1" i="0" dirty="0">
                <a:solidFill>
                  <a:srgbClr val="6346A5"/>
                </a:solidFill>
                <a:latin typeface="Arial"/>
              </a:endParaRPr>
            </a:p>
            <a:p>
              <a:pPr marL="285750" indent="-285750">
                <a:lnSpc>
                  <a:spcPct val="110000"/>
                </a:lnSpc>
                <a:spcBef>
                  <a:spcPts val="0"/>
                </a:spcBef>
                <a:spcAft>
                  <a:spcPts val="800"/>
                </a:spcAft>
                <a:buFont typeface="Arial" panose="020B0604020202020204" pitchFamily="34" charset="0"/>
                <a:buChar char="•"/>
              </a:pPr>
              <a:r>
                <a:rPr lang="en-US" sz="1500" b="0" i="0" dirty="0">
                  <a:solidFill>
                    <a:srgbClr val="1B2A35"/>
                  </a:solidFill>
                  <a:latin typeface="Arial"/>
                </a:rPr>
                <a:t>On CNP failure, redirect traffic to the CPU</a:t>
              </a:r>
            </a:p>
            <a:p>
              <a:pPr marL="285750" indent="-285750">
                <a:lnSpc>
                  <a:spcPct val="110000"/>
                </a:lnSpc>
                <a:spcBef>
                  <a:spcPts val="0"/>
                </a:spcBef>
                <a:spcAft>
                  <a:spcPts val="800"/>
                </a:spcAft>
                <a:buFont typeface="Arial" panose="020B0604020202020204" pitchFamily="34" charset="0"/>
                <a:buChar char="•"/>
              </a:pPr>
              <a:r>
                <a:rPr lang="en-US" sz="1500" b="0" i="0" dirty="0">
                  <a:solidFill>
                    <a:srgbClr val="1B2A35"/>
                  </a:solidFill>
                  <a:latin typeface="Arial"/>
                </a:rPr>
                <a:t>Lower throughput, but service stays up</a:t>
              </a:r>
            </a:p>
          </p:txBody>
        </p:sp>
      </p:grpSp>
      <p:grpSp>
        <p:nvGrpSpPr>
          <p:cNvPr id="18" name="Group 17">
            <a:extLst>
              <a:ext uri="{FF2B5EF4-FFF2-40B4-BE49-F238E27FC236}">
                <a16:creationId xmlns:a16="http://schemas.microsoft.com/office/drawing/2014/main" id="{980EAC2D-36B4-75D4-9FDF-C32D56A74E6A}"/>
              </a:ext>
            </a:extLst>
          </p:cNvPr>
          <p:cNvGrpSpPr/>
          <p:nvPr/>
        </p:nvGrpSpPr>
        <p:grpSpPr>
          <a:xfrm>
            <a:off x="1663886" y="1475509"/>
            <a:ext cx="8862506" cy="640080"/>
            <a:chOff x="566928" y="5550879"/>
            <a:chExt cx="10875641" cy="640080"/>
          </a:xfrm>
        </p:grpSpPr>
        <p:sp>
          <p:nvSpPr>
            <p:cNvPr id="19" name="Rectangle 18">
              <a:extLst>
                <a:ext uri="{FF2B5EF4-FFF2-40B4-BE49-F238E27FC236}">
                  <a16:creationId xmlns:a16="http://schemas.microsoft.com/office/drawing/2014/main" id="{2A869A8D-8AF6-51E7-34E3-8668A0259CD3}"/>
                </a:ext>
              </a:extLst>
            </p:cNvPr>
            <p:cNvSpPr/>
            <p:nvPr/>
          </p:nvSpPr>
          <p:spPr>
            <a:xfrm>
              <a:off x="566929" y="5550879"/>
              <a:ext cx="10875640" cy="640080"/>
            </a:xfrm>
            <a:prstGeom prst="rect">
              <a:avLst/>
            </a:prstGeom>
            <a:no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lang="en-US" sz="2100" b="1" dirty="0">
                  <a:solidFill>
                    <a:srgbClr val="0E4E80"/>
                  </a:solidFill>
                  <a:latin typeface="Arial"/>
                </a:rPr>
                <a:t>CNP serves the slow path, while CPU is still useful</a:t>
              </a:r>
            </a:p>
          </p:txBody>
        </p:sp>
        <p:sp>
          <p:nvSpPr>
            <p:cNvPr id="20" name="Rectangle 19">
              <a:extLst>
                <a:ext uri="{FF2B5EF4-FFF2-40B4-BE49-F238E27FC236}">
                  <a16:creationId xmlns:a16="http://schemas.microsoft.com/office/drawing/2014/main" id="{1899E063-62B1-3251-6AD0-85990F2540F0}"/>
                </a:ext>
              </a:extLst>
            </p:cNvPr>
            <p:cNvSpPr/>
            <p:nvPr/>
          </p:nvSpPr>
          <p:spPr>
            <a:xfrm>
              <a:off x="566928" y="5550879"/>
              <a:ext cx="68580" cy="640080"/>
            </a:xfrm>
            <a:prstGeom prst="rect">
              <a:avLst/>
            </a:prstGeom>
            <a:solidFill>
              <a:srgbClr val="0C4E8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solidFill>
                  <a:srgbClr val="C0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6581289" y="2890834"/>
            <a:ext cx="5734535" cy="1358449"/>
          </a:xfrm>
          <a:prstGeom prst="rect">
            <a:avLst/>
          </a:prstGeom>
          <a:noFill/>
        </p:spPr>
        <p:txBody>
          <a:bodyPr wrap="square" lIns="0" tIns="0" rIns="0" bIns="0" anchor="t">
            <a:spAutoFit/>
          </a:bodyPr>
          <a:lstStyle/>
          <a:p>
            <a:pPr marL="342900" indent="-342900">
              <a:lnSpc>
                <a:spcPct val="112000"/>
              </a:lnSpc>
              <a:spcAft>
                <a:spcPts val="1300"/>
              </a:spcAft>
              <a:buFont typeface="Arial" panose="020B0604020202020204" pitchFamily="34" charset="0"/>
              <a:buChar char="•"/>
            </a:pPr>
            <a:r>
              <a:rPr sz="2100" b="0" i="0" dirty="0">
                <a:solidFill>
                  <a:srgbClr val="1B2A35"/>
                </a:solidFill>
                <a:latin typeface="Arial"/>
              </a:rPr>
              <a:t>SW ≈ 175K, Fornax ≈ 160K</a:t>
            </a:r>
            <a:r>
              <a:rPr lang="en-US" sz="2100" b="0" i="0" dirty="0">
                <a:solidFill>
                  <a:srgbClr val="1B2A35"/>
                </a:solidFill>
                <a:latin typeface="Arial"/>
              </a:rPr>
              <a:t>, </a:t>
            </a:r>
            <a:r>
              <a:rPr lang="en-US" sz="2100" b="0" i="0" dirty="0" err="1">
                <a:solidFill>
                  <a:srgbClr val="1B2A35"/>
                </a:solidFill>
                <a:latin typeface="Arial"/>
              </a:rPr>
              <a:t>XFir</a:t>
            </a:r>
            <a:r>
              <a:rPr lang="en-US" sz="2100" dirty="0">
                <a:solidFill>
                  <a:srgbClr val="1B2A35"/>
                </a:solidFill>
                <a:latin typeface="Arial"/>
              </a:rPr>
              <a:t> ≈ </a:t>
            </a:r>
            <a:r>
              <a:rPr lang="en-US" sz="2100" b="1" dirty="0">
                <a:solidFill>
                  <a:srgbClr val="1673BE"/>
                </a:solidFill>
                <a:latin typeface="Arial"/>
              </a:rPr>
              <a:t>776K</a:t>
            </a:r>
          </a:p>
          <a:p>
            <a:pPr marL="342900" indent="-342900">
              <a:lnSpc>
                <a:spcPct val="112000"/>
              </a:lnSpc>
              <a:spcAft>
                <a:spcPts val="1300"/>
              </a:spcAft>
              <a:buFont typeface="Arial" panose="020B0604020202020204" pitchFamily="34" charset="0"/>
              <a:buChar char="•"/>
            </a:pPr>
            <a:r>
              <a:rPr lang="en-US" sz="2100" i="0" dirty="0">
                <a:latin typeface="Arial"/>
              </a:rPr>
              <a:t>CPU-</a:t>
            </a:r>
            <a:r>
              <a:rPr sz="2100" i="0" dirty="0">
                <a:latin typeface="Arial"/>
              </a:rPr>
              <a:t>CNP</a:t>
            </a:r>
            <a:r>
              <a:rPr lang="en-US" sz="2100" i="0" dirty="0">
                <a:latin typeface="Arial"/>
              </a:rPr>
              <a:t> collaboration</a:t>
            </a:r>
          </a:p>
          <a:p>
            <a:pPr marL="742950" lvl="1" indent="-285750">
              <a:lnSpc>
                <a:spcPct val="112000"/>
              </a:lnSpc>
              <a:spcAft>
                <a:spcPts val="1300"/>
              </a:spcAft>
              <a:buFont typeface="Arial" panose="020B0604020202020204" pitchFamily="34" charset="0"/>
              <a:buChar char="•"/>
            </a:pPr>
            <a:r>
              <a:rPr lang="en-US" sz="1900" dirty="0">
                <a:solidFill>
                  <a:srgbClr val="1573BE"/>
                </a:solidFill>
                <a:latin typeface="Arial"/>
              </a:rPr>
              <a:t>175K (SW) + 776K (</a:t>
            </a:r>
            <a:r>
              <a:rPr lang="en-US" sz="1900" dirty="0" err="1">
                <a:solidFill>
                  <a:srgbClr val="1573BE"/>
                </a:solidFill>
                <a:latin typeface="Arial"/>
              </a:rPr>
              <a:t>XFir</a:t>
            </a:r>
            <a:r>
              <a:rPr lang="en-US" sz="1900" dirty="0">
                <a:solidFill>
                  <a:srgbClr val="1573BE"/>
                </a:solidFill>
                <a:latin typeface="Arial"/>
              </a:rPr>
              <a:t>) = </a:t>
            </a:r>
            <a:r>
              <a:rPr sz="1900" b="1" i="0" dirty="0">
                <a:solidFill>
                  <a:srgbClr val="1573BE"/>
                </a:solidFill>
                <a:latin typeface="Arial"/>
              </a:rPr>
              <a:t>951K</a:t>
            </a:r>
          </a:p>
        </p:txBody>
      </p:sp>
      <p:sp>
        <p:nvSpPr>
          <p:cNvPr id="2" name="TextBox 1"/>
          <p:cNvSpPr txBox="1"/>
          <p:nvPr/>
        </p:nvSpPr>
        <p:spPr>
          <a:xfrm>
            <a:off x="566928" y="310896"/>
            <a:ext cx="11057839" cy="192360"/>
          </a:xfrm>
          <a:prstGeom prst="rect">
            <a:avLst/>
          </a:prstGeom>
          <a:noFill/>
        </p:spPr>
        <p:txBody>
          <a:bodyPr wrap="square" lIns="0" tIns="0" rIns="0" bIns="0" anchor="t">
            <a:spAutoFit/>
          </a:bodyPr>
          <a:lstStyle/>
          <a:p>
            <a:pPr algn="l">
              <a:spcBef>
                <a:spcPts val="0"/>
              </a:spcBef>
              <a:spcAft>
                <a:spcPts val="600"/>
              </a:spcAft>
            </a:pPr>
            <a:r>
              <a:rPr lang="en-US" sz="1250" b="1" i="0" dirty="0">
                <a:solidFill>
                  <a:srgbClr val="0E4E80"/>
                </a:solidFill>
                <a:latin typeface="Arial"/>
              </a:rPr>
              <a:t>Evaluation</a:t>
            </a:r>
            <a:endParaRPr sz="1250" b="1" i="0" dirty="0">
              <a:solidFill>
                <a:srgbClr val="0E4E80"/>
              </a:solidFill>
              <a:latin typeface="Arial"/>
            </a:endParaRPr>
          </a:p>
        </p:txBody>
      </p:sp>
      <p:sp>
        <p:nvSpPr>
          <p:cNvPr id="3" name="TextBox 2"/>
          <p:cNvSpPr txBox="1"/>
          <p:nvPr/>
        </p:nvSpPr>
        <p:spPr>
          <a:xfrm>
            <a:off x="566928" y="603504"/>
            <a:ext cx="11057839" cy="438582"/>
          </a:xfrm>
          <a:prstGeom prst="rect">
            <a:avLst/>
          </a:prstGeom>
          <a:noFill/>
        </p:spPr>
        <p:txBody>
          <a:bodyPr wrap="square" lIns="0" tIns="0" rIns="0" bIns="0" anchor="t">
            <a:spAutoFit/>
          </a:bodyPr>
          <a:lstStyle/>
          <a:p>
            <a:pPr algn="l">
              <a:lnSpc>
                <a:spcPct val="95000"/>
              </a:lnSpc>
              <a:spcBef>
                <a:spcPts val="0"/>
              </a:spcBef>
              <a:spcAft>
                <a:spcPts val="600"/>
              </a:spcAft>
            </a:pPr>
            <a:r>
              <a:rPr lang="en-US" sz="3000" b="1" dirty="0">
                <a:solidFill>
                  <a:srgbClr val="0C3355"/>
                </a:solidFill>
                <a:latin typeface="Arial"/>
              </a:rPr>
              <a:t>Slow-path throughput (CPS)</a:t>
            </a:r>
            <a:endParaRPr lang="en-US" sz="3000" b="1" i="0" dirty="0">
              <a:solidFill>
                <a:srgbClr val="0C3355"/>
              </a:solidFill>
              <a:latin typeface="Arial"/>
            </a:endParaRPr>
          </a:p>
        </p:txBody>
      </p:sp>
      <p:sp>
        <p:nvSpPr>
          <p:cNvPr id="4" name="Rectangle 3"/>
          <p:cNvSpPr/>
          <p:nvPr/>
        </p:nvSpPr>
        <p:spPr>
          <a:xfrm>
            <a:off x="566928" y="1170432"/>
            <a:ext cx="1143000" cy="50292"/>
          </a:xfrm>
          <a:prstGeom prst="rect">
            <a:avLst/>
          </a:prstGeom>
          <a:solidFill>
            <a:srgbClr val="2E93D8"/>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5" name="Picture 4" descr="cps.png"/>
          <p:cNvPicPr>
            <a:picLocks noChangeAspect="1"/>
          </p:cNvPicPr>
          <p:nvPr/>
        </p:nvPicPr>
        <p:blipFill>
          <a:blip r:embed="rId3"/>
          <a:stretch>
            <a:fillRect/>
          </a:stretch>
        </p:blipFill>
        <p:spPr>
          <a:xfrm>
            <a:off x="170688" y="2765547"/>
            <a:ext cx="6217974" cy="3190873"/>
          </a:xfrm>
          <a:prstGeom prst="rect">
            <a:avLst/>
          </a:prstGeom>
        </p:spPr>
      </p:pic>
      <p:sp>
        <p:nvSpPr>
          <p:cNvPr id="6" name="TextBox 5"/>
          <p:cNvSpPr txBox="1"/>
          <p:nvPr/>
        </p:nvSpPr>
        <p:spPr>
          <a:xfrm>
            <a:off x="1149279" y="5956542"/>
            <a:ext cx="4538472" cy="292388"/>
          </a:xfrm>
          <a:prstGeom prst="rect">
            <a:avLst/>
          </a:prstGeom>
          <a:noFill/>
        </p:spPr>
        <p:txBody>
          <a:bodyPr wrap="square" lIns="0" tIns="0" rIns="0" bIns="0" anchor="t">
            <a:spAutoFit/>
          </a:bodyPr>
          <a:lstStyle/>
          <a:p>
            <a:pPr algn="ctr">
              <a:spcBef>
                <a:spcPts val="0"/>
              </a:spcBef>
              <a:spcAft>
                <a:spcPts val="600"/>
              </a:spcAft>
            </a:pPr>
            <a:r>
              <a:rPr sz="1900" dirty="0">
                <a:solidFill>
                  <a:srgbClr val="0C4E80"/>
                </a:solidFill>
                <a:latin typeface="Arial"/>
              </a:rPr>
              <a:t>New-flow setup rate</a:t>
            </a:r>
            <a:r>
              <a:rPr lang="en-US" sz="1900" dirty="0">
                <a:solidFill>
                  <a:srgbClr val="0C4E80"/>
                </a:solidFill>
                <a:latin typeface="Arial"/>
              </a:rPr>
              <a:t> across table sizes</a:t>
            </a:r>
            <a:r>
              <a:rPr sz="1900" dirty="0">
                <a:solidFill>
                  <a:srgbClr val="0C4E80"/>
                </a:solidFill>
                <a:latin typeface="Arial"/>
              </a:rPr>
              <a:t> </a:t>
            </a:r>
          </a:p>
        </p:txBody>
      </p:sp>
      <p:sp>
        <p:nvSpPr>
          <p:cNvPr id="16" name="TextBox 15">
            <a:extLst>
              <a:ext uri="{FF2B5EF4-FFF2-40B4-BE49-F238E27FC236}">
                <a16:creationId xmlns:a16="http://schemas.microsoft.com/office/drawing/2014/main" id="{F483EA2E-E13B-D5DA-2957-B413CF0778FB}"/>
              </a:ext>
            </a:extLst>
          </p:cNvPr>
          <p:cNvSpPr txBox="1"/>
          <p:nvPr/>
        </p:nvSpPr>
        <p:spPr>
          <a:xfrm>
            <a:off x="566928" y="1349070"/>
            <a:ext cx="5438092" cy="1061829"/>
          </a:xfrm>
          <a:prstGeom prst="rect">
            <a:avLst/>
          </a:prstGeom>
          <a:noFill/>
        </p:spPr>
        <p:txBody>
          <a:bodyPr wrap="none" rtlCol="0">
            <a:spAutoFit/>
          </a:bodyPr>
          <a:lstStyle/>
          <a:p>
            <a:pPr marL="285750" indent="-285750">
              <a:buFont typeface="Arial" panose="020B0604020202020204" pitchFamily="34" charset="0"/>
              <a:buChar char="•"/>
            </a:pPr>
            <a:r>
              <a:rPr lang="en-US" sz="2100" b="1" dirty="0" err="1">
                <a:latin typeface="Arial" panose="020B0604020202020204" pitchFamily="34" charset="0"/>
                <a:cs typeface="Arial" panose="020B0604020202020204" pitchFamily="34" charset="0"/>
              </a:rPr>
              <a:t>XFir</a:t>
            </a:r>
            <a:r>
              <a:rPr lang="en-US" sz="2100" dirty="0">
                <a:latin typeface="Arial" panose="020B0604020202020204" pitchFamily="34" charset="0"/>
                <a:cs typeface="Arial" panose="020B0604020202020204" pitchFamily="34" charset="0"/>
              </a:rPr>
              <a:t>: CNP of </a:t>
            </a:r>
            <a:r>
              <a:rPr lang="en-US" sz="2100" dirty="0" err="1">
                <a:latin typeface="Arial" panose="020B0604020202020204" pitchFamily="34" charset="0"/>
                <a:cs typeface="Arial" panose="020B0604020202020204" pitchFamily="34" charset="0"/>
              </a:rPr>
              <a:t>Xline</a:t>
            </a:r>
            <a:endParaRPr lang="en-US" sz="21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100" b="1" dirty="0">
                <a:latin typeface="Arial" panose="020B0604020202020204" pitchFamily="34" charset="0"/>
                <a:cs typeface="Arial" panose="020B0604020202020204" pitchFamily="34" charset="0"/>
              </a:rPr>
              <a:t>SW</a:t>
            </a:r>
            <a:r>
              <a:rPr lang="en-US" sz="2100" dirty="0">
                <a:latin typeface="Arial" panose="020B0604020202020204" pitchFamily="34" charset="0"/>
                <a:cs typeface="Arial" panose="020B0604020202020204" pitchFamily="34" charset="0"/>
              </a:rPr>
              <a:t>: CPU (Software) of </a:t>
            </a:r>
            <a:r>
              <a:rPr lang="en-US" sz="2100" dirty="0" err="1">
                <a:latin typeface="Arial" panose="020B0604020202020204" pitchFamily="34" charset="0"/>
                <a:cs typeface="Arial" panose="020B0604020202020204" pitchFamily="34" charset="0"/>
              </a:rPr>
              <a:t>Xline</a:t>
            </a:r>
            <a:endParaRPr lang="en-US" sz="21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100" b="1" dirty="0">
                <a:latin typeface="Arial" panose="020B0604020202020204" pitchFamily="34" charset="0"/>
                <a:cs typeface="Arial" panose="020B0604020202020204" pitchFamily="34" charset="0"/>
              </a:rPr>
              <a:t>Fornax</a:t>
            </a:r>
            <a:r>
              <a:rPr lang="en-US" sz="2100" dirty="0">
                <a:latin typeface="Arial" panose="020B0604020202020204" pitchFamily="34" charset="0"/>
                <a:cs typeface="Arial" panose="020B0604020202020204" pitchFamily="34" charset="0"/>
              </a:rPr>
              <a:t>: SOTA Sep-Path [SIGCOMM’25]  </a:t>
            </a:r>
          </a:p>
        </p:txBody>
      </p:sp>
      <p:cxnSp>
        <p:nvCxnSpPr>
          <p:cNvPr id="15" name="Straight Arrow Connector 14">
            <a:extLst>
              <a:ext uri="{FF2B5EF4-FFF2-40B4-BE49-F238E27FC236}">
                <a16:creationId xmlns:a16="http://schemas.microsoft.com/office/drawing/2014/main" id="{79952FB9-D33D-CF55-F7C7-AEB27CBC25A8}"/>
              </a:ext>
            </a:extLst>
          </p:cNvPr>
          <p:cNvCxnSpPr>
            <a:cxnSpLocks/>
          </p:cNvCxnSpPr>
          <p:nvPr/>
        </p:nvCxnSpPr>
        <p:spPr>
          <a:xfrm>
            <a:off x="5338282" y="3434733"/>
            <a:ext cx="642973" cy="1183449"/>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2FCB6F1B-0748-7DDF-2821-DDAC6DB02D7A}"/>
              </a:ext>
            </a:extLst>
          </p:cNvPr>
          <p:cNvSpPr txBox="1"/>
          <p:nvPr/>
        </p:nvSpPr>
        <p:spPr>
          <a:xfrm>
            <a:off x="5517063" y="3434733"/>
            <a:ext cx="692818" cy="415498"/>
          </a:xfrm>
          <a:prstGeom prst="rect">
            <a:avLst/>
          </a:prstGeom>
          <a:noFill/>
        </p:spPr>
        <p:txBody>
          <a:bodyPr wrap="none" rtlCol="0">
            <a:spAutoFit/>
          </a:bodyPr>
          <a:lstStyle/>
          <a:p>
            <a:r>
              <a:rPr lang="en-US" sz="2100" dirty="0">
                <a:solidFill>
                  <a:srgbClr val="FF0000"/>
                </a:solidFill>
                <a:latin typeface="Arial" panose="020B0604020202020204" pitchFamily="34" charset="0"/>
                <a:cs typeface="Arial" panose="020B0604020202020204" pitchFamily="34" charset="0"/>
              </a:rPr>
              <a:t>4.8x</a:t>
            </a:r>
          </a:p>
        </p:txBody>
      </p:sp>
      <p:grpSp>
        <p:nvGrpSpPr>
          <p:cNvPr id="7" name="Group 6">
            <a:extLst>
              <a:ext uri="{FF2B5EF4-FFF2-40B4-BE49-F238E27FC236}">
                <a16:creationId xmlns:a16="http://schemas.microsoft.com/office/drawing/2014/main" id="{A273FE5A-82D3-2122-BD45-D9D7408C7980}"/>
              </a:ext>
            </a:extLst>
          </p:cNvPr>
          <p:cNvGrpSpPr/>
          <p:nvPr/>
        </p:nvGrpSpPr>
        <p:grpSpPr>
          <a:xfrm>
            <a:off x="6581289" y="4721351"/>
            <a:ext cx="5265217" cy="640080"/>
            <a:chOff x="566928" y="5550879"/>
            <a:chExt cx="7231911" cy="640080"/>
          </a:xfrm>
        </p:grpSpPr>
        <p:sp>
          <p:nvSpPr>
            <p:cNvPr id="8" name="Rectangle 7">
              <a:extLst>
                <a:ext uri="{FF2B5EF4-FFF2-40B4-BE49-F238E27FC236}">
                  <a16:creationId xmlns:a16="http://schemas.microsoft.com/office/drawing/2014/main" id="{A068186C-EB2C-475B-0644-12F9A1A54B85}"/>
                </a:ext>
              </a:extLst>
            </p:cNvPr>
            <p:cNvSpPr/>
            <p:nvPr/>
          </p:nvSpPr>
          <p:spPr>
            <a:xfrm>
              <a:off x="566929" y="5550879"/>
              <a:ext cx="7231910" cy="640080"/>
            </a:xfrm>
            <a:prstGeom prst="rect">
              <a:avLst/>
            </a:prstGeom>
            <a:no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lang="en-US" sz="2100" b="1" dirty="0">
                  <a:solidFill>
                    <a:srgbClr val="1673BE"/>
                  </a:solidFill>
                  <a:latin typeface="Arial"/>
                </a:rPr>
                <a:t>4.8</a:t>
              </a:r>
              <a:r>
                <a:rPr lang="en-US" sz="2400" b="1" dirty="0">
                  <a:solidFill>
                    <a:srgbClr val="1573BE"/>
                  </a:solidFill>
                  <a:latin typeface="Arial"/>
                </a:rPr>
                <a:t>× vs. Sep-Path</a:t>
              </a:r>
              <a:endParaRPr lang="en-US" sz="2100" b="1" dirty="0">
                <a:solidFill>
                  <a:srgbClr val="1673BE"/>
                </a:solidFill>
                <a:latin typeface="Arial"/>
              </a:endParaRPr>
            </a:p>
          </p:txBody>
        </p:sp>
        <p:sp>
          <p:nvSpPr>
            <p:cNvPr id="9" name="Rectangle 8">
              <a:extLst>
                <a:ext uri="{FF2B5EF4-FFF2-40B4-BE49-F238E27FC236}">
                  <a16:creationId xmlns:a16="http://schemas.microsoft.com/office/drawing/2014/main" id="{F49D9665-92C4-099A-1C6F-721A09B47000}"/>
                </a:ext>
              </a:extLst>
            </p:cNvPr>
            <p:cNvSpPr/>
            <p:nvPr/>
          </p:nvSpPr>
          <p:spPr>
            <a:xfrm>
              <a:off x="566928" y="5550879"/>
              <a:ext cx="68580" cy="640080"/>
            </a:xfrm>
            <a:prstGeom prst="rect">
              <a:avLst/>
            </a:prstGeom>
            <a:solidFill>
              <a:srgbClr val="0C4E8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solidFill>
                  <a:srgbClr val="C0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310896"/>
            <a:ext cx="11057839" cy="192360"/>
          </a:xfrm>
          <a:prstGeom prst="rect">
            <a:avLst/>
          </a:prstGeom>
          <a:noFill/>
        </p:spPr>
        <p:txBody>
          <a:bodyPr wrap="square" lIns="0" tIns="0" rIns="0" bIns="0" anchor="t">
            <a:spAutoFit/>
          </a:bodyPr>
          <a:lstStyle/>
          <a:p>
            <a:pPr algn="l">
              <a:spcBef>
                <a:spcPts val="0"/>
              </a:spcBef>
              <a:spcAft>
                <a:spcPts val="600"/>
              </a:spcAft>
            </a:pPr>
            <a:r>
              <a:rPr lang="en-US" sz="1250" b="1" i="0" dirty="0">
                <a:solidFill>
                  <a:srgbClr val="0E4E80"/>
                </a:solidFill>
                <a:latin typeface="Arial"/>
              </a:rPr>
              <a:t>Evaluation</a:t>
            </a:r>
            <a:endParaRPr sz="1250" b="1" i="0" dirty="0">
              <a:solidFill>
                <a:srgbClr val="0E4E80"/>
              </a:solidFill>
              <a:latin typeface="Arial"/>
            </a:endParaRPr>
          </a:p>
        </p:txBody>
      </p:sp>
      <p:sp>
        <p:nvSpPr>
          <p:cNvPr id="3" name="TextBox 2"/>
          <p:cNvSpPr txBox="1"/>
          <p:nvPr/>
        </p:nvSpPr>
        <p:spPr>
          <a:xfrm>
            <a:off x="566928" y="603504"/>
            <a:ext cx="11057839" cy="438582"/>
          </a:xfrm>
          <a:prstGeom prst="rect">
            <a:avLst/>
          </a:prstGeom>
          <a:noFill/>
        </p:spPr>
        <p:txBody>
          <a:bodyPr wrap="square" lIns="0" tIns="0" rIns="0" bIns="0" anchor="t">
            <a:spAutoFit/>
          </a:bodyPr>
          <a:lstStyle/>
          <a:p>
            <a:pPr algn="l">
              <a:lnSpc>
                <a:spcPct val="95000"/>
              </a:lnSpc>
              <a:spcBef>
                <a:spcPts val="0"/>
              </a:spcBef>
              <a:spcAft>
                <a:spcPts val="600"/>
              </a:spcAft>
            </a:pPr>
            <a:r>
              <a:rPr lang="en-US" sz="3000" b="1" i="0" dirty="0">
                <a:solidFill>
                  <a:srgbClr val="0C3355"/>
                </a:solidFill>
                <a:latin typeface="Arial"/>
              </a:rPr>
              <a:t>Slow-path </a:t>
            </a:r>
            <a:r>
              <a:rPr sz="3000" b="1" i="0" dirty="0">
                <a:solidFill>
                  <a:srgbClr val="0C3355"/>
                </a:solidFill>
                <a:latin typeface="Arial"/>
              </a:rPr>
              <a:t>latency</a:t>
            </a:r>
            <a:r>
              <a:rPr lang="en-US" sz="3000" b="1" i="0" dirty="0">
                <a:solidFill>
                  <a:srgbClr val="0C3355"/>
                </a:solidFill>
                <a:latin typeface="Arial"/>
              </a:rPr>
              <a:t> in the DPU</a:t>
            </a:r>
            <a:endParaRPr sz="3000" b="1" i="0" dirty="0">
              <a:solidFill>
                <a:srgbClr val="0C3355"/>
              </a:solidFill>
              <a:latin typeface="Arial"/>
            </a:endParaRPr>
          </a:p>
        </p:txBody>
      </p:sp>
      <p:sp>
        <p:nvSpPr>
          <p:cNvPr id="4" name="Rectangle 3"/>
          <p:cNvSpPr/>
          <p:nvPr/>
        </p:nvSpPr>
        <p:spPr>
          <a:xfrm>
            <a:off x="566928" y="1170432"/>
            <a:ext cx="1143000" cy="50292"/>
          </a:xfrm>
          <a:prstGeom prst="rect">
            <a:avLst/>
          </a:prstGeom>
          <a:solidFill>
            <a:srgbClr val="2E93D8"/>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5" name="Picture 4" descr="cdf_dpu_sp.png"/>
          <p:cNvPicPr>
            <a:picLocks noChangeAspect="1"/>
          </p:cNvPicPr>
          <p:nvPr/>
        </p:nvPicPr>
        <p:blipFill>
          <a:blip r:embed="rId3"/>
          <a:stretch>
            <a:fillRect/>
          </a:stretch>
        </p:blipFill>
        <p:spPr>
          <a:xfrm>
            <a:off x="3553961" y="2619375"/>
            <a:ext cx="4931570" cy="2889555"/>
          </a:xfrm>
          <a:prstGeom prst="rect">
            <a:avLst/>
          </a:prstGeom>
        </p:spPr>
      </p:pic>
      <p:sp>
        <p:nvSpPr>
          <p:cNvPr id="12" name="TextBox 11">
            <a:extLst>
              <a:ext uri="{FF2B5EF4-FFF2-40B4-BE49-F238E27FC236}">
                <a16:creationId xmlns:a16="http://schemas.microsoft.com/office/drawing/2014/main" id="{2BB61ACB-7450-0ECB-1506-379D5E253BD5}"/>
              </a:ext>
            </a:extLst>
          </p:cNvPr>
          <p:cNvSpPr txBox="1"/>
          <p:nvPr/>
        </p:nvSpPr>
        <p:spPr>
          <a:xfrm>
            <a:off x="566928" y="1349070"/>
            <a:ext cx="5438092" cy="1061829"/>
          </a:xfrm>
          <a:prstGeom prst="rect">
            <a:avLst/>
          </a:prstGeom>
          <a:noFill/>
        </p:spPr>
        <p:txBody>
          <a:bodyPr wrap="none" rtlCol="0">
            <a:spAutoFit/>
          </a:bodyPr>
          <a:lstStyle/>
          <a:p>
            <a:pPr marL="285750" indent="-285750">
              <a:buFont typeface="Arial" panose="020B0604020202020204" pitchFamily="34" charset="0"/>
              <a:buChar char="•"/>
            </a:pPr>
            <a:r>
              <a:rPr lang="en-US" sz="2100" b="1" dirty="0" err="1">
                <a:latin typeface="Arial" panose="020B0604020202020204" pitchFamily="34" charset="0"/>
                <a:cs typeface="Arial" panose="020B0604020202020204" pitchFamily="34" charset="0"/>
              </a:rPr>
              <a:t>XFir</a:t>
            </a:r>
            <a:r>
              <a:rPr lang="en-US" sz="2100" dirty="0">
                <a:latin typeface="Arial" panose="020B0604020202020204" pitchFamily="34" charset="0"/>
                <a:cs typeface="Arial" panose="020B0604020202020204" pitchFamily="34" charset="0"/>
              </a:rPr>
              <a:t>: CNP of </a:t>
            </a:r>
            <a:r>
              <a:rPr lang="en-US" sz="2100" dirty="0" err="1">
                <a:latin typeface="Arial" panose="020B0604020202020204" pitchFamily="34" charset="0"/>
                <a:cs typeface="Arial" panose="020B0604020202020204" pitchFamily="34" charset="0"/>
              </a:rPr>
              <a:t>Xline</a:t>
            </a:r>
            <a:r>
              <a:rPr lang="en-US" sz="2100" dirty="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US" sz="2100" b="1" dirty="0">
                <a:latin typeface="Arial" panose="020B0604020202020204" pitchFamily="34" charset="0"/>
                <a:cs typeface="Arial" panose="020B0604020202020204" pitchFamily="34" charset="0"/>
              </a:rPr>
              <a:t>SW</a:t>
            </a:r>
            <a:r>
              <a:rPr lang="en-US" sz="2100" dirty="0">
                <a:latin typeface="Arial" panose="020B0604020202020204" pitchFamily="34" charset="0"/>
                <a:cs typeface="Arial" panose="020B0604020202020204" pitchFamily="34" charset="0"/>
              </a:rPr>
              <a:t>: CPU (Software) of </a:t>
            </a:r>
            <a:r>
              <a:rPr lang="en-US" sz="2100" dirty="0" err="1">
                <a:latin typeface="Arial" panose="020B0604020202020204" pitchFamily="34" charset="0"/>
                <a:cs typeface="Arial" panose="020B0604020202020204" pitchFamily="34" charset="0"/>
              </a:rPr>
              <a:t>Xline</a:t>
            </a:r>
            <a:endParaRPr lang="en-US" sz="21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100" b="1" dirty="0">
                <a:latin typeface="Arial" panose="020B0604020202020204" pitchFamily="34" charset="0"/>
                <a:cs typeface="Arial" panose="020B0604020202020204" pitchFamily="34" charset="0"/>
              </a:rPr>
              <a:t>Fornax</a:t>
            </a:r>
            <a:r>
              <a:rPr lang="en-US" sz="2100" dirty="0">
                <a:latin typeface="Arial" panose="020B0604020202020204" pitchFamily="34" charset="0"/>
                <a:cs typeface="Arial" panose="020B0604020202020204" pitchFamily="34" charset="0"/>
              </a:rPr>
              <a:t>: SOTA Sep-Path [SIGCOMM’25]  </a:t>
            </a:r>
          </a:p>
        </p:txBody>
      </p:sp>
      <p:cxnSp>
        <p:nvCxnSpPr>
          <p:cNvPr id="18" name="Straight Arrow Connector 17">
            <a:extLst>
              <a:ext uri="{FF2B5EF4-FFF2-40B4-BE49-F238E27FC236}">
                <a16:creationId xmlns:a16="http://schemas.microsoft.com/office/drawing/2014/main" id="{8A049A3D-2705-B654-AEC7-A94DBC0904E1}"/>
              </a:ext>
            </a:extLst>
          </p:cNvPr>
          <p:cNvCxnSpPr>
            <a:cxnSpLocks/>
          </p:cNvCxnSpPr>
          <p:nvPr/>
        </p:nvCxnSpPr>
        <p:spPr>
          <a:xfrm>
            <a:off x="4917887" y="3834353"/>
            <a:ext cx="1313229" cy="0"/>
          </a:xfrm>
          <a:prstGeom prst="straightConnector1">
            <a:avLst/>
          </a:prstGeom>
          <a:ln w="38100">
            <a:solidFill>
              <a:srgbClr val="FF0000"/>
            </a:solidFill>
            <a:headEnd type="triangle"/>
            <a:tailEnd type="none"/>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0527A4BC-9D51-3BA6-EF29-6E3685171286}"/>
              </a:ext>
            </a:extLst>
          </p:cNvPr>
          <p:cNvSpPr txBox="1"/>
          <p:nvPr/>
        </p:nvSpPr>
        <p:spPr>
          <a:xfrm>
            <a:off x="5042945" y="3438613"/>
            <a:ext cx="1063112" cy="415498"/>
          </a:xfrm>
          <a:prstGeom prst="rect">
            <a:avLst/>
          </a:prstGeom>
          <a:noFill/>
        </p:spPr>
        <p:txBody>
          <a:bodyPr wrap="none" rtlCol="0">
            <a:spAutoFit/>
          </a:bodyPr>
          <a:lstStyle/>
          <a:p>
            <a:r>
              <a:rPr lang="en-US" altLang="zh-CN" sz="2100" dirty="0">
                <a:solidFill>
                  <a:srgbClr val="FF0000"/>
                </a:solidFill>
              </a:rPr>
              <a:t>69%</a:t>
            </a:r>
            <a:r>
              <a:rPr lang="zh-CN" altLang="en-US" sz="2100" dirty="0">
                <a:solidFill>
                  <a:srgbClr val="FF0000"/>
                </a:solidFill>
              </a:rPr>
              <a:t> </a:t>
            </a:r>
            <a:r>
              <a:rPr lang="en-US" altLang="zh-CN" sz="2100" dirty="0">
                <a:solidFill>
                  <a:srgbClr val="FF0000"/>
                </a:solidFill>
              </a:rPr>
              <a:t>off</a:t>
            </a:r>
            <a:endParaRPr lang="en-US" sz="2100" dirty="0">
              <a:solidFill>
                <a:srgbClr val="FF0000"/>
              </a:solidFill>
            </a:endParaRPr>
          </a:p>
        </p:txBody>
      </p:sp>
      <p:grpSp>
        <p:nvGrpSpPr>
          <p:cNvPr id="24" name="Group 23">
            <a:extLst>
              <a:ext uri="{FF2B5EF4-FFF2-40B4-BE49-F238E27FC236}">
                <a16:creationId xmlns:a16="http://schemas.microsoft.com/office/drawing/2014/main" id="{B2D45852-B857-5515-1FC0-D0B6AE538615}"/>
              </a:ext>
            </a:extLst>
          </p:cNvPr>
          <p:cNvGrpSpPr/>
          <p:nvPr/>
        </p:nvGrpSpPr>
        <p:grpSpPr>
          <a:xfrm>
            <a:off x="2483399" y="5819886"/>
            <a:ext cx="7043241" cy="640080"/>
            <a:chOff x="566928" y="5550879"/>
            <a:chExt cx="9674071" cy="640080"/>
          </a:xfrm>
        </p:grpSpPr>
        <p:sp>
          <p:nvSpPr>
            <p:cNvPr id="25" name="Rectangle 24">
              <a:extLst>
                <a:ext uri="{FF2B5EF4-FFF2-40B4-BE49-F238E27FC236}">
                  <a16:creationId xmlns:a16="http://schemas.microsoft.com/office/drawing/2014/main" id="{7892679C-8876-0C75-F9A5-1A3D6DA7A228}"/>
                </a:ext>
              </a:extLst>
            </p:cNvPr>
            <p:cNvSpPr/>
            <p:nvPr/>
          </p:nvSpPr>
          <p:spPr>
            <a:xfrm>
              <a:off x="566929" y="5550879"/>
              <a:ext cx="9674070" cy="640080"/>
            </a:xfrm>
            <a:prstGeom prst="rect">
              <a:avLst/>
            </a:prstGeom>
            <a:no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lang="en-US" sz="2100" b="1" dirty="0" err="1">
                  <a:solidFill>
                    <a:srgbClr val="1673BE"/>
                  </a:solidFill>
                  <a:latin typeface="Arial"/>
                </a:rPr>
                <a:t>XFir</a:t>
              </a:r>
              <a:r>
                <a:rPr lang="en-US" sz="2100" b="1" dirty="0">
                  <a:solidFill>
                    <a:srgbClr val="1673BE"/>
                  </a:solidFill>
                  <a:latin typeface="Arial"/>
                </a:rPr>
                <a:t> cuts down both median latency and tail latency</a:t>
              </a:r>
            </a:p>
          </p:txBody>
        </p:sp>
        <p:sp>
          <p:nvSpPr>
            <p:cNvPr id="26" name="Rectangle 25">
              <a:extLst>
                <a:ext uri="{FF2B5EF4-FFF2-40B4-BE49-F238E27FC236}">
                  <a16:creationId xmlns:a16="http://schemas.microsoft.com/office/drawing/2014/main" id="{8235C1BD-F55F-C94C-2507-86B0244ADA3D}"/>
                </a:ext>
              </a:extLst>
            </p:cNvPr>
            <p:cNvSpPr/>
            <p:nvPr/>
          </p:nvSpPr>
          <p:spPr>
            <a:xfrm>
              <a:off x="566928" y="5550879"/>
              <a:ext cx="68580" cy="640080"/>
            </a:xfrm>
            <a:prstGeom prst="rect">
              <a:avLst/>
            </a:prstGeom>
            <a:solidFill>
              <a:srgbClr val="0C4E8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solidFill>
                  <a:srgbClr val="C00000"/>
                </a:solidFill>
              </a:endParaRPr>
            </a:p>
          </p:txBody>
        </p:sp>
      </p:grpSp>
      <p:sp>
        <p:nvSpPr>
          <p:cNvPr id="6" name="TextBox 5">
            <a:extLst>
              <a:ext uri="{FF2B5EF4-FFF2-40B4-BE49-F238E27FC236}">
                <a16:creationId xmlns:a16="http://schemas.microsoft.com/office/drawing/2014/main" id="{A0E3300B-F704-7DFB-8700-FFC6657D0836}"/>
              </a:ext>
            </a:extLst>
          </p:cNvPr>
          <p:cNvSpPr txBox="1"/>
          <p:nvPr/>
        </p:nvSpPr>
        <p:spPr>
          <a:xfrm>
            <a:off x="5859457" y="2549810"/>
            <a:ext cx="1063112" cy="415498"/>
          </a:xfrm>
          <a:prstGeom prst="rect">
            <a:avLst/>
          </a:prstGeom>
          <a:noFill/>
        </p:spPr>
        <p:txBody>
          <a:bodyPr wrap="none" rtlCol="0">
            <a:spAutoFit/>
          </a:bodyPr>
          <a:lstStyle/>
          <a:p>
            <a:r>
              <a:rPr lang="en-US" altLang="zh-CN" sz="2100" dirty="0">
                <a:solidFill>
                  <a:srgbClr val="FF0000"/>
                </a:solidFill>
              </a:rPr>
              <a:t>68%</a:t>
            </a:r>
            <a:r>
              <a:rPr lang="zh-CN" altLang="en-US" sz="2100" dirty="0">
                <a:solidFill>
                  <a:srgbClr val="FF0000"/>
                </a:solidFill>
              </a:rPr>
              <a:t> </a:t>
            </a:r>
            <a:r>
              <a:rPr lang="en-US" altLang="zh-CN" sz="2100" dirty="0">
                <a:solidFill>
                  <a:srgbClr val="FF0000"/>
                </a:solidFill>
              </a:rPr>
              <a:t>off</a:t>
            </a:r>
            <a:endParaRPr lang="en-US" sz="2100" dirty="0">
              <a:solidFill>
                <a:srgbClr val="FF0000"/>
              </a:solidFill>
            </a:endParaRPr>
          </a:p>
        </p:txBody>
      </p:sp>
      <p:cxnSp>
        <p:nvCxnSpPr>
          <p:cNvPr id="7" name="Straight Arrow Connector 6">
            <a:extLst>
              <a:ext uri="{FF2B5EF4-FFF2-40B4-BE49-F238E27FC236}">
                <a16:creationId xmlns:a16="http://schemas.microsoft.com/office/drawing/2014/main" id="{5910CCA2-EDA7-2A57-27F4-085260EA0702}"/>
              </a:ext>
            </a:extLst>
          </p:cNvPr>
          <p:cNvCxnSpPr>
            <a:cxnSpLocks/>
          </p:cNvCxnSpPr>
          <p:nvPr/>
        </p:nvCxnSpPr>
        <p:spPr>
          <a:xfrm>
            <a:off x="5363131" y="2930951"/>
            <a:ext cx="2055764" cy="0"/>
          </a:xfrm>
          <a:prstGeom prst="straightConnector1">
            <a:avLst/>
          </a:prstGeom>
          <a:ln w="38100">
            <a:solidFill>
              <a:srgbClr val="FF0000"/>
            </a:solidFill>
            <a:headEnd type="triangle"/>
            <a:tailEnd type="none"/>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22" presetClass="entr" presetSubtype="2" fill="hold" nodeType="withEffect">
                                  <p:stCondLst>
                                    <p:cond delay="0"/>
                                  </p:stCondLst>
                                  <p:childTnLst>
                                    <p:set>
                                      <p:cBhvr>
                                        <p:cTn id="8" dur="1" fill="hold">
                                          <p:stCondLst>
                                            <p:cond delay="0"/>
                                          </p:stCondLst>
                                        </p:cTn>
                                        <p:tgtEl>
                                          <p:spTgt spid="18"/>
                                        </p:tgtEl>
                                        <p:attrNameLst>
                                          <p:attrName>style.visibility</p:attrName>
                                        </p:attrNameLst>
                                      </p:cBhvr>
                                      <p:to>
                                        <p:strVal val="visible"/>
                                      </p:to>
                                    </p:set>
                                    <p:animEffect transition="in" filter="wipe(right)">
                                      <p:cBhvr>
                                        <p:cTn id="9" dur="500"/>
                                        <p:tgtEl>
                                          <p:spTgt spid="18"/>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childTnLst>
                                </p:cTn>
                              </p:par>
                              <p:par>
                                <p:cTn id="12" presetID="22" presetClass="entr" presetSubtype="2"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right)">
                                      <p:cBhvr>
                                        <p:cTn id="14" dur="500"/>
                                        <p:tgtEl>
                                          <p:spTgt spid="7"/>
                                        </p:tgtEl>
                                      </p:cBhvr>
                                    </p:animEffect>
                                  </p:childTnLst>
                                </p:cTn>
                              </p:par>
                              <p:par>
                                <p:cTn id="15" presetID="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566928" y="310896"/>
            <a:ext cx="11057839" cy="274320"/>
          </a:xfrm>
          <a:prstGeom prst="rect">
            <a:avLst/>
          </a:prstGeom>
          <a:noFill/>
        </p:spPr>
        <p:txBody>
          <a:bodyPr wrap="square" lIns="0" tIns="0" rIns="0" bIns="0" anchor="t">
            <a:spAutoFit/>
          </a:bodyPr>
          <a:lstStyle/>
          <a:p>
            <a:pPr algn="l">
              <a:spcBef>
                <a:spcPts val="0"/>
              </a:spcBef>
              <a:spcAft>
                <a:spcPts val="600"/>
              </a:spcAft>
            </a:pPr>
            <a:r>
              <a:rPr sz="1250" b="1" i="0">
                <a:solidFill>
                  <a:srgbClr val="0E4E80"/>
                </a:solidFill>
                <a:latin typeface="Arial"/>
              </a:rPr>
              <a:t>RESULTS</a:t>
            </a:r>
          </a:p>
        </p:txBody>
      </p:sp>
      <p:sp>
        <p:nvSpPr>
          <p:cNvPr id="3" name="TextBox 2"/>
          <p:cNvSpPr txBox="1"/>
          <p:nvPr/>
        </p:nvSpPr>
        <p:spPr>
          <a:xfrm>
            <a:off x="566928" y="603504"/>
            <a:ext cx="11057839" cy="438582"/>
          </a:xfrm>
          <a:prstGeom prst="rect">
            <a:avLst/>
          </a:prstGeom>
          <a:noFill/>
        </p:spPr>
        <p:txBody>
          <a:bodyPr wrap="square" lIns="0" tIns="0" rIns="0" bIns="0" anchor="t">
            <a:spAutoFit/>
          </a:bodyPr>
          <a:lstStyle/>
          <a:p>
            <a:pPr algn="l">
              <a:lnSpc>
                <a:spcPct val="95000"/>
              </a:lnSpc>
              <a:spcBef>
                <a:spcPts val="0"/>
              </a:spcBef>
              <a:spcAft>
                <a:spcPts val="600"/>
              </a:spcAft>
            </a:pPr>
            <a:r>
              <a:rPr sz="3000" b="1" i="0" dirty="0">
                <a:solidFill>
                  <a:srgbClr val="0C3355"/>
                </a:solidFill>
                <a:latin typeface="Arial"/>
              </a:rPr>
              <a:t>Ablation</a:t>
            </a:r>
            <a:r>
              <a:rPr lang="en-US" sz="3000" b="1" i="0" dirty="0">
                <a:solidFill>
                  <a:srgbClr val="0C3355"/>
                </a:solidFill>
                <a:latin typeface="Arial"/>
              </a:rPr>
              <a:t> study of CPS</a:t>
            </a:r>
            <a:endParaRPr sz="3000" b="1" i="0" dirty="0">
              <a:solidFill>
                <a:srgbClr val="0C3355"/>
              </a:solidFill>
              <a:latin typeface="Arial"/>
            </a:endParaRPr>
          </a:p>
        </p:txBody>
      </p:sp>
      <p:sp>
        <p:nvSpPr>
          <p:cNvPr id="4" name="Rectangle 3"/>
          <p:cNvSpPr/>
          <p:nvPr/>
        </p:nvSpPr>
        <p:spPr>
          <a:xfrm>
            <a:off x="566928" y="1170432"/>
            <a:ext cx="1143000" cy="50292"/>
          </a:xfrm>
          <a:prstGeom prst="rect">
            <a:avLst/>
          </a:prstGeom>
          <a:solidFill>
            <a:srgbClr val="2E93D8"/>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5" name="Picture 4" descr="ablation.png"/>
          <p:cNvPicPr>
            <a:picLocks noChangeAspect="1"/>
          </p:cNvPicPr>
          <p:nvPr/>
        </p:nvPicPr>
        <p:blipFill>
          <a:blip r:embed="rId3"/>
          <a:stretch>
            <a:fillRect/>
          </a:stretch>
        </p:blipFill>
        <p:spPr>
          <a:xfrm>
            <a:off x="447902" y="2188057"/>
            <a:ext cx="6373522" cy="3266394"/>
          </a:xfrm>
          <a:prstGeom prst="rect">
            <a:avLst/>
          </a:prstGeom>
        </p:spPr>
      </p:pic>
      <p:sp>
        <p:nvSpPr>
          <p:cNvPr id="10" name="TextBox 9">
            <a:extLst>
              <a:ext uri="{FF2B5EF4-FFF2-40B4-BE49-F238E27FC236}">
                <a16:creationId xmlns:a16="http://schemas.microsoft.com/office/drawing/2014/main" id="{DE8C83F3-50F0-1DB9-494F-B23A57979976}"/>
              </a:ext>
            </a:extLst>
          </p:cNvPr>
          <p:cNvSpPr txBox="1"/>
          <p:nvPr/>
        </p:nvSpPr>
        <p:spPr>
          <a:xfrm>
            <a:off x="1365427" y="5461479"/>
            <a:ext cx="4538472" cy="292388"/>
          </a:xfrm>
          <a:prstGeom prst="rect">
            <a:avLst/>
          </a:prstGeom>
          <a:noFill/>
        </p:spPr>
        <p:txBody>
          <a:bodyPr wrap="square" lIns="0" tIns="0" rIns="0" bIns="0" anchor="t">
            <a:spAutoFit/>
          </a:bodyPr>
          <a:lstStyle/>
          <a:p>
            <a:pPr algn="ctr">
              <a:spcBef>
                <a:spcPts val="0"/>
              </a:spcBef>
              <a:spcAft>
                <a:spcPts val="600"/>
              </a:spcAft>
            </a:pPr>
            <a:r>
              <a:rPr lang="en-US" sz="1900" dirty="0">
                <a:solidFill>
                  <a:srgbClr val="0C4E80"/>
                </a:solidFill>
                <a:latin typeface="Arial"/>
              </a:rPr>
              <a:t>CPS with design components removed</a:t>
            </a:r>
            <a:endParaRPr sz="1900" dirty="0">
              <a:solidFill>
                <a:srgbClr val="0C4E80"/>
              </a:solidFill>
              <a:latin typeface="Arial"/>
            </a:endParaRPr>
          </a:p>
        </p:txBody>
      </p:sp>
      <p:sp>
        <p:nvSpPr>
          <p:cNvPr id="12" name="TextBox 11">
            <a:extLst>
              <a:ext uri="{FF2B5EF4-FFF2-40B4-BE49-F238E27FC236}">
                <a16:creationId xmlns:a16="http://schemas.microsoft.com/office/drawing/2014/main" id="{EC4010B1-6E72-AF2B-0CAD-CB9DAECC263D}"/>
              </a:ext>
            </a:extLst>
          </p:cNvPr>
          <p:cNvSpPr txBox="1"/>
          <p:nvPr/>
        </p:nvSpPr>
        <p:spPr>
          <a:xfrm>
            <a:off x="603503" y="1353246"/>
            <a:ext cx="11057839" cy="738664"/>
          </a:xfrm>
          <a:prstGeom prst="rect">
            <a:avLst/>
          </a:prstGeom>
          <a:noFill/>
        </p:spPr>
        <p:txBody>
          <a:bodyPr wrap="square">
            <a:spAutoFit/>
          </a:bodyPr>
          <a:lstStyle/>
          <a:p>
            <a:pPr marL="285750" indent="-285750">
              <a:buFont typeface="Arial" panose="020B0604020202020204" pitchFamily="34" charset="0"/>
              <a:buChar char="•"/>
            </a:pPr>
            <a:r>
              <a:rPr lang="en-US" sz="2100" b="1" i="0" dirty="0">
                <a:solidFill>
                  <a:srgbClr val="1573BE"/>
                </a:solidFill>
                <a:latin typeface="Arial"/>
              </a:rPr>
              <a:t>−V</a:t>
            </a:r>
            <a:r>
              <a:rPr lang="en-US" sz="2100" b="0" i="0" dirty="0">
                <a:solidFill>
                  <a:srgbClr val="1B2A35"/>
                </a:solidFill>
                <a:latin typeface="Arial"/>
              </a:rPr>
              <a:t>: no version control</a:t>
            </a:r>
          </a:p>
          <a:p>
            <a:pPr marL="285750" indent="-285750">
              <a:buFont typeface="Arial" panose="020B0604020202020204" pitchFamily="34" charset="0"/>
              <a:buChar char="•"/>
            </a:pPr>
            <a:r>
              <a:rPr lang="en-US" sz="2100" b="1" dirty="0">
                <a:solidFill>
                  <a:srgbClr val="1573BE"/>
                </a:solidFill>
                <a:latin typeface="Arial"/>
              </a:rPr>
              <a:t>−VP</a:t>
            </a:r>
            <a:r>
              <a:rPr lang="en-US" sz="2100" dirty="0">
                <a:solidFill>
                  <a:srgbClr val="1B2A35"/>
                </a:solidFill>
                <a:latin typeface="Arial"/>
              </a:rPr>
              <a:t>: no version control and all tables in RISC-V (no pipeline tables)</a:t>
            </a:r>
            <a:endParaRPr lang="en-US" sz="2100" dirty="0"/>
          </a:p>
        </p:txBody>
      </p:sp>
      <p:sp>
        <p:nvSpPr>
          <p:cNvPr id="13" name="TextBox 12">
            <a:extLst>
              <a:ext uri="{FF2B5EF4-FFF2-40B4-BE49-F238E27FC236}">
                <a16:creationId xmlns:a16="http://schemas.microsoft.com/office/drawing/2014/main" id="{918EDFD1-9067-E0C0-0D31-FA9FD795EF3B}"/>
              </a:ext>
            </a:extLst>
          </p:cNvPr>
          <p:cNvSpPr txBox="1"/>
          <p:nvPr/>
        </p:nvSpPr>
        <p:spPr>
          <a:xfrm>
            <a:off x="7412736" y="2967704"/>
            <a:ext cx="3650358" cy="738664"/>
          </a:xfrm>
          <a:prstGeom prst="rect">
            <a:avLst/>
          </a:prstGeom>
          <a:noFill/>
        </p:spPr>
        <p:txBody>
          <a:bodyPr wrap="none" rtlCol="0">
            <a:spAutoFit/>
          </a:bodyPr>
          <a:lstStyle/>
          <a:p>
            <a:pPr marL="285750" indent="-285750">
              <a:buFont typeface="Arial" panose="020B0604020202020204" pitchFamily="34" charset="0"/>
              <a:buChar char="•"/>
            </a:pPr>
            <a:r>
              <a:rPr lang="en-US" sz="2100" b="1" dirty="0">
                <a:solidFill>
                  <a:srgbClr val="1573BE"/>
                </a:solidFill>
                <a:latin typeface="Arial"/>
              </a:rPr>
              <a:t>−V: </a:t>
            </a:r>
            <a:r>
              <a:rPr lang="en-US" sz="2100" dirty="0">
                <a:solidFill>
                  <a:srgbClr val="1B2A35"/>
                </a:solidFill>
                <a:latin typeface="Arial"/>
              </a:rPr>
              <a:t>91K reduction</a:t>
            </a:r>
          </a:p>
          <a:p>
            <a:pPr marL="285750" indent="-285750">
              <a:buFont typeface="Arial" panose="020B0604020202020204" pitchFamily="34" charset="0"/>
              <a:buChar char="•"/>
            </a:pPr>
            <a:r>
              <a:rPr lang="en-US" sz="2100" b="1" dirty="0">
                <a:solidFill>
                  <a:srgbClr val="1573BE"/>
                </a:solidFill>
                <a:latin typeface="Arial"/>
              </a:rPr>
              <a:t>−VP</a:t>
            </a:r>
            <a:r>
              <a:rPr lang="en-US" sz="2100" dirty="0">
                <a:solidFill>
                  <a:srgbClr val="1B2A35"/>
                </a:solidFill>
                <a:latin typeface="Arial"/>
              </a:rPr>
              <a:t>: further 20K reduction</a:t>
            </a:r>
            <a:endParaRPr lang="en-US" sz="2100" dirty="0"/>
          </a:p>
        </p:txBody>
      </p:sp>
      <p:grpSp>
        <p:nvGrpSpPr>
          <p:cNvPr id="14" name="Group 13">
            <a:extLst>
              <a:ext uri="{FF2B5EF4-FFF2-40B4-BE49-F238E27FC236}">
                <a16:creationId xmlns:a16="http://schemas.microsoft.com/office/drawing/2014/main" id="{DBE38B22-7C61-340A-F4A9-8D271ED4CA85}"/>
              </a:ext>
            </a:extLst>
          </p:cNvPr>
          <p:cNvGrpSpPr/>
          <p:nvPr/>
        </p:nvGrpSpPr>
        <p:grpSpPr>
          <a:xfrm>
            <a:off x="2262793" y="5960956"/>
            <a:ext cx="8226967" cy="647108"/>
            <a:chOff x="-4222434" y="7267854"/>
            <a:chExt cx="11299949" cy="647108"/>
          </a:xfrm>
        </p:grpSpPr>
        <p:sp>
          <p:nvSpPr>
            <p:cNvPr id="15" name="Rectangle 14">
              <a:extLst>
                <a:ext uri="{FF2B5EF4-FFF2-40B4-BE49-F238E27FC236}">
                  <a16:creationId xmlns:a16="http://schemas.microsoft.com/office/drawing/2014/main" id="{F8B78B23-4ECB-1454-988C-4158422EB48E}"/>
                </a:ext>
              </a:extLst>
            </p:cNvPr>
            <p:cNvSpPr/>
            <p:nvPr/>
          </p:nvSpPr>
          <p:spPr>
            <a:xfrm>
              <a:off x="-4222434" y="7267854"/>
              <a:ext cx="11299949" cy="640080"/>
            </a:xfrm>
            <a:prstGeom prst="rect">
              <a:avLst/>
            </a:prstGeom>
            <a:noFill/>
            <a:ln w="9525">
              <a:solidFill>
                <a:srgbClr val="C4DCF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lang="en-US" sz="2100" b="1" dirty="0">
                  <a:solidFill>
                    <a:srgbClr val="1673BE"/>
                  </a:solidFill>
                  <a:latin typeface="Arial"/>
                </a:rPr>
                <a:t>CNP hardware provides most of the CPS improvement</a:t>
              </a:r>
            </a:p>
          </p:txBody>
        </p:sp>
        <p:sp>
          <p:nvSpPr>
            <p:cNvPr id="16" name="Rectangle 15">
              <a:extLst>
                <a:ext uri="{FF2B5EF4-FFF2-40B4-BE49-F238E27FC236}">
                  <a16:creationId xmlns:a16="http://schemas.microsoft.com/office/drawing/2014/main" id="{947934E9-069F-28A6-C527-2C5BA7818CAC}"/>
                </a:ext>
              </a:extLst>
            </p:cNvPr>
            <p:cNvSpPr/>
            <p:nvPr/>
          </p:nvSpPr>
          <p:spPr>
            <a:xfrm>
              <a:off x="-4222434" y="7274882"/>
              <a:ext cx="68580" cy="640080"/>
            </a:xfrm>
            <a:prstGeom prst="rect">
              <a:avLst/>
            </a:prstGeom>
            <a:solidFill>
              <a:srgbClr val="0C4E8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solidFill>
                  <a:srgbClr val="C00000"/>
                </a:solidFill>
              </a:endParaRPr>
            </a:p>
          </p:txBody>
        </p:sp>
      </p:grpSp>
      <p:cxnSp>
        <p:nvCxnSpPr>
          <p:cNvPr id="17" name="Straight Arrow Connector 16">
            <a:extLst>
              <a:ext uri="{FF2B5EF4-FFF2-40B4-BE49-F238E27FC236}">
                <a16:creationId xmlns:a16="http://schemas.microsoft.com/office/drawing/2014/main" id="{403326EE-E252-9077-FAFE-C8ED83513236}"/>
              </a:ext>
            </a:extLst>
          </p:cNvPr>
          <p:cNvCxnSpPr>
            <a:cxnSpLocks/>
          </p:cNvCxnSpPr>
          <p:nvPr/>
        </p:nvCxnSpPr>
        <p:spPr>
          <a:xfrm>
            <a:off x="5559552" y="2816352"/>
            <a:ext cx="195072" cy="353568"/>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A01FD2D1-3B29-9C67-05BF-3BF13E924548}"/>
              </a:ext>
            </a:extLst>
          </p:cNvPr>
          <p:cNvCxnSpPr>
            <a:cxnSpLocks/>
          </p:cNvCxnSpPr>
          <p:nvPr/>
        </p:nvCxnSpPr>
        <p:spPr>
          <a:xfrm>
            <a:off x="5559552" y="2718816"/>
            <a:ext cx="731520" cy="451104"/>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up)">
                                      <p:cBhvr>
                                        <p:cTn id="13" dur="500"/>
                                        <p:tgtEl>
                                          <p:spTgt spid="17"/>
                                        </p:tgtEl>
                                      </p:cBhvr>
                                    </p:animEffect>
                                  </p:childTnLst>
                                </p:cTn>
                              </p:par>
                              <p:par>
                                <p:cTn id="14" presetID="1" presetClass="entr" presetSubtype="0" fill="hold" nodeType="withEffect">
                                  <p:stCondLst>
                                    <p:cond delay="0"/>
                                  </p:stCondLst>
                                  <p:childTnLst>
                                    <p:set>
                                      <p:cBhvr>
                                        <p:cTn id="15"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500"/>
                                        <p:tgtEl>
                                          <p:spTgt spid="20"/>
                                        </p:tgtEl>
                                      </p:cBhvr>
                                    </p:animEffect>
                                  </p:childTnLst>
                                </p:cTn>
                              </p:par>
                              <p:par>
                                <p:cTn id="21" presetID="1" presetClass="exit" presetSubtype="0" fill="hold" nodeType="withEffect">
                                  <p:stCondLst>
                                    <p:cond delay="0"/>
                                  </p:stCondLst>
                                  <p:childTnLst>
                                    <p:set>
                                      <p:cBhvr>
                                        <p:cTn id="22" dur="1" fill="hold">
                                          <p:stCondLst>
                                            <p:cond delay="0"/>
                                          </p:stCondLst>
                                        </p:cTn>
                                        <p:tgtEl>
                                          <p:spTgt spid="17"/>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310896"/>
            <a:ext cx="11057839" cy="192360"/>
          </a:xfrm>
          <a:prstGeom prst="rect">
            <a:avLst/>
          </a:prstGeom>
          <a:noFill/>
        </p:spPr>
        <p:txBody>
          <a:bodyPr wrap="square" lIns="0" tIns="0" rIns="0" bIns="0" anchor="t">
            <a:spAutoFit/>
          </a:bodyPr>
          <a:lstStyle/>
          <a:p>
            <a:pPr algn="l">
              <a:spcBef>
                <a:spcPts val="0"/>
              </a:spcBef>
              <a:spcAft>
                <a:spcPts val="600"/>
              </a:spcAft>
            </a:pPr>
            <a:r>
              <a:rPr lang="en-US" sz="1250" b="1" i="0" dirty="0">
                <a:solidFill>
                  <a:srgbClr val="0E4E80"/>
                </a:solidFill>
                <a:latin typeface="Arial"/>
              </a:rPr>
              <a:t>Conclusions</a:t>
            </a:r>
            <a:endParaRPr sz="1250" b="1" i="0" dirty="0">
              <a:solidFill>
                <a:srgbClr val="0E4E80"/>
              </a:solidFill>
              <a:latin typeface="Arial"/>
            </a:endParaRPr>
          </a:p>
        </p:txBody>
      </p:sp>
      <p:sp>
        <p:nvSpPr>
          <p:cNvPr id="3" name="TextBox 2"/>
          <p:cNvSpPr txBox="1"/>
          <p:nvPr/>
        </p:nvSpPr>
        <p:spPr>
          <a:xfrm>
            <a:off x="566928" y="603504"/>
            <a:ext cx="11057839" cy="438582"/>
          </a:xfrm>
          <a:prstGeom prst="rect">
            <a:avLst/>
          </a:prstGeom>
          <a:noFill/>
        </p:spPr>
        <p:txBody>
          <a:bodyPr wrap="square" lIns="0" tIns="0" rIns="0" bIns="0" anchor="t">
            <a:spAutoFit/>
          </a:bodyPr>
          <a:lstStyle/>
          <a:p>
            <a:pPr algn="l">
              <a:lnSpc>
                <a:spcPct val="95000"/>
              </a:lnSpc>
              <a:spcBef>
                <a:spcPts val="0"/>
              </a:spcBef>
              <a:spcAft>
                <a:spcPts val="600"/>
              </a:spcAft>
            </a:pPr>
            <a:r>
              <a:rPr lang="en-US" sz="3000" b="1" i="0" dirty="0">
                <a:solidFill>
                  <a:srgbClr val="0C3355"/>
                </a:solidFill>
                <a:latin typeface="Arial"/>
              </a:rPr>
              <a:t>Takeaways</a:t>
            </a:r>
            <a:endParaRPr sz="3000" b="1" i="0" dirty="0">
              <a:solidFill>
                <a:srgbClr val="0C3355"/>
              </a:solidFill>
              <a:latin typeface="Arial"/>
            </a:endParaRPr>
          </a:p>
        </p:txBody>
      </p:sp>
      <p:sp>
        <p:nvSpPr>
          <p:cNvPr id="4" name="Rectangle 3"/>
          <p:cNvSpPr/>
          <p:nvPr/>
        </p:nvSpPr>
        <p:spPr>
          <a:xfrm>
            <a:off x="566928" y="1170432"/>
            <a:ext cx="1143000" cy="50292"/>
          </a:xfrm>
          <a:prstGeom prst="rect">
            <a:avLst/>
          </a:prstGeom>
          <a:solidFill>
            <a:srgbClr val="2E93D8"/>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5" name="Rectangle 4"/>
          <p:cNvSpPr/>
          <p:nvPr/>
        </p:nvSpPr>
        <p:spPr>
          <a:xfrm>
            <a:off x="566928" y="1499616"/>
            <a:ext cx="82296" cy="713232"/>
          </a:xfrm>
          <a:prstGeom prst="rect">
            <a:avLst/>
          </a:prstGeom>
          <a:solidFill>
            <a:srgbClr val="B33E3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 name="TextBox 5"/>
          <p:cNvSpPr txBox="1"/>
          <p:nvPr/>
        </p:nvSpPr>
        <p:spPr>
          <a:xfrm>
            <a:off x="896112" y="1680370"/>
            <a:ext cx="10600639" cy="360868"/>
          </a:xfrm>
          <a:prstGeom prst="rect">
            <a:avLst/>
          </a:prstGeom>
          <a:noFill/>
        </p:spPr>
        <p:txBody>
          <a:bodyPr wrap="square" lIns="0" tIns="0" rIns="0" bIns="0" anchor="ctr">
            <a:spAutoFit/>
          </a:bodyPr>
          <a:lstStyle/>
          <a:p>
            <a:pPr algn="l">
              <a:lnSpc>
                <a:spcPct val="105000"/>
              </a:lnSpc>
              <a:spcBef>
                <a:spcPts val="0"/>
              </a:spcBef>
              <a:spcAft>
                <a:spcPts val="600"/>
              </a:spcAft>
            </a:pPr>
            <a:r>
              <a:rPr sz="2400" b="1" i="0" dirty="0">
                <a:solidFill>
                  <a:srgbClr val="0C3355"/>
                </a:solidFill>
                <a:latin typeface="Arial"/>
              </a:rPr>
              <a:t>New-flow setup is the</a:t>
            </a:r>
            <a:r>
              <a:rPr lang="en-US" sz="2400" b="1" i="0" dirty="0">
                <a:solidFill>
                  <a:srgbClr val="0C3355"/>
                </a:solidFill>
                <a:latin typeface="Arial"/>
              </a:rPr>
              <a:t> next cloud-networking</a:t>
            </a:r>
            <a:r>
              <a:rPr sz="2400" b="1" i="0" dirty="0">
                <a:solidFill>
                  <a:srgbClr val="0C3355"/>
                </a:solidFill>
                <a:latin typeface="Arial"/>
              </a:rPr>
              <a:t> bottleneck.</a:t>
            </a:r>
          </a:p>
        </p:txBody>
      </p:sp>
      <p:sp>
        <p:nvSpPr>
          <p:cNvPr id="7" name="Rectangle 6"/>
          <p:cNvSpPr/>
          <p:nvPr/>
        </p:nvSpPr>
        <p:spPr>
          <a:xfrm>
            <a:off x="566928" y="2468880"/>
            <a:ext cx="82296" cy="713232"/>
          </a:xfrm>
          <a:prstGeom prst="rect">
            <a:avLst/>
          </a:prstGeom>
          <a:solidFill>
            <a:srgbClr val="0E4E8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8" name="TextBox 7"/>
          <p:cNvSpPr txBox="1"/>
          <p:nvPr/>
        </p:nvSpPr>
        <p:spPr>
          <a:xfrm>
            <a:off x="896112" y="2649634"/>
            <a:ext cx="10600639" cy="360868"/>
          </a:xfrm>
          <a:prstGeom prst="rect">
            <a:avLst/>
          </a:prstGeom>
          <a:noFill/>
        </p:spPr>
        <p:txBody>
          <a:bodyPr wrap="square" lIns="0" tIns="0" rIns="0" bIns="0" anchor="ctr">
            <a:spAutoFit/>
          </a:bodyPr>
          <a:lstStyle/>
          <a:p>
            <a:pPr algn="l">
              <a:lnSpc>
                <a:spcPct val="105000"/>
              </a:lnSpc>
              <a:spcBef>
                <a:spcPts val="0"/>
              </a:spcBef>
              <a:spcAft>
                <a:spcPts val="600"/>
              </a:spcAft>
            </a:pPr>
            <a:r>
              <a:rPr sz="2400" b="1" i="0" dirty="0" err="1">
                <a:solidFill>
                  <a:srgbClr val="0C3355"/>
                </a:solidFill>
                <a:latin typeface="Arial"/>
              </a:rPr>
              <a:t>XFir</a:t>
            </a:r>
            <a:r>
              <a:rPr sz="2400" b="1" i="0" dirty="0">
                <a:solidFill>
                  <a:srgbClr val="0C3355"/>
                </a:solidFill>
                <a:latin typeface="Arial"/>
              </a:rPr>
              <a:t> runs the </a:t>
            </a:r>
            <a:r>
              <a:rPr lang="en-US" sz="2400" b="1" i="0" dirty="0">
                <a:solidFill>
                  <a:srgbClr val="0C3355"/>
                </a:solidFill>
                <a:latin typeface="Arial"/>
              </a:rPr>
              <a:t>entire</a:t>
            </a:r>
            <a:r>
              <a:rPr sz="2400" b="1" i="0" dirty="0">
                <a:solidFill>
                  <a:srgbClr val="0C3355"/>
                </a:solidFill>
                <a:latin typeface="Arial"/>
              </a:rPr>
              <a:t> slow path </a:t>
            </a:r>
            <a:r>
              <a:rPr lang="en-US" sz="2400" b="1" i="0" dirty="0">
                <a:solidFill>
                  <a:srgbClr val="0C3355"/>
                </a:solidFill>
                <a:latin typeface="Arial"/>
              </a:rPr>
              <a:t>in</a:t>
            </a:r>
            <a:r>
              <a:rPr sz="2400" b="1" i="0" dirty="0">
                <a:solidFill>
                  <a:srgbClr val="0C3355"/>
                </a:solidFill>
                <a:latin typeface="Arial"/>
              </a:rPr>
              <a:t> the CNP of our new DPU.</a:t>
            </a:r>
          </a:p>
        </p:txBody>
      </p:sp>
      <p:sp>
        <p:nvSpPr>
          <p:cNvPr id="11" name="Rectangle 10"/>
          <p:cNvSpPr/>
          <p:nvPr/>
        </p:nvSpPr>
        <p:spPr>
          <a:xfrm>
            <a:off x="566928" y="3474542"/>
            <a:ext cx="82296" cy="713232"/>
          </a:xfrm>
          <a:prstGeom prst="rect">
            <a:avLst/>
          </a:prstGeom>
          <a:solidFill>
            <a:srgbClr val="C2770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TextBox 11"/>
          <p:cNvSpPr txBox="1"/>
          <p:nvPr/>
        </p:nvSpPr>
        <p:spPr>
          <a:xfrm>
            <a:off x="896112" y="3655296"/>
            <a:ext cx="10600639" cy="360868"/>
          </a:xfrm>
          <a:prstGeom prst="rect">
            <a:avLst/>
          </a:prstGeom>
          <a:noFill/>
        </p:spPr>
        <p:txBody>
          <a:bodyPr wrap="square" lIns="0" tIns="0" rIns="0" bIns="0" anchor="ctr">
            <a:spAutoFit/>
          </a:bodyPr>
          <a:lstStyle/>
          <a:p>
            <a:pPr algn="l">
              <a:lnSpc>
                <a:spcPct val="105000"/>
              </a:lnSpc>
              <a:spcBef>
                <a:spcPts val="0"/>
              </a:spcBef>
              <a:spcAft>
                <a:spcPts val="600"/>
              </a:spcAft>
            </a:pPr>
            <a:r>
              <a:rPr sz="2400" b="1" i="0" dirty="0">
                <a:solidFill>
                  <a:srgbClr val="0C3355"/>
                </a:solidFill>
                <a:latin typeface="Arial"/>
              </a:rPr>
              <a:t>776K CPS (4.8×), 11.7 µs median</a:t>
            </a:r>
            <a:r>
              <a:rPr lang="en-US" sz="2400" b="1" i="0" dirty="0">
                <a:solidFill>
                  <a:srgbClr val="0C3355"/>
                </a:solidFill>
                <a:latin typeface="Arial"/>
              </a:rPr>
              <a:t> slow-path latency.</a:t>
            </a:r>
            <a:endParaRPr sz="2400" b="1" i="0" dirty="0">
              <a:solidFill>
                <a:srgbClr val="0C3355"/>
              </a:solidFill>
              <a:latin typeface="Arial"/>
            </a:endParaRPr>
          </a:p>
        </p:txBody>
      </p:sp>
      <p:sp>
        <p:nvSpPr>
          <p:cNvPr id="13" name="Rectangle 12"/>
          <p:cNvSpPr/>
          <p:nvPr/>
        </p:nvSpPr>
        <p:spPr>
          <a:xfrm>
            <a:off x="566928" y="5486400"/>
            <a:ext cx="11057839" cy="713232"/>
          </a:xfrm>
          <a:prstGeom prst="rect">
            <a:avLst/>
          </a:prstGeom>
          <a:noFill/>
          <a:ln w="9525">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4" name="Rectangle 13"/>
          <p:cNvSpPr/>
          <p:nvPr/>
        </p:nvSpPr>
        <p:spPr>
          <a:xfrm>
            <a:off x="566928" y="4553534"/>
            <a:ext cx="68580" cy="713232"/>
          </a:xfrm>
          <a:prstGeom prst="rect">
            <a:avLst/>
          </a:prstGeom>
          <a:solidFill>
            <a:srgbClr val="2E93D8"/>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5" name="TextBox 14"/>
          <p:cNvSpPr txBox="1"/>
          <p:nvPr/>
        </p:nvSpPr>
        <p:spPr>
          <a:xfrm>
            <a:off x="877824" y="4729716"/>
            <a:ext cx="10372039" cy="360868"/>
          </a:xfrm>
          <a:prstGeom prst="rect">
            <a:avLst/>
          </a:prstGeom>
          <a:noFill/>
        </p:spPr>
        <p:txBody>
          <a:bodyPr wrap="square" lIns="0" tIns="0" rIns="0" bIns="0" anchor="ctr">
            <a:spAutoFit/>
          </a:bodyPr>
          <a:lstStyle/>
          <a:p>
            <a:pPr>
              <a:lnSpc>
                <a:spcPct val="105000"/>
              </a:lnSpc>
              <a:spcAft>
                <a:spcPts val="600"/>
              </a:spcAft>
            </a:pPr>
            <a:r>
              <a:rPr sz="2400" b="1" dirty="0">
                <a:solidFill>
                  <a:srgbClr val="0C3355"/>
                </a:solidFill>
                <a:latin typeface="Arial"/>
              </a:rPr>
              <a:t>Still one DPU per host </a:t>
            </a:r>
            <a:r>
              <a:rPr lang="en-US" sz="2400" b="1" dirty="0">
                <a:solidFill>
                  <a:srgbClr val="0C3355"/>
                </a:solidFill>
                <a:latin typeface="Arial"/>
              </a:rPr>
              <a:t>server </a:t>
            </a:r>
            <a:r>
              <a:rPr sz="2400" b="1" dirty="0">
                <a:solidFill>
                  <a:srgbClr val="0C3355"/>
                </a:solidFill>
                <a:latin typeface="Arial"/>
              </a:rPr>
              <a:t>and </a:t>
            </a:r>
            <a:r>
              <a:rPr lang="en-US" sz="2400" b="1" dirty="0">
                <a:solidFill>
                  <a:srgbClr val="0C3355"/>
                </a:solidFill>
                <a:latin typeface="Arial"/>
              </a:rPr>
              <a:t>fully programmable</a:t>
            </a:r>
            <a:r>
              <a:rPr sz="2400" b="1" dirty="0">
                <a:solidFill>
                  <a:srgbClr val="0C3355"/>
                </a:solidFill>
                <a:latin typeface="Arial"/>
              </a:rPr>
              <a:t>.</a:t>
            </a:r>
          </a:p>
        </p:txBody>
      </p:sp>
      <p:sp>
        <p:nvSpPr>
          <p:cNvPr id="16" name="TextBox 15">
            <a:extLst>
              <a:ext uri="{FF2B5EF4-FFF2-40B4-BE49-F238E27FC236}">
                <a16:creationId xmlns:a16="http://schemas.microsoft.com/office/drawing/2014/main" id="{6DB26C7E-3CF9-BF5A-EA94-BC8C597D1041}"/>
              </a:ext>
            </a:extLst>
          </p:cNvPr>
          <p:cNvSpPr txBox="1"/>
          <p:nvPr/>
        </p:nvSpPr>
        <p:spPr>
          <a:xfrm>
            <a:off x="4737538" y="5266766"/>
            <a:ext cx="2917785" cy="1323439"/>
          </a:xfrm>
          <a:prstGeom prst="rect">
            <a:avLst/>
          </a:prstGeom>
          <a:noFill/>
        </p:spPr>
        <p:txBody>
          <a:bodyPr wrap="none" rtlCol="0">
            <a:spAutoFit/>
          </a:bodyPr>
          <a:lstStyle/>
          <a:p>
            <a:pPr algn="ctr"/>
            <a:r>
              <a:rPr lang="en-US" sz="4000" b="1" i="1" dirty="0">
                <a:solidFill>
                  <a:srgbClr val="1673BE"/>
                </a:solidFill>
                <a:latin typeface="Arial" panose="020B0604020202020204" pitchFamily="34" charset="0"/>
                <a:cs typeface="Arial" panose="020B0604020202020204" pitchFamily="34" charset="0"/>
              </a:rPr>
              <a:t>Thank you!</a:t>
            </a:r>
          </a:p>
          <a:p>
            <a:pPr algn="ctr"/>
            <a:r>
              <a:rPr lang="en-US" sz="4000" b="1" i="1" dirty="0">
                <a:solidFill>
                  <a:srgbClr val="1673BE"/>
                </a:solidFill>
                <a:latin typeface="Arial" panose="020B0604020202020204" pitchFamily="34" charset="0"/>
                <a:cs typeface="Arial" panose="020B0604020202020204" pitchFamily="34" charset="0"/>
              </a:rPr>
              <a:t>Q&amp;A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allAtOnce"/>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1802</TotalTime>
  <Words>2945</Words>
  <Application>Microsoft Macintosh PowerPoint</Application>
  <PresentationFormat>Widescreen</PresentationFormat>
  <Paragraphs>466</Paragraphs>
  <Slides>18</Slides>
  <Notes>18</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Aptos</vt:lpstr>
      <vt:lpstr>Aptos Display</vt:lpstr>
      <vt:lpstr>Arial</vt:lpstr>
      <vt:lpstr>Cambria Math</vt:lpstr>
      <vt:lpstr>Helvetica Neue</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Shihan Lin</dc:creator>
  <cp:lastModifiedBy>Lin, Shihan</cp:lastModifiedBy>
  <cp:revision>2304</cp:revision>
  <dcterms:created xsi:type="dcterms:W3CDTF">2026-04-06T04:46:36Z</dcterms:created>
  <dcterms:modified xsi:type="dcterms:W3CDTF">2026-08-19T14:33:41Z</dcterms:modified>
</cp:coreProperties>
</file>