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93" r:id="rId3"/>
    <p:sldId id="294" r:id="rId4"/>
    <p:sldId id="296" r:id="rId5"/>
    <p:sldId id="297" r:id="rId6"/>
    <p:sldId id="295" r:id="rId7"/>
    <p:sldId id="300" r:id="rId8"/>
    <p:sldId id="301" r:id="rId9"/>
    <p:sldId id="306" r:id="rId10"/>
    <p:sldId id="303" r:id="rId11"/>
    <p:sldId id="304" r:id="rId12"/>
    <p:sldId id="308" r:id="rId13"/>
    <p:sldId id="307" r:id="rId14"/>
    <p:sldId id="309" r:id="rId15"/>
    <p:sldId id="310" r:id="rId16"/>
    <p:sldId id="311" r:id="rId17"/>
    <p:sldId id="312" r:id="rId18"/>
    <p:sldId id="313" r:id="rId19"/>
    <p:sldId id="314" r:id="rId20"/>
    <p:sldId id="315" r:id="rId21"/>
    <p:sldId id="298" r:id="rId22"/>
    <p:sldId id="302" r:id="rId23"/>
    <p:sldId id="305" r:id="rId24"/>
    <p:sldId id="299" r:id="rId25"/>
    <p:sldId id="284" r:id="rId2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83C3F513-DA3E-483E-9864-88DFE74A9BC5}">
          <p14:sldIdLst>
            <p14:sldId id="256"/>
          </p14:sldIdLst>
        </p14:section>
        <p14:section name="background" id="{111911C4-1B5F-4E31-AF69-91F81C3034D2}">
          <p14:sldIdLst>
            <p14:sldId id="293"/>
          </p14:sldIdLst>
        </p14:section>
        <p14:section name="motivation" id="{CFE59FA4-9F9F-427A-AC07-D740C284F5D7}">
          <p14:sldIdLst>
            <p14:sldId id="294"/>
            <p14:sldId id="296"/>
            <p14:sldId id="297"/>
            <p14:sldId id="295"/>
          </p14:sldIdLst>
        </p14:section>
        <p14:section name="design" id="{12A63D45-D3BD-4869-8BF4-A4E55C9CEC47}">
          <p14:sldIdLst>
            <p14:sldId id="300"/>
            <p14:sldId id="301"/>
            <p14:sldId id="306"/>
            <p14:sldId id="303"/>
            <p14:sldId id="304"/>
            <p14:sldId id="308"/>
            <p14:sldId id="307"/>
          </p14:sldIdLst>
        </p14:section>
        <p14:section name="evaluation" id="{0AA2E605-9AE8-49DD-A597-9405278C2685}">
          <p14:sldIdLst>
            <p14:sldId id="309"/>
            <p14:sldId id="310"/>
            <p14:sldId id="311"/>
            <p14:sldId id="312"/>
            <p14:sldId id="313"/>
          </p14:sldIdLst>
        </p14:section>
        <p14:section name="conclusion" id="{79CB8B05-6189-4C8D-AD0C-9E947A624416}">
          <p14:sldIdLst>
            <p14:sldId id="314"/>
            <p14:sldId id="315"/>
            <p14:sldId id="298"/>
            <p14:sldId id="302"/>
            <p14:sldId id="305"/>
            <p14:sldId id="299"/>
            <p14:sldId id="28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40" autoAdjust="0"/>
    <p:restoredTop sz="81623" autoAdjust="0"/>
  </p:normalViewPr>
  <p:slideViewPr>
    <p:cSldViewPr snapToGrid="0">
      <p:cViewPr varScale="1">
        <p:scale>
          <a:sx n="136" d="100"/>
          <a:sy n="136" d="100"/>
        </p:scale>
        <p:origin x="131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50D090-F2F4-409F-9A83-207FA310BC48}" type="datetimeFigureOut">
              <a:rPr lang="zh-CN" altLang="en-US" smtClean="0"/>
              <a:t>2026/5/6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308BB8-0E80-445A-89E6-45055C6CC18A}" type="slidenum">
              <a:rPr lang="zh-CN" altLang="en-US" smtClean="0"/>
              <a:t>‹#›</a:t>
            </a:fld>
            <a:endParaRPr lang="zh-CN" altLang="en-US"/>
          </a:p>
        </p:txBody>
      </p:sp>
    </p:spTree>
    <p:extLst>
      <p:ext uri="{BB962C8B-B14F-4D97-AF65-F5344CB8AC3E}">
        <p14:creationId xmlns:p14="http://schemas.microsoft.com/office/powerpoint/2010/main" val="2805156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308BB8-0E80-445A-89E6-45055C6CC18A}" type="slidenum">
              <a:rPr lang="zh-CN" altLang="en-US" smtClean="0"/>
              <a:t>1</a:t>
            </a:fld>
            <a:endParaRPr lang="zh-CN" altLang="en-US"/>
          </a:p>
        </p:txBody>
      </p:sp>
    </p:spTree>
    <p:extLst>
      <p:ext uri="{BB962C8B-B14F-4D97-AF65-F5344CB8AC3E}">
        <p14:creationId xmlns:p14="http://schemas.microsoft.com/office/powerpoint/2010/main" val="3607436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First, for outbound traffic offloading, we design a hierarchical traffic dispatch module: internal peering switch receives cloud traffic, forwards </a:t>
            </a:r>
            <a:r>
              <a:rPr lang="en-US" altLang="zh-CN" b="0" dirty="0">
                <a:solidFill>
                  <a:srgbClr val="000000"/>
                </a:solidFill>
                <a:effectLst/>
                <a:latin typeface="ui-sans-serif"/>
              </a:rPr>
              <a:t>hot routes</a:t>
            </a:r>
            <a:r>
              <a:rPr lang="en-US" altLang="zh-CN" b="0" dirty="0"/>
              <a:t> directly to external switch, and sends cold or TE-required traffic to hosts.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The external PS forwards traffic directly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The host handles cold traffic or routes requiring 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We use asymmetric FIBs: switches store small-scale hot routes, hosts store full Internet routes.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 This way, we maximize switch utilization and minimize host count.</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10</a:t>
            </a:fld>
            <a:endParaRPr lang="zh-CN" altLang="en-US"/>
          </a:p>
        </p:txBody>
      </p:sp>
    </p:spTree>
    <p:extLst>
      <p:ext uri="{BB962C8B-B14F-4D97-AF65-F5344CB8AC3E}">
        <p14:creationId xmlns:p14="http://schemas.microsoft.com/office/powerpoint/2010/main" val="187862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To synchronize routes across all devices, we extend BGP to </a:t>
            </a:r>
            <a:r>
              <a:rPr lang="en-US" altLang="zh-CN" b="0" dirty="0" err="1">
                <a:solidFill>
                  <a:srgbClr val="000000"/>
                </a:solidFill>
                <a:effectLst/>
                <a:latin typeface="ui-sans-serif"/>
              </a:rPr>
              <a:t>exBGP</a:t>
            </a:r>
            <a:r>
              <a:rPr lang="en-US" altLang="zh-CN" b="0" dirty="0"/>
              <a:t>, adding device IP and peer ID attributes.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 A routing reflector broadcasts updates to all switches and hosts, ensuring global routing consistency and enabling fast convergence</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11</a:t>
            </a:fld>
            <a:endParaRPr lang="zh-CN" altLang="en-US"/>
          </a:p>
        </p:txBody>
      </p:sp>
    </p:spTree>
    <p:extLst>
      <p:ext uri="{BB962C8B-B14F-4D97-AF65-F5344CB8AC3E}">
        <p14:creationId xmlns:p14="http://schemas.microsoft.com/office/powerpoint/2010/main" val="1473682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Janus will detect a link failure and immediately reports to RR. It then broadcast to every devices through our extended BGP protocol.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Moreover, traditional systems update routes one by one, taking minutes. We use two techniques to optimize that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dirty="0">
                <a:solidFill>
                  <a:srgbClr val="000000"/>
                </a:solidFill>
              </a:rPr>
              <a:t>One is batched route update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dirty="0">
                <a:solidFill>
                  <a:srgbClr val="000000"/>
                </a:solidFill>
              </a:rPr>
              <a:t>Another one is </a:t>
            </a:r>
          </a:p>
        </p:txBody>
      </p:sp>
      <p:sp>
        <p:nvSpPr>
          <p:cNvPr id="4" name="灯片编号占位符 3"/>
          <p:cNvSpPr>
            <a:spLocks noGrp="1"/>
          </p:cNvSpPr>
          <p:nvPr>
            <p:ph type="sldNum" sz="quarter" idx="5"/>
          </p:nvPr>
        </p:nvSpPr>
        <p:spPr/>
        <p:txBody>
          <a:bodyPr/>
          <a:lstStyle/>
          <a:p>
            <a:fld id="{41308BB8-0E80-445A-89E6-45055C6CC18A}" type="slidenum">
              <a:rPr lang="zh-CN" altLang="en-US" smtClean="0"/>
              <a:t>12</a:t>
            </a:fld>
            <a:endParaRPr lang="zh-CN" altLang="en-US"/>
          </a:p>
        </p:txBody>
      </p:sp>
    </p:spTree>
    <p:extLst>
      <p:ext uri="{BB962C8B-B14F-4D97-AF65-F5344CB8AC3E}">
        <p14:creationId xmlns:p14="http://schemas.microsoft.com/office/powerpoint/2010/main" val="6328000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For security, we redesign inbound traffic processing: </a:t>
            </a:r>
            <a:r>
              <a:rPr lang="en-US" altLang="zh-CN" b="1" dirty="0">
                <a:solidFill>
                  <a:srgbClr val="000000"/>
                </a:solidFill>
                <a:effectLst/>
                <a:latin typeface="ui-sans-serif"/>
              </a:rPr>
              <a:t>all inbound traffic bypasses hosts</a:t>
            </a:r>
            <a:r>
              <a:rPr lang="en-US" altLang="zh-CN" dirty="0"/>
              <a:t>, handled entirely by switches.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We use a three-layer DDoS mitigation: </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ltLang="zh-CN" dirty="0"/>
              <a:t>external PS for prefix blackholing,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ltLang="zh-CN" dirty="0"/>
              <a:t>The traffic with matched prefix is redirected to security </a:t>
            </a:r>
            <a:r>
              <a:rPr lang="en-US" altLang="zh-CN" dirty="0" err="1"/>
              <a:t>ps</a:t>
            </a:r>
            <a:r>
              <a:rPr lang="en-US" altLang="zh-CN" dirty="0"/>
              <a:t> for ACL filtering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altLang="zh-CN" dirty="0"/>
              <a:t>The traffic passes the ACL will be redirected to anti-DDoS cluster for deep inspection. </a:t>
            </a:r>
            <a:br>
              <a:rPr lang="en-US" altLang="zh-CN" dirty="0"/>
            </a:b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This three layer DDoS mitigation protects hosts from DDoS.</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13</a:t>
            </a:fld>
            <a:endParaRPr lang="zh-CN" altLang="en-US"/>
          </a:p>
        </p:txBody>
      </p:sp>
    </p:spTree>
    <p:extLst>
      <p:ext uri="{BB962C8B-B14F-4D97-AF65-F5344CB8AC3E}">
        <p14:creationId xmlns:p14="http://schemas.microsoft.com/office/powerpoint/2010/main" val="484648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We built a testbed identical to our production environment: programmable switch with Broadcom Trident3, 4-core CPU, 320K entries;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host server with 48-core CPU and DPDK, safe forwarding threshold at 120Gbps.</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14</a:t>
            </a:fld>
            <a:endParaRPr lang="zh-CN" altLang="en-US"/>
          </a:p>
        </p:txBody>
      </p:sp>
    </p:spTree>
    <p:extLst>
      <p:ext uri="{BB962C8B-B14F-4D97-AF65-F5344CB8AC3E}">
        <p14:creationId xmlns:p14="http://schemas.microsoft.com/office/powerpoint/2010/main" val="3058308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25000"/>
              </a:lnSpc>
              <a:defRPr/>
            </a:pPr>
            <a:r>
              <a:rPr lang="en-US" altLang="zh-CN" dirty="0"/>
              <a:t>In the past four months, we observe the traffic carried by Janus grew by 3 times. Within it, less than 10% of routes are offloaded to switch ASICs, but they carry more than 82% of total traffic, validating our core traffic-skewness observation.</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15</a:t>
            </a:fld>
            <a:endParaRPr lang="zh-CN" altLang="en-US"/>
          </a:p>
        </p:txBody>
      </p:sp>
    </p:spTree>
    <p:extLst>
      <p:ext uri="{BB962C8B-B14F-4D97-AF65-F5344CB8AC3E}">
        <p14:creationId xmlns:p14="http://schemas.microsoft.com/office/powerpoint/2010/main" val="745303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25000"/>
              </a:lnSpc>
              <a:defRPr/>
            </a:pPr>
            <a:r>
              <a:rPr lang="en-US" altLang="zh-CN" dirty="0"/>
              <a:t>Janus cuts average hardware cost by 78%, with up to 84% reduction for outbound traffic and over 90% for inbound traffic, thanks to full switch offloading for incoming flows</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16</a:t>
            </a:fld>
            <a:endParaRPr lang="zh-CN" altLang="en-US"/>
          </a:p>
        </p:txBody>
      </p:sp>
    </p:spTree>
    <p:extLst>
      <p:ext uri="{BB962C8B-B14F-4D97-AF65-F5344CB8AC3E}">
        <p14:creationId xmlns:p14="http://schemas.microsoft.com/office/powerpoint/2010/main" val="4276347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16666"/>
              </a:lnSpc>
              <a:defRPr/>
            </a:pPr>
            <a:r>
              <a:rPr lang="en-US" sz="1200" b="0" i="0" u="none" strike="noStrike" dirty="0">
                <a:solidFill>
                  <a:srgbClr val="1F2937"/>
                </a:solidFill>
                <a:latin typeface="Noto Sans SC"/>
                <a:ea typeface="Noto Sans SC"/>
                <a:cs typeface="Noto Sans SC"/>
                <a:sym typeface="Noto Sans SC"/>
              </a:rPr>
              <a:t>Janus is </a:t>
            </a:r>
            <a:r>
              <a:rPr lang="en-US" sz="1200" b="1" i="0" u="none" strike="noStrike" dirty="0">
                <a:solidFill>
                  <a:srgbClr val="00529B"/>
                </a:solidFill>
                <a:latin typeface="Noto Sans SC"/>
                <a:ea typeface="Noto Sans SC"/>
                <a:cs typeface="Noto Sans SC"/>
                <a:sym typeface="Noto Sans SC"/>
              </a:rPr>
              <a:t>orders of magnitude faster </a:t>
            </a:r>
            <a:r>
              <a:rPr lang="en-US" sz="1200" b="0" i="0" u="none" strike="noStrike" dirty="0">
                <a:solidFill>
                  <a:srgbClr val="1F2937"/>
                </a:solidFill>
                <a:latin typeface="Noto Sans SC"/>
                <a:ea typeface="Noto Sans SC"/>
                <a:cs typeface="Noto Sans SC"/>
                <a:sym typeface="Noto Sans SC"/>
              </a:rPr>
              <a:t>than existing FRR implementations and commercial routers, providing second-level latency for </a:t>
            </a:r>
            <a:r>
              <a:rPr lang="en-US" sz="1200" b="0" i="0" u="none" strike="noStrike" dirty="0" err="1">
                <a:solidFill>
                  <a:srgbClr val="1F2937"/>
                </a:solidFill>
                <a:latin typeface="Noto Sans SC"/>
                <a:ea typeface="Noto Sans SC"/>
                <a:cs typeface="Noto Sans SC"/>
                <a:sym typeface="Noto Sans SC"/>
              </a:rPr>
              <a:t>withdrawl</a:t>
            </a:r>
            <a:r>
              <a:rPr lang="en-US" sz="1200" b="0" i="0" u="none" strike="noStrike" dirty="0">
                <a:solidFill>
                  <a:srgbClr val="1F2937"/>
                </a:solidFill>
                <a:latin typeface="Noto Sans SC"/>
                <a:ea typeface="Noto Sans SC"/>
                <a:cs typeface="Noto Sans SC"/>
                <a:sym typeface="Noto Sans SC"/>
              </a:rPr>
              <a:t>.</a:t>
            </a:r>
            <a:endParaRPr lang="en-US" sz="1000" dirty="0"/>
          </a:p>
        </p:txBody>
      </p:sp>
      <p:sp>
        <p:nvSpPr>
          <p:cNvPr id="4" name="灯片编号占位符 3"/>
          <p:cNvSpPr>
            <a:spLocks noGrp="1"/>
          </p:cNvSpPr>
          <p:nvPr>
            <p:ph type="sldNum" sz="quarter" idx="5"/>
          </p:nvPr>
        </p:nvSpPr>
        <p:spPr/>
        <p:txBody>
          <a:bodyPr/>
          <a:lstStyle/>
          <a:p>
            <a:fld id="{41308BB8-0E80-445A-89E6-45055C6CC18A}" type="slidenum">
              <a:rPr lang="zh-CN" altLang="en-US" smtClean="0"/>
              <a:t>17</a:t>
            </a:fld>
            <a:endParaRPr lang="zh-CN" altLang="en-US"/>
          </a:p>
        </p:txBody>
      </p:sp>
    </p:spTree>
    <p:extLst>
      <p:ext uri="{BB962C8B-B14F-4D97-AF65-F5344CB8AC3E}">
        <p14:creationId xmlns:p14="http://schemas.microsoft.com/office/powerpoint/2010/main" val="19249132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25000"/>
              </a:lnSpc>
              <a:defRPr/>
            </a:pPr>
            <a:r>
              <a:rPr lang="en-US" altLang="zh-CN" dirty="0"/>
              <a:t>Our application-aware routing guarantees low latency and loss for high-priority traffic, while cutting total bandwidth cost by up to 50% via optimal peer selection.</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18</a:t>
            </a:fld>
            <a:endParaRPr lang="zh-CN" altLang="en-US"/>
          </a:p>
        </p:txBody>
      </p:sp>
    </p:spTree>
    <p:extLst>
      <p:ext uri="{BB962C8B-B14F-4D97-AF65-F5344CB8AC3E}">
        <p14:creationId xmlns:p14="http://schemas.microsoft.com/office/powerpoint/2010/main" val="1565380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25000"/>
              </a:lnSpc>
              <a:defRPr/>
            </a:pPr>
            <a:r>
              <a:rPr lang="en-US" altLang="zh-CN" dirty="0"/>
              <a:t>From large-scale deployment, we learned four key lessons: run BGP directly on peering switches to reduce complexity; scrub DDoS at edge switches, not hosts; disaggregate routing from the controller; use switch-host hybrid architecture for optimal scalability.</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19</a:t>
            </a:fld>
            <a:endParaRPr lang="zh-CN" altLang="en-US"/>
          </a:p>
        </p:txBody>
      </p:sp>
    </p:spTree>
    <p:extLst>
      <p:ext uri="{BB962C8B-B14F-4D97-AF65-F5344CB8AC3E}">
        <p14:creationId xmlns:p14="http://schemas.microsoft.com/office/powerpoint/2010/main" val="3194022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Let's start with the background. Cloud peering edge is the </a:t>
            </a:r>
            <a:r>
              <a:rPr lang="en-US" altLang="zh-CN" b="0" dirty="0">
                <a:solidFill>
                  <a:srgbClr val="000000"/>
                </a:solidFill>
                <a:effectLst/>
                <a:latin typeface="ui-sans-serif"/>
              </a:rPr>
              <a:t>critical gateway</a:t>
            </a:r>
            <a:r>
              <a:rPr lang="en-US" altLang="zh-CN" dirty="0"/>
              <a:t> between cloud services and global ISPs.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Tencent deploys </a:t>
            </a:r>
            <a:r>
              <a:rPr lang="en-US" altLang="zh-CN" dirty="0" err="1"/>
              <a:t>PoPs</a:t>
            </a:r>
            <a:r>
              <a:rPr lang="en-US" altLang="zh-CN" dirty="0"/>
              <a:t> worldwide,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use BGP for inter-domain routing, and manage two directions of between Internet and cloud.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This edge carries </a:t>
            </a:r>
            <a:r>
              <a:rPr lang="en-US" altLang="zh-CN" b="0" dirty="0">
                <a:solidFill>
                  <a:srgbClr val="000000"/>
                </a:solidFill>
                <a:effectLst/>
                <a:latin typeface="ui-sans-serif"/>
              </a:rPr>
              <a:t>terabits-scale traffic</a:t>
            </a:r>
            <a:r>
              <a:rPr lang="en-US" altLang="zh-CN" b="0" dirty="0"/>
              <a:t> </a:t>
            </a:r>
            <a:r>
              <a:rPr lang="en-US" altLang="zh-CN" dirty="0"/>
              <a:t>every day, so its performance, cost, and security are vital for cloud providers</a:t>
            </a:r>
            <a:endParaRPr lang="en-US" altLang="zh-CN" dirty="0">
              <a:effectLst/>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2</a:t>
            </a:fld>
            <a:endParaRPr lang="zh-CN" altLang="en-US"/>
          </a:p>
        </p:txBody>
      </p:sp>
    </p:spTree>
    <p:extLst>
      <p:ext uri="{BB962C8B-B14F-4D97-AF65-F5344CB8AC3E}">
        <p14:creationId xmlns:p14="http://schemas.microsoft.com/office/powerpoint/2010/main" val="39706351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As </a:t>
            </a:r>
            <a:r>
              <a:rPr lang="en-US" altLang="zh-CN"/>
              <a:t>a conclusion, </a:t>
            </a:r>
            <a:r>
              <a:rPr lang="en-US" altLang="zh-CN" dirty="0"/>
              <a:t>Janus is the first large-scale peering system using programmable switches at the Internet edge. It achieves 78% cost reduction, 4-second fast convergence, strong DDoS resilience, and application-aware routing, fully deployed in Tencent’s global production network. Thank you, and I’m happy to take any questions</a:t>
            </a:r>
          </a:p>
        </p:txBody>
      </p:sp>
      <p:sp>
        <p:nvSpPr>
          <p:cNvPr id="4" name="灯片编号占位符 3"/>
          <p:cNvSpPr>
            <a:spLocks noGrp="1"/>
          </p:cNvSpPr>
          <p:nvPr>
            <p:ph type="sldNum" sz="quarter" idx="5"/>
          </p:nvPr>
        </p:nvSpPr>
        <p:spPr/>
        <p:txBody>
          <a:bodyPr/>
          <a:lstStyle/>
          <a:p>
            <a:fld id="{41308BB8-0E80-445A-89E6-45055C6CC18A}" type="slidenum">
              <a:rPr lang="zh-CN" altLang="en-US" smtClean="0"/>
              <a:t>20</a:t>
            </a:fld>
            <a:endParaRPr lang="zh-CN" altLang="en-US"/>
          </a:p>
        </p:txBody>
      </p:sp>
    </p:spTree>
    <p:extLst>
      <p:ext uri="{BB962C8B-B14F-4D97-AF65-F5344CB8AC3E}">
        <p14:creationId xmlns:p14="http://schemas.microsoft.com/office/powerpoint/2010/main" val="41424439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CN" sz="1200" b="0" i="0" u="none" strike="noStrike" dirty="0">
              <a:solidFill>
                <a:srgbClr val="4B5563"/>
              </a:solidFill>
              <a:latin typeface="Noto Sans SC"/>
              <a:ea typeface="Noto Sans SC"/>
              <a:cs typeface="Noto Sans SC"/>
              <a:sym typeface="Noto Sans SC"/>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CN" sz="1200" b="0" i="0" u="none" strike="noStrike" dirty="0">
              <a:solidFill>
                <a:srgbClr val="4B5563"/>
              </a:solidFill>
              <a:latin typeface="Noto Sans SC"/>
              <a:ea typeface="Noto Sans SC"/>
              <a:cs typeface="Noto Sans SC"/>
              <a:sym typeface="Noto Sans SC"/>
            </a:endParaRPr>
          </a:p>
          <a:p>
            <a:r>
              <a:rPr lang="en-US" altLang="zh-CN" dirty="0"/>
              <a:t>From our production data, we found three fatal pain points. First, </a:t>
            </a:r>
            <a:r>
              <a:rPr lang="en-US" altLang="zh-CN" b="1" dirty="0">
                <a:solidFill>
                  <a:srgbClr val="000000"/>
                </a:solidFill>
                <a:effectLst/>
                <a:latin typeface="ui-sans-serif"/>
              </a:rPr>
              <a:t>DDoS floods</a:t>
            </a:r>
            <a:r>
              <a:rPr lang="en-US" altLang="zh-CN" dirty="0"/>
              <a:t>: over 4,200 attacks in 3 months, 15.5% of them overload host processing capacity. Second, </a:t>
            </a:r>
            <a:r>
              <a:rPr lang="en-US" altLang="zh-CN" b="1" dirty="0">
                <a:solidFill>
                  <a:srgbClr val="000000"/>
                </a:solidFill>
                <a:effectLst/>
                <a:latin typeface="ui-sans-serif"/>
              </a:rPr>
              <a:t>extremely high cost</a:t>
            </a:r>
            <a:r>
              <a:rPr lang="en-US" altLang="zh-CN" dirty="0"/>
              <a:t>: host servers cost 1.6 to 16 times more than switches. Third, </a:t>
            </a:r>
            <a:r>
              <a:rPr lang="en-US" altLang="zh-CN" b="1" dirty="0">
                <a:solidFill>
                  <a:srgbClr val="000000"/>
                </a:solidFill>
                <a:effectLst/>
                <a:latin typeface="ui-sans-serif"/>
              </a:rPr>
              <a:t>slow convergence</a:t>
            </a:r>
            <a:r>
              <a:rPr lang="en-US" altLang="zh-CN" dirty="0"/>
              <a:t>: traditional systems take minutes to update millions of routes upon failure. All these problems mean we need a brand-new peering design</a:t>
            </a:r>
            <a:endParaRPr lang="en-US" altLang="zh-CN" dirty="0">
              <a:effectLst/>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21</a:t>
            </a:fld>
            <a:endParaRPr lang="zh-CN" altLang="en-US"/>
          </a:p>
        </p:txBody>
      </p:sp>
    </p:spTree>
    <p:extLst>
      <p:ext uri="{BB962C8B-B14F-4D97-AF65-F5344CB8AC3E}">
        <p14:creationId xmlns:p14="http://schemas.microsoft.com/office/powerpoint/2010/main" val="3026390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00000"/>
              </a:lnSpc>
            </a:pPr>
            <a:r>
              <a:rPr lang="en-US" altLang="zh-CN" b="0" dirty="0"/>
              <a:t>Before diving into details, here’s our key observation from two years of production measurements: </a:t>
            </a:r>
            <a:r>
              <a:rPr lang="en-US" altLang="zh-CN" b="0" dirty="0">
                <a:solidFill>
                  <a:srgbClr val="000000"/>
                </a:solidFill>
                <a:effectLst/>
                <a:latin typeface="ui-sans-serif"/>
              </a:rPr>
              <a:t>traffic is highly skewed</a:t>
            </a:r>
            <a:r>
              <a:rPr lang="en-US" altLang="zh-CN" b="0" dirty="0"/>
              <a:t>. Only 1.7% of routes carry 80% of traffic, and 7.6% carry 90%. This is the foundation of our hot-route offloading design.</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22</a:t>
            </a:fld>
            <a:endParaRPr lang="zh-CN" altLang="en-US"/>
          </a:p>
        </p:txBody>
      </p:sp>
    </p:spTree>
    <p:extLst>
      <p:ext uri="{BB962C8B-B14F-4D97-AF65-F5344CB8AC3E}">
        <p14:creationId xmlns:p14="http://schemas.microsoft.com/office/powerpoint/2010/main" val="895855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Next, application-aware routing. We use a two-level classifier: internal switch for coarse-grained classification, hosts for fine-grained QoS policies. We also design a hash-based elephant flow identification mechanism, dynamically offloading elephant flows to switches to avoid host overload.</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23</a:t>
            </a:fld>
            <a:endParaRPr lang="zh-CN" altLang="en-US"/>
          </a:p>
        </p:txBody>
      </p:sp>
    </p:spTree>
    <p:extLst>
      <p:ext uri="{BB962C8B-B14F-4D97-AF65-F5344CB8AC3E}">
        <p14:creationId xmlns:p14="http://schemas.microsoft.com/office/powerpoint/2010/main" val="39680093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So what are the core challenges we need to solve? First, switch ASICs only have 320K entries, far less than 1M+ Internet routes. Second, hosts are easily overwhelmed by DDoS. Third, millions of route updates are too slow. Fourth, we must balance high forwarding performance and flexible policy control. Janus addresses all four challenges.</a:t>
            </a:r>
            <a:endParaRPr lang="en-US" altLang="zh-CN" dirty="0">
              <a:effectLst/>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24</a:t>
            </a:fld>
            <a:endParaRPr lang="zh-CN" altLang="en-US"/>
          </a:p>
        </p:txBody>
      </p:sp>
    </p:spTree>
    <p:extLst>
      <p:ext uri="{BB962C8B-B14F-4D97-AF65-F5344CB8AC3E}">
        <p14:creationId xmlns:p14="http://schemas.microsoft.com/office/powerpoint/2010/main" val="9346462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To conclude, in this work, </a:t>
            </a:r>
            <a:r>
              <a:rPr lang="en-US" altLang="zh-CN" sz="1200" dirty="0">
                <a:latin typeface="Arial" panose="020B0604020202020204" pitchFamily="34" charset="0"/>
                <a:cs typeface="Arial" panose="020B0604020202020204" pitchFamily="34" charset="0"/>
              </a:rPr>
              <a:t>We systematically measurement and analyze the irregularity phenomenon in LLM training. Considering the communication of model training, we design a localization system for irregularity </a:t>
            </a:r>
            <a:r>
              <a:rPr lang="en-US" altLang="zh-CN" sz="1100" dirty="0">
                <a:latin typeface="Arial" panose="020B0604020202020204" pitchFamily="34" charset="0"/>
                <a:cs typeface="Arial" panose="020B0604020202020204" pitchFamily="34" charset="0"/>
              </a:rPr>
              <a:t> from network perspective</a:t>
            </a:r>
            <a:r>
              <a:rPr lang="en-US" altLang="zh-CN" sz="1200" dirty="0">
                <a:latin typeface="Arial" panose="020B0604020202020204" pitchFamily="34" charset="0"/>
                <a:cs typeface="Arial" panose="020B0604020202020204" pitchFamily="34" charset="0"/>
              </a:rPr>
              <a:t> and experimentally demonstrate its effectiveness.</a:t>
            </a:r>
          </a:p>
          <a:p>
            <a:endParaRPr lang="en-US" altLang="zh-CN" dirty="0"/>
          </a:p>
        </p:txBody>
      </p:sp>
      <p:sp>
        <p:nvSpPr>
          <p:cNvPr id="4" name="灯片编号占位符 3"/>
          <p:cNvSpPr>
            <a:spLocks noGrp="1"/>
          </p:cNvSpPr>
          <p:nvPr>
            <p:ph type="sldNum" sz="quarter" idx="5"/>
          </p:nvPr>
        </p:nvSpPr>
        <p:spPr/>
        <p:txBody>
          <a:bodyPr/>
          <a:lstStyle/>
          <a:p>
            <a:fld id="{41308BB8-0E80-445A-89E6-45055C6CC18A}" type="slidenum">
              <a:rPr lang="zh-CN" altLang="en-US" smtClean="0"/>
              <a:t>25</a:t>
            </a:fld>
            <a:endParaRPr lang="zh-CN" altLang="en-US"/>
          </a:p>
        </p:txBody>
      </p:sp>
    </p:spTree>
    <p:extLst>
      <p:ext uri="{BB962C8B-B14F-4D97-AF65-F5344CB8AC3E}">
        <p14:creationId xmlns:p14="http://schemas.microsoft.com/office/powerpoint/2010/main" val="3846851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dirty="0"/>
              <a:t>There are two traditional peering architectures. The first is </a:t>
            </a:r>
            <a:r>
              <a:rPr lang="en-US" altLang="zh-CN" b="0" dirty="0">
                <a:solidFill>
                  <a:srgbClr val="000000"/>
                </a:solidFill>
                <a:effectLst/>
                <a:latin typeface="ui-sans-serif"/>
              </a:rPr>
              <a:t>router-based</a:t>
            </a:r>
            <a:r>
              <a:rPr lang="en-US" altLang="zh-CN" b="0" dirty="0"/>
              <a:t>, using commercial high-end routers. It’s stable and high-performance, but it is </a:t>
            </a:r>
            <a:r>
              <a:rPr lang="en-US" altLang="zh-CN" b="0" dirty="0">
                <a:solidFill>
                  <a:srgbClr val="000000"/>
                </a:solidFill>
                <a:effectLst/>
                <a:latin typeface="ui-sans-serif"/>
              </a:rPr>
              <a:t>inflexible</a:t>
            </a:r>
            <a:r>
              <a:rPr lang="en-US" altLang="zh-CN" b="0" dirty="0"/>
              <a:t>—adding a new feature takes months. The second is host-based, like Google’s Espresso, using commodity servers. It’s flexible for customization, but </a:t>
            </a:r>
            <a:r>
              <a:rPr lang="en-US" altLang="zh-CN" b="0" dirty="0">
                <a:solidFill>
                  <a:srgbClr val="000000"/>
                </a:solidFill>
                <a:effectLst/>
                <a:latin typeface="ui-sans-serif"/>
              </a:rPr>
              <a:t>vulnerable to DDoS and hard to scale</a:t>
            </a:r>
            <a:r>
              <a:rPr lang="en-US" altLang="zh-CN" b="0" dirty="0"/>
              <a:t>.</a:t>
            </a:r>
            <a:endParaRPr lang="en-US" altLang="zh-CN" b="0" dirty="0">
              <a:effectLst/>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3</a:t>
            </a:fld>
            <a:endParaRPr lang="zh-CN" altLang="en-US"/>
          </a:p>
        </p:txBody>
      </p:sp>
    </p:spTree>
    <p:extLst>
      <p:ext uri="{BB962C8B-B14F-4D97-AF65-F5344CB8AC3E}">
        <p14:creationId xmlns:p14="http://schemas.microsoft.com/office/powerpoint/2010/main" val="2814356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CN" sz="1200" b="0" i="0" u="none" strike="noStrike" dirty="0">
              <a:solidFill>
                <a:srgbClr val="4B5563"/>
              </a:solidFill>
              <a:latin typeface="Noto Sans SC"/>
              <a:ea typeface="Noto Sans SC"/>
              <a:cs typeface="Noto Sans SC"/>
              <a:sym typeface="Noto Sans SC"/>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CN" sz="1200" b="0" i="0" u="none" strike="noStrike" dirty="0">
              <a:solidFill>
                <a:srgbClr val="4B5563"/>
              </a:solidFill>
              <a:latin typeface="Noto Sans SC"/>
              <a:ea typeface="Noto Sans SC"/>
              <a:cs typeface="Noto Sans SC"/>
              <a:sym typeface="Noto Sans SC"/>
            </a:endParaRPr>
          </a:p>
          <a:p>
            <a:r>
              <a:rPr lang="en-US" altLang="zh-CN" dirty="0"/>
              <a:t>From our production data, we found three fatal pain points. First, </a:t>
            </a:r>
            <a:r>
              <a:rPr lang="en-US" altLang="zh-CN" b="1" dirty="0">
                <a:solidFill>
                  <a:srgbClr val="000000"/>
                </a:solidFill>
                <a:effectLst/>
                <a:latin typeface="ui-sans-serif"/>
              </a:rPr>
              <a:t>DDoS floods</a:t>
            </a:r>
            <a:r>
              <a:rPr lang="en-US" altLang="zh-CN" dirty="0"/>
              <a:t>: over 4,200 attacks in 3 months, 15.5% of them overload host processing capacity. Second, </a:t>
            </a:r>
            <a:r>
              <a:rPr lang="en-US" altLang="zh-CN" b="1" dirty="0">
                <a:solidFill>
                  <a:srgbClr val="000000"/>
                </a:solidFill>
                <a:effectLst/>
                <a:latin typeface="ui-sans-serif"/>
              </a:rPr>
              <a:t>extremely high cost</a:t>
            </a:r>
            <a:r>
              <a:rPr lang="en-US" altLang="zh-CN" dirty="0"/>
              <a:t>: host servers cost 1.6 to 16 times more than routers or switches. Third, </a:t>
            </a:r>
            <a:r>
              <a:rPr lang="en-US" altLang="zh-CN" b="1" dirty="0">
                <a:solidFill>
                  <a:srgbClr val="000000"/>
                </a:solidFill>
                <a:effectLst/>
                <a:latin typeface="ui-sans-serif"/>
              </a:rPr>
              <a:t>slow convergence</a:t>
            </a:r>
            <a:r>
              <a:rPr lang="en-US" altLang="zh-CN" dirty="0"/>
              <a:t>: traditional systems take minutes to update millions of routes in our cloud upon failure. All these problems mean we need a brand-new peering design</a:t>
            </a:r>
            <a:endParaRPr lang="en-US" altLang="zh-CN" dirty="0">
              <a:effectLst/>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4</a:t>
            </a:fld>
            <a:endParaRPr lang="zh-CN" altLang="en-US"/>
          </a:p>
        </p:txBody>
      </p:sp>
    </p:spTree>
    <p:extLst>
      <p:ext uri="{BB962C8B-B14F-4D97-AF65-F5344CB8AC3E}">
        <p14:creationId xmlns:p14="http://schemas.microsoft.com/office/powerpoint/2010/main" val="1553468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CN" sz="1200" b="0" i="0" u="none" strike="noStrike" dirty="0">
              <a:solidFill>
                <a:srgbClr val="4B5563"/>
              </a:solidFill>
              <a:latin typeface="Noto Sans SC"/>
              <a:ea typeface="Noto Sans SC"/>
              <a:cs typeface="Noto Sans SC"/>
              <a:sym typeface="Noto Sans SC"/>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CN" sz="1200" b="0" i="0" u="none" strike="noStrike" dirty="0">
              <a:solidFill>
                <a:srgbClr val="4B5563"/>
              </a:solidFill>
              <a:latin typeface="Noto Sans SC"/>
              <a:ea typeface="Noto Sans SC"/>
              <a:cs typeface="Noto Sans SC"/>
              <a:sym typeface="Noto Sans SC"/>
            </a:endParaRPr>
          </a:p>
          <a:p>
            <a:r>
              <a:rPr lang="en-US" altLang="zh-CN" dirty="0"/>
              <a:t>From our production data, we found three fatal pain points. First, </a:t>
            </a:r>
            <a:r>
              <a:rPr lang="en-US" altLang="zh-CN" b="1" dirty="0">
                <a:solidFill>
                  <a:srgbClr val="000000"/>
                </a:solidFill>
                <a:effectLst/>
                <a:latin typeface="ui-sans-serif"/>
              </a:rPr>
              <a:t>DDoS floods</a:t>
            </a:r>
            <a:r>
              <a:rPr lang="en-US" altLang="zh-CN" dirty="0"/>
              <a:t>: over 4,200 attacks in 3 months, 15.5% of them overload host processing capacity. Second, </a:t>
            </a:r>
            <a:r>
              <a:rPr lang="en-US" altLang="zh-CN" b="1" dirty="0">
                <a:solidFill>
                  <a:srgbClr val="000000"/>
                </a:solidFill>
                <a:effectLst/>
                <a:latin typeface="ui-sans-serif"/>
              </a:rPr>
              <a:t>extremely high cost</a:t>
            </a:r>
            <a:r>
              <a:rPr lang="en-US" altLang="zh-CN" dirty="0"/>
              <a:t>: host servers cost 1.6 to 16 times more than routers or switches. Third, </a:t>
            </a:r>
            <a:r>
              <a:rPr lang="en-US" altLang="zh-CN" b="1" dirty="0">
                <a:solidFill>
                  <a:srgbClr val="000000"/>
                </a:solidFill>
                <a:effectLst/>
                <a:latin typeface="ui-sans-serif"/>
              </a:rPr>
              <a:t>slow convergence</a:t>
            </a:r>
            <a:r>
              <a:rPr lang="en-US" altLang="zh-CN" dirty="0"/>
              <a:t>: traditional systems take minutes to update millions of routes in our cloud upon failure. All these problems mean we need a brand-new peering design</a:t>
            </a:r>
            <a:endParaRPr lang="en-US" altLang="zh-CN" dirty="0">
              <a:effectLst/>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5</a:t>
            </a:fld>
            <a:endParaRPr lang="zh-CN" altLang="en-US"/>
          </a:p>
        </p:txBody>
      </p:sp>
    </p:spTree>
    <p:extLst>
      <p:ext uri="{BB962C8B-B14F-4D97-AF65-F5344CB8AC3E}">
        <p14:creationId xmlns:p14="http://schemas.microsoft.com/office/powerpoint/2010/main" val="3510230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CN" sz="1200" b="0" i="0" u="none" strike="noStrike" dirty="0">
              <a:solidFill>
                <a:srgbClr val="4B5563"/>
              </a:solidFill>
              <a:latin typeface="Noto Sans SC"/>
              <a:ea typeface="Noto Sans SC"/>
              <a:cs typeface="Noto Sans SC"/>
              <a:sym typeface="Noto Sans SC"/>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altLang="zh-CN" sz="1200" b="0" i="0" u="none" strike="noStrike" dirty="0">
              <a:solidFill>
                <a:srgbClr val="4B5563"/>
              </a:solidFill>
              <a:latin typeface="Noto Sans SC"/>
              <a:ea typeface="Noto Sans SC"/>
              <a:cs typeface="Noto Sans SC"/>
              <a:sym typeface="Noto Sans SC"/>
            </a:endParaRPr>
          </a:p>
          <a:p>
            <a:r>
              <a:rPr lang="en-US" altLang="zh-CN" dirty="0"/>
              <a:t>From our production data, we found three fatal pain points. First, </a:t>
            </a:r>
            <a:r>
              <a:rPr lang="en-US" altLang="zh-CN" b="1" dirty="0">
                <a:solidFill>
                  <a:srgbClr val="000000"/>
                </a:solidFill>
                <a:effectLst/>
                <a:latin typeface="ui-sans-serif"/>
              </a:rPr>
              <a:t>DDoS floods</a:t>
            </a:r>
            <a:r>
              <a:rPr lang="en-US" altLang="zh-CN" dirty="0"/>
              <a:t>: over 4,200 attacks in 3 months, 15.5% of them overload host processing capacity. Second, </a:t>
            </a:r>
            <a:r>
              <a:rPr lang="en-US" altLang="zh-CN" b="1" dirty="0">
                <a:solidFill>
                  <a:srgbClr val="000000"/>
                </a:solidFill>
                <a:effectLst/>
                <a:latin typeface="ui-sans-serif"/>
              </a:rPr>
              <a:t>extremely high cost</a:t>
            </a:r>
            <a:r>
              <a:rPr lang="en-US" altLang="zh-CN" dirty="0"/>
              <a:t>: host servers cost 1.6 to 16 times more than routers or switches. Third, </a:t>
            </a:r>
            <a:r>
              <a:rPr lang="en-US" altLang="zh-CN" b="1" dirty="0">
                <a:solidFill>
                  <a:srgbClr val="000000"/>
                </a:solidFill>
                <a:effectLst/>
                <a:latin typeface="ui-sans-serif"/>
              </a:rPr>
              <a:t>slow convergence</a:t>
            </a:r>
            <a:r>
              <a:rPr lang="en-US" altLang="zh-CN" dirty="0"/>
              <a:t>: traditional systems take minutes to update millions of routes in our cloud upon failure. All these problems mean we need a brand-new peering design</a:t>
            </a:r>
            <a:endParaRPr lang="en-US" altLang="zh-CN" dirty="0">
              <a:effectLst/>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6</a:t>
            </a:fld>
            <a:endParaRPr lang="zh-CN" altLang="en-US"/>
          </a:p>
        </p:txBody>
      </p:sp>
    </p:spTree>
    <p:extLst>
      <p:ext uri="{BB962C8B-B14F-4D97-AF65-F5344CB8AC3E}">
        <p14:creationId xmlns:p14="http://schemas.microsoft.com/office/powerpoint/2010/main" val="1344338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00000"/>
              </a:lnSpc>
            </a:pPr>
            <a:r>
              <a:rPr lang="en-US" altLang="zh-CN" b="0" dirty="0"/>
              <a:t>Our design follows four key principles: </a:t>
            </a:r>
            <a:r>
              <a:rPr lang="en-US" altLang="zh-CN" b="0" dirty="0">
                <a:solidFill>
                  <a:srgbClr val="000000"/>
                </a:solidFill>
                <a:effectLst/>
                <a:latin typeface="ui-sans-serif"/>
              </a:rPr>
              <a:t>reliability</a:t>
            </a:r>
            <a:r>
              <a:rPr lang="en-US" altLang="zh-CN" b="0" dirty="0"/>
              <a:t> against DDoS, </a:t>
            </a:r>
            <a:r>
              <a:rPr lang="en-US" altLang="zh-CN" b="0" dirty="0">
                <a:solidFill>
                  <a:srgbClr val="000000"/>
                </a:solidFill>
                <a:effectLst/>
                <a:latin typeface="ui-sans-serif"/>
              </a:rPr>
              <a:t>cost-effectiveness</a:t>
            </a:r>
            <a:r>
              <a:rPr lang="en-US" altLang="zh-CN" b="0" dirty="0"/>
              <a:t> with low hardware cost, </a:t>
            </a:r>
            <a:r>
              <a:rPr lang="en-US" altLang="zh-CN" b="0" dirty="0">
                <a:solidFill>
                  <a:srgbClr val="000000"/>
                </a:solidFill>
                <a:effectLst/>
                <a:latin typeface="ui-sans-serif"/>
              </a:rPr>
              <a:t>fast convergence</a:t>
            </a:r>
            <a:r>
              <a:rPr lang="en-US" altLang="zh-CN" b="0" dirty="0"/>
              <a:t> in seconds, and </a:t>
            </a:r>
            <a:r>
              <a:rPr lang="en-US" altLang="zh-CN" b="0" dirty="0">
                <a:solidFill>
                  <a:srgbClr val="000000"/>
                </a:solidFill>
                <a:effectLst/>
                <a:latin typeface="ui-sans-serif"/>
              </a:rPr>
              <a:t>flexibility</a:t>
            </a:r>
            <a:r>
              <a:rPr lang="en-US" altLang="zh-CN" b="0" dirty="0"/>
              <a:t> for application-aware routing. These principles guide the entire design.</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7</a:t>
            </a:fld>
            <a:endParaRPr lang="zh-CN" altLang="en-US"/>
          </a:p>
        </p:txBody>
      </p:sp>
    </p:spTree>
    <p:extLst>
      <p:ext uri="{BB962C8B-B14F-4D97-AF65-F5344CB8AC3E}">
        <p14:creationId xmlns:p14="http://schemas.microsoft.com/office/powerpoint/2010/main" val="6267331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00000"/>
              </a:lnSpc>
            </a:pPr>
            <a:r>
              <a:rPr lang="en-US" altLang="zh-CN" b="0" dirty="0"/>
              <a:t>So we propose Janus: a </a:t>
            </a:r>
            <a:r>
              <a:rPr lang="en-US" altLang="zh-CN" b="0" dirty="0">
                <a:solidFill>
                  <a:srgbClr val="000000"/>
                </a:solidFill>
                <a:effectLst/>
                <a:latin typeface="ui-sans-serif"/>
              </a:rPr>
              <a:t>switch-first, host-assisted hybrid design</a:t>
            </a:r>
            <a:r>
              <a:rPr lang="en-US" altLang="zh-CN" b="0" dirty="0"/>
              <a:t>. Programmable switches peers with neighbor AS. they forward the majority of traffic for high performance and low cost, while host servers handle fine-grained traffic engineering policies. </a:t>
            </a:r>
          </a:p>
          <a:p>
            <a:pPr indent="0" algn="l">
              <a:lnSpc>
                <a:spcPct val="100000"/>
              </a:lnSpc>
            </a:pPr>
            <a:endParaRPr lang="en-US" altLang="zh-CN" b="0" dirty="0"/>
          </a:p>
          <a:p>
            <a:pPr indent="0" algn="l">
              <a:lnSpc>
                <a:spcPct val="100000"/>
              </a:lnSpc>
            </a:pPr>
            <a:r>
              <a:rPr lang="en-US" altLang="zh-CN" b="0" dirty="0"/>
              <a:t>We use three types of Programmable switches: external, internal, and security, working together with hosts and anti-DDoS clusters.</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8</a:t>
            </a:fld>
            <a:endParaRPr lang="zh-CN" altLang="en-US"/>
          </a:p>
        </p:txBody>
      </p:sp>
    </p:spTree>
    <p:extLst>
      <p:ext uri="{BB962C8B-B14F-4D97-AF65-F5344CB8AC3E}">
        <p14:creationId xmlns:p14="http://schemas.microsoft.com/office/powerpoint/2010/main" val="8464503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lgn="l">
              <a:lnSpc>
                <a:spcPct val="100000"/>
              </a:lnSpc>
            </a:pPr>
            <a:r>
              <a:rPr lang="en-US" altLang="zh-CN" b="0" dirty="0"/>
              <a:t>Before diving into details, here’s our key observation from two years of production measurements: </a:t>
            </a:r>
            <a:r>
              <a:rPr lang="en-US" altLang="zh-CN" b="0" dirty="0">
                <a:solidFill>
                  <a:srgbClr val="000000"/>
                </a:solidFill>
                <a:effectLst/>
                <a:latin typeface="ui-sans-serif"/>
              </a:rPr>
              <a:t>traffic is highly skewed</a:t>
            </a:r>
            <a:r>
              <a:rPr lang="en-US" altLang="zh-CN" b="0" dirty="0"/>
              <a:t>. Only 1.7% of routes carry 80% of traffic, and 7.6% carry 90%. This is the foundation of our hot-route offloading design.</a:t>
            </a:r>
            <a:endParaRPr lang="en-US" altLang="zh-CN" sz="1200" b="0" i="0" u="none" strike="noStrike" dirty="0">
              <a:solidFill>
                <a:srgbClr val="000000"/>
              </a:solidFill>
            </a:endParaRPr>
          </a:p>
        </p:txBody>
      </p:sp>
      <p:sp>
        <p:nvSpPr>
          <p:cNvPr id="4" name="灯片编号占位符 3"/>
          <p:cNvSpPr>
            <a:spLocks noGrp="1"/>
          </p:cNvSpPr>
          <p:nvPr>
            <p:ph type="sldNum" sz="quarter" idx="5"/>
          </p:nvPr>
        </p:nvSpPr>
        <p:spPr/>
        <p:txBody>
          <a:bodyPr/>
          <a:lstStyle/>
          <a:p>
            <a:fld id="{41308BB8-0E80-445A-89E6-45055C6CC18A}" type="slidenum">
              <a:rPr lang="zh-CN" altLang="en-US" smtClean="0"/>
              <a:t>9</a:t>
            </a:fld>
            <a:endParaRPr lang="zh-CN" altLang="en-US"/>
          </a:p>
        </p:txBody>
      </p:sp>
    </p:spTree>
    <p:extLst>
      <p:ext uri="{BB962C8B-B14F-4D97-AF65-F5344CB8AC3E}">
        <p14:creationId xmlns:p14="http://schemas.microsoft.com/office/powerpoint/2010/main" val="12833202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3450AD-936A-4812-95D1-1BC6DE57977F}"/>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D5985DD-3EFA-4E9B-B500-6E40FC1D21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CBDB4F8-B22C-4B50-8E64-081A181A3CD3}"/>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5" name="页脚占位符 4">
            <a:extLst>
              <a:ext uri="{FF2B5EF4-FFF2-40B4-BE49-F238E27FC236}">
                <a16:creationId xmlns:a16="http://schemas.microsoft.com/office/drawing/2014/main" id="{BC27F850-C27A-4DE6-90C8-3905B176459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8CE851F-B254-49EB-A2A5-5EC99A2763C2}"/>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1798351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515BD4B-3562-4768-8B0B-615EF4EB2F6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F7B7C65-6AA2-45B5-A85E-C26C27F4C52B}"/>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799719A-EE39-4D49-A086-BE3F5928F313}"/>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5" name="页脚占位符 4">
            <a:extLst>
              <a:ext uri="{FF2B5EF4-FFF2-40B4-BE49-F238E27FC236}">
                <a16:creationId xmlns:a16="http://schemas.microsoft.com/office/drawing/2014/main" id="{1C0E4FCA-0492-45F3-A693-6AA117DF0E5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F7DC37B-6331-43A0-9612-C8A95DC5B8C8}"/>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714313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C40EA687-84E4-4551-89F6-4E1D5C3CD87F}"/>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061325E-9AE4-4535-BF70-677AFA294C68}"/>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9A4C92E-58E0-4403-8785-5D16324CA992}"/>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5" name="页脚占位符 4">
            <a:extLst>
              <a:ext uri="{FF2B5EF4-FFF2-40B4-BE49-F238E27FC236}">
                <a16:creationId xmlns:a16="http://schemas.microsoft.com/office/drawing/2014/main" id="{FC803517-B482-4F2D-BBC8-BBF41713FF7F}"/>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4625C99-B147-4C7A-BC1D-5F7A27F60832}"/>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3826700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FEA4AB-6F20-465F-B799-8D0E90C18BF1}"/>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05CB3E0-F3D8-44C4-8BD7-67A602EF6AFB}"/>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BA1C8F4-F9BF-4F13-AC38-6BEFF6C7EFD8}"/>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5" name="页脚占位符 4">
            <a:extLst>
              <a:ext uri="{FF2B5EF4-FFF2-40B4-BE49-F238E27FC236}">
                <a16:creationId xmlns:a16="http://schemas.microsoft.com/office/drawing/2014/main" id="{6D005A4C-1280-476D-9B7F-8BF447DCB27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86F8120-ECA3-4F51-B02E-02C10F8575CB}"/>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3962804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BB85F3-30FE-4B30-A93A-08051107EB83}"/>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63DEA4A0-62B5-4C1C-9373-83C38765B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6E247B34-53A3-4718-97EC-9076AAE27079}"/>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5" name="页脚占位符 4">
            <a:extLst>
              <a:ext uri="{FF2B5EF4-FFF2-40B4-BE49-F238E27FC236}">
                <a16:creationId xmlns:a16="http://schemas.microsoft.com/office/drawing/2014/main" id="{5C027EB7-1AD5-455C-B655-EB4CC127F53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F5B884C-01D1-4F87-8F0E-124788EC8A77}"/>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246922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9DA780D-3808-4545-894A-36ABAE285133}"/>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D27611B-AEB8-4CA0-903B-752EDB40386A}"/>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61DC5F9-3960-48B7-AA06-FBE3B0BDAAA0}"/>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A2E0CA2-24E7-4638-8D12-812E53249DFD}"/>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6" name="页脚占位符 5">
            <a:extLst>
              <a:ext uri="{FF2B5EF4-FFF2-40B4-BE49-F238E27FC236}">
                <a16:creationId xmlns:a16="http://schemas.microsoft.com/office/drawing/2014/main" id="{A30E2783-A119-4CB6-B5F7-2C3958527FC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1DF3022-7C6E-466B-8A3A-09C791B1B769}"/>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3224032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F67DDD0-6540-4080-8176-305F1795F36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7071CFE-ED4A-4DA2-B9D4-AAEF5A173C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903FD0A-FA50-45C1-8A5D-EFC8AA2C4F5B}"/>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568B246-8FB4-40D8-9B7D-60F0AC2632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05AE02B-EDCC-42D3-978F-2789DCA8325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CDEEA53-9DC4-4580-9087-97D8D61AD67F}"/>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8" name="页脚占位符 7">
            <a:extLst>
              <a:ext uri="{FF2B5EF4-FFF2-40B4-BE49-F238E27FC236}">
                <a16:creationId xmlns:a16="http://schemas.microsoft.com/office/drawing/2014/main" id="{79146A41-3E84-4AF2-AC21-FA48514430C9}"/>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03EC2DA0-369B-47CE-901A-18F16B074867}"/>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350411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5276758-2DE5-43F9-9246-94003C18127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0E720EF-2261-47A0-AC76-BF929A3C60FF}"/>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4" name="页脚占位符 3">
            <a:extLst>
              <a:ext uri="{FF2B5EF4-FFF2-40B4-BE49-F238E27FC236}">
                <a16:creationId xmlns:a16="http://schemas.microsoft.com/office/drawing/2014/main" id="{5F021C01-0FAC-4F62-B75C-AA462FEA962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1971031-25E2-472D-BA3E-0C53FE5BF769}"/>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3140374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166DD84-CAA3-41F6-8840-6D477AD025F8}"/>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3" name="页脚占位符 2">
            <a:extLst>
              <a:ext uri="{FF2B5EF4-FFF2-40B4-BE49-F238E27FC236}">
                <a16:creationId xmlns:a16="http://schemas.microsoft.com/office/drawing/2014/main" id="{A960147D-78A9-47A1-9B15-6EC0632F2B02}"/>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4375B8E-C9EA-4D31-9910-ADE76DB733BC}"/>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3566571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9AC739B-9EA8-4D79-8AA5-FE6F06460F9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F1E4855-85F3-4FD2-81FC-73569EA8B7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88F97E2-CDC0-47B7-86CB-AA8A9266B3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4C10F04-4B60-4FF0-B8C4-7421D27984B5}"/>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6" name="页脚占位符 5">
            <a:extLst>
              <a:ext uri="{FF2B5EF4-FFF2-40B4-BE49-F238E27FC236}">
                <a16:creationId xmlns:a16="http://schemas.microsoft.com/office/drawing/2014/main" id="{194922F5-C4C3-44D5-BCBA-91D7C716D8A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9767649-A76C-496E-A3AD-A2B26ABCA633}"/>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217595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B07FEE-B79C-401C-9DB4-3CD5C6CB6AC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319FBAA-4ECA-47CC-A9B2-3330FA2586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BBD80CB-B668-4B47-AE91-622634BA77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44BB70D-8583-46F3-8389-0B99EE0CB8A5}"/>
              </a:ext>
            </a:extLst>
          </p:cNvPr>
          <p:cNvSpPr>
            <a:spLocks noGrp="1"/>
          </p:cNvSpPr>
          <p:nvPr>
            <p:ph type="dt" sz="half" idx="10"/>
          </p:nvPr>
        </p:nvSpPr>
        <p:spPr/>
        <p:txBody>
          <a:bodyPr/>
          <a:lstStyle/>
          <a:p>
            <a:fld id="{EFC06308-9FAA-424F-ABB1-320791DFC03B}" type="datetimeFigureOut">
              <a:rPr lang="zh-CN" altLang="en-US" smtClean="0"/>
              <a:t>2026/5/6</a:t>
            </a:fld>
            <a:endParaRPr lang="zh-CN" altLang="en-US"/>
          </a:p>
        </p:txBody>
      </p:sp>
      <p:sp>
        <p:nvSpPr>
          <p:cNvPr id="6" name="页脚占位符 5">
            <a:extLst>
              <a:ext uri="{FF2B5EF4-FFF2-40B4-BE49-F238E27FC236}">
                <a16:creationId xmlns:a16="http://schemas.microsoft.com/office/drawing/2014/main" id="{EE27A66F-160E-4A46-B0F7-E5358844A9EC}"/>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EDE3387-F9C6-4073-9059-499E7890F1F8}"/>
              </a:ext>
            </a:extLst>
          </p:cNvPr>
          <p:cNvSpPr>
            <a:spLocks noGrp="1"/>
          </p:cNvSpPr>
          <p:nvPr>
            <p:ph type="sldNum" sz="quarter" idx="12"/>
          </p:nvPr>
        </p:nvSpPr>
        <p:spPr/>
        <p:txBody>
          <a:body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2742606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DE3C411-1934-466F-BF62-1C87AAB049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8049CBFA-49CC-4B21-B6A6-2FDAFB3F21D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8711E7A-A419-4718-BEE0-5EB489FD10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C06308-9FAA-424F-ABB1-320791DFC03B}" type="datetimeFigureOut">
              <a:rPr lang="zh-CN" altLang="en-US" smtClean="0"/>
              <a:t>2026/5/6</a:t>
            </a:fld>
            <a:endParaRPr lang="zh-CN" altLang="en-US"/>
          </a:p>
        </p:txBody>
      </p:sp>
      <p:sp>
        <p:nvSpPr>
          <p:cNvPr id="5" name="页脚占位符 4">
            <a:extLst>
              <a:ext uri="{FF2B5EF4-FFF2-40B4-BE49-F238E27FC236}">
                <a16:creationId xmlns:a16="http://schemas.microsoft.com/office/drawing/2014/main" id="{994976C4-98FD-4FE5-BA8E-B1E36DEA18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463536C-B3DB-41FB-9A82-434B0C61E6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A9A680-CA01-45A8-B9A0-203A4DD76A8D}" type="slidenum">
              <a:rPr lang="zh-CN" altLang="en-US" smtClean="0"/>
              <a:t>‹#›</a:t>
            </a:fld>
            <a:endParaRPr lang="zh-CN" altLang="en-US"/>
          </a:p>
        </p:txBody>
      </p:sp>
    </p:spTree>
    <p:extLst>
      <p:ext uri="{BB962C8B-B14F-4D97-AF65-F5344CB8AC3E}">
        <p14:creationId xmlns:p14="http://schemas.microsoft.com/office/powerpoint/2010/main" val="10319253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png"/><Relationship Id="rId7" Type="http://schemas.openxmlformats.org/officeDocument/2006/relationships/image" Target="../media/image31.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sv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svg"/></Relationships>
</file>

<file path=ppt/slides/_rels/slide1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png"/><Relationship Id="rId7" Type="http://schemas.openxmlformats.org/officeDocument/2006/relationships/image" Target="../media/image36.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11.svg"/><Relationship Id="rId10" Type="http://schemas.openxmlformats.org/officeDocument/2006/relationships/image" Target="../media/image39.png"/><Relationship Id="rId4" Type="http://schemas.openxmlformats.org/officeDocument/2006/relationships/image" Target="../media/image10.png"/><Relationship Id="rId9" Type="http://schemas.openxmlformats.org/officeDocument/2006/relationships/image" Target="../media/image38.sv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2.png"/><Relationship Id="rId7" Type="http://schemas.openxmlformats.org/officeDocument/2006/relationships/image" Target="../media/image31.sv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41.svg"/><Relationship Id="rId10" Type="http://schemas.openxmlformats.org/officeDocument/2006/relationships/image" Target="../media/image44.png"/><Relationship Id="rId4" Type="http://schemas.openxmlformats.org/officeDocument/2006/relationships/image" Target="../media/image40.png"/><Relationship Id="rId9" Type="http://schemas.openxmlformats.org/officeDocument/2006/relationships/image" Target="../media/image43.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47.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33.sv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2.png"/><Relationship Id="rId4" Type="http://schemas.openxmlformats.org/officeDocument/2006/relationships/image" Target="../media/image9.sv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7.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56.jpe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2.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0.pn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0.png"/><Relationship Id="rId7"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18.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a:extLst>
              <a:ext uri="{FF2B5EF4-FFF2-40B4-BE49-F238E27FC236}">
                <a16:creationId xmlns:a16="http://schemas.microsoft.com/office/drawing/2014/main" id="{ED2CD385-ACEA-47A3-9C70-2135B5E545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5181" y="4642983"/>
            <a:ext cx="4148866" cy="2765910"/>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a:extLst>
              <a:ext uri="{FF2B5EF4-FFF2-40B4-BE49-F238E27FC236}">
                <a16:creationId xmlns:a16="http://schemas.microsoft.com/office/drawing/2014/main" id="{CBC1A9A4-9711-4542-A447-8C32E811449A}"/>
              </a:ext>
            </a:extLst>
          </p:cNvPr>
          <p:cNvSpPr>
            <a:spLocks noGrp="1"/>
          </p:cNvSpPr>
          <p:nvPr>
            <p:ph type="ctrTitle"/>
          </p:nvPr>
        </p:nvSpPr>
        <p:spPr>
          <a:xfrm>
            <a:off x="941471" y="1646490"/>
            <a:ext cx="10309058" cy="1547479"/>
          </a:xfrm>
        </p:spPr>
        <p:txBody>
          <a:bodyPr>
            <a:normAutofit fontScale="90000"/>
          </a:bodyPr>
          <a:lstStyle/>
          <a:p>
            <a:pPr>
              <a:lnSpc>
                <a:spcPct val="120000"/>
              </a:lnSpc>
            </a:pPr>
            <a:r>
              <a:rPr lang="en-US" altLang="zh-CN" sz="4000" b="1" dirty="0">
                <a:latin typeface="Arial" panose="020B0604020202020204" pitchFamily="34" charset="0"/>
                <a:ea typeface="微软雅黑" panose="020B0503020204020204" pitchFamily="34" charset="-122"/>
                <a:cs typeface="Arial" panose="020B0604020202020204" pitchFamily="34" charset="0"/>
              </a:rPr>
              <a:t>Cost-Effective and Reliable Global Internet Peering with Programmable Switches</a:t>
            </a:r>
            <a:endParaRPr lang="zh-CN" altLang="en-US" sz="4000" b="1" dirty="0">
              <a:latin typeface="Arial" panose="020B0604020202020204" pitchFamily="34" charset="0"/>
              <a:ea typeface="微软雅黑" panose="020B0503020204020204" pitchFamily="34" charset="-122"/>
              <a:cs typeface="Arial" panose="020B0604020202020204" pitchFamily="34" charset="0"/>
            </a:endParaRPr>
          </a:p>
        </p:txBody>
      </p:sp>
      <p:sp>
        <p:nvSpPr>
          <p:cNvPr id="3" name="副标题 2">
            <a:extLst>
              <a:ext uri="{FF2B5EF4-FFF2-40B4-BE49-F238E27FC236}">
                <a16:creationId xmlns:a16="http://schemas.microsoft.com/office/drawing/2014/main" id="{19DA4F12-ED79-45AD-9B9B-018AF7ED3B84}"/>
              </a:ext>
            </a:extLst>
          </p:cNvPr>
          <p:cNvSpPr>
            <a:spLocks noGrp="1"/>
          </p:cNvSpPr>
          <p:nvPr>
            <p:ph type="subTitle" idx="1"/>
          </p:nvPr>
        </p:nvSpPr>
        <p:spPr>
          <a:xfrm>
            <a:off x="1944661" y="3347726"/>
            <a:ext cx="8449920" cy="1655762"/>
          </a:xfrm>
        </p:spPr>
        <p:txBody>
          <a:bodyPr>
            <a:normAutofit/>
          </a:bodyPr>
          <a:lstStyle/>
          <a:p>
            <a:pPr>
              <a:lnSpc>
                <a:spcPct val="100000"/>
              </a:lnSpc>
            </a:pPr>
            <a:r>
              <a:rPr lang="en-US" altLang="zh-CN" sz="1800" dirty="0" err="1">
                <a:latin typeface="Arial" panose="020B0604020202020204" pitchFamily="34" charset="0"/>
                <a:cs typeface="Arial" panose="020B0604020202020204" pitchFamily="34" charset="0"/>
              </a:rPr>
              <a:t>Congcong</a:t>
            </a:r>
            <a:r>
              <a:rPr lang="en-US" altLang="zh-CN" sz="1800" dirty="0">
                <a:latin typeface="Arial" panose="020B0604020202020204" pitchFamily="34" charset="0"/>
                <a:cs typeface="Arial" panose="020B0604020202020204" pitchFamily="34" charset="0"/>
              </a:rPr>
              <a:t> Miao, Zhiyi Yao, </a:t>
            </a:r>
            <a:r>
              <a:rPr lang="en-US" altLang="zh-CN" sz="1800" dirty="0" err="1">
                <a:latin typeface="Arial" panose="020B0604020202020204" pitchFamily="34" charset="0"/>
                <a:cs typeface="Arial" panose="020B0604020202020204" pitchFamily="34" charset="0"/>
              </a:rPr>
              <a:t>Jianchao</a:t>
            </a:r>
            <a:r>
              <a:rPr lang="en-US" altLang="zh-CN" sz="1800" dirty="0">
                <a:latin typeface="Arial" panose="020B0604020202020204" pitchFamily="34" charset="0"/>
                <a:cs typeface="Arial" panose="020B0604020202020204" pitchFamily="34" charset="0"/>
              </a:rPr>
              <a:t> </a:t>
            </a:r>
            <a:r>
              <a:rPr lang="en-US" altLang="zh-CN" sz="1800" dirty="0" err="1">
                <a:latin typeface="Arial" panose="020B0604020202020204" pitchFamily="34" charset="0"/>
                <a:cs typeface="Arial" panose="020B0604020202020204" pitchFamily="34" charset="0"/>
              </a:rPr>
              <a:t>Lv</a:t>
            </a:r>
            <a:r>
              <a:rPr lang="en-US" altLang="zh-CN" sz="1800" dirty="0">
                <a:latin typeface="Arial" panose="020B0604020202020204" pitchFamily="34" charset="0"/>
                <a:cs typeface="Arial" panose="020B0604020202020204" pitchFamily="34" charset="0"/>
              </a:rPr>
              <a:t>, </a:t>
            </a:r>
            <a:r>
              <a:rPr lang="en-US" altLang="zh-CN" sz="1800" dirty="0" err="1">
                <a:latin typeface="Arial" panose="020B0604020202020204" pitchFamily="34" charset="0"/>
                <a:cs typeface="Arial" panose="020B0604020202020204" pitchFamily="34" charset="0"/>
              </a:rPr>
              <a:t>Jinglin</a:t>
            </a:r>
            <a:r>
              <a:rPr lang="en-US" altLang="zh-CN" sz="1800" dirty="0">
                <a:latin typeface="Arial" panose="020B0604020202020204" pitchFamily="34" charset="0"/>
                <a:cs typeface="Arial" panose="020B0604020202020204" pitchFamily="34" charset="0"/>
              </a:rPr>
              <a:t> Wang, </a:t>
            </a:r>
            <a:r>
              <a:rPr lang="en-US" altLang="zh-CN" sz="1800" b="1" i="1" dirty="0">
                <a:latin typeface="Arial" panose="020B0604020202020204" pitchFamily="34" charset="0"/>
                <a:cs typeface="Arial" panose="020B0604020202020204" pitchFamily="34" charset="0"/>
              </a:rPr>
              <a:t>Shihan Lin</a:t>
            </a:r>
            <a:r>
              <a:rPr lang="en-US" altLang="zh-CN" sz="1800" dirty="0">
                <a:latin typeface="Arial" panose="020B0604020202020204" pitchFamily="34" charset="0"/>
                <a:cs typeface="Arial" panose="020B0604020202020204" pitchFamily="34" charset="0"/>
              </a:rPr>
              <a:t>, Xinyi Zhang, </a:t>
            </a:r>
            <a:r>
              <a:rPr lang="en-US" altLang="zh-CN" sz="1800" dirty="0" err="1">
                <a:latin typeface="Arial" panose="020B0604020202020204" pitchFamily="34" charset="0"/>
                <a:cs typeface="Arial" panose="020B0604020202020204" pitchFamily="34" charset="0"/>
              </a:rPr>
              <a:t>Yunming</a:t>
            </a:r>
            <a:r>
              <a:rPr lang="en-US" altLang="zh-CN" sz="1800" dirty="0">
                <a:latin typeface="Arial" panose="020B0604020202020204" pitchFamily="34" charset="0"/>
                <a:cs typeface="Arial" panose="020B0604020202020204" pitchFamily="34" charset="0"/>
              </a:rPr>
              <a:t> Xiao, Wei Guo, </a:t>
            </a:r>
            <a:r>
              <a:rPr lang="en-US" altLang="zh-CN" sz="1800" dirty="0" err="1">
                <a:latin typeface="Arial" panose="020B0604020202020204" pitchFamily="34" charset="0"/>
                <a:cs typeface="Arial" panose="020B0604020202020204" pitchFamily="34" charset="0"/>
              </a:rPr>
              <a:t>Jiwu</a:t>
            </a:r>
            <a:r>
              <a:rPr lang="en-US" altLang="zh-CN" sz="1800" dirty="0">
                <a:latin typeface="Arial" panose="020B0604020202020204" pitchFamily="34" charset="0"/>
                <a:cs typeface="Arial" panose="020B0604020202020204" pitchFamily="34" charset="0"/>
              </a:rPr>
              <a:t> Bu, </a:t>
            </a:r>
            <a:r>
              <a:rPr lang="en-US" altLang="zh-CN" sz="1800" dirty="0" err="1">
                <a:latin typeface="Arial" panose="020B0604020202020204" pitchFamily="34" charset="0"/>
                <a:cs typeface="Arial" panose="020B0604020202020204" pitchFamily="34" charset="0"/>
              </a:rPr>
              <a:t>Yachen</a:t>
            </a:r>
            <a:r>
              <a:rPr lang="en-US" altLang="zh-CN" sz="1800" dirty="0">
                <a:latin typeface="Arial" panose="020B0604020202020204" pitchFamily="34" charset="0"/>
                <a:cs typeface="Arial" panose="020B0604020202020204" pitchFamily="34" charset="0"/>
              </a:rPr>
              <a:t> Wang, </a:t>
            </a:r>
            <a:r>
              <a:rPr lang="en-US" altLang="zh-CN" sz="1800" dirty="0" err="1">
                <a:latin typeface="Arial" panose="020B0604020202020204" pitchFamily="34" charset="0"/>
                <a:cs typeface="Arial" panose="020B0604020202020204" pitchFamily="34" charset="0"/>
              </a:rPr>
              <a:t>Xianneng</a:t>
            </a:r>
            <a:r>
              <a:rPr lang="en-US" altLang="zh-CN" sz="1800" dirty="0">
                <a:latin typeface="Arial" panose="020B0604020202020204" pitchFamily="34" charset="0"/>
                <a:cs typeface="Arial" panose="020B0604020202020204" pitchFamily="34" charset="0"/>
              </a:rPr>
              <a:t> Zou, Yong Jiang, Marco </a:t>
            </a:r>
            <a:r>
              <a:rPr lang="en-US" altLang="zh-CN" sz="1800" dirty="0" err="1">
                <a:latin typeface="Arial" panose="020B0604020202020204" pitchFamily="34" charset="0"/>
                <a:cs typeface="Arial" panose="020B0604020202020204" pitchFamily="34" charset="0"/>
              </a:rPr>
              <a:t>Canini</a:t>
            </a:r>
            <a:r>
              <a:rPr lang="en-US" altLang="zh-CN" sz="1800" dirty="0">
                <a:latin typeface="Arial" panose="020B0604020202020204" pitchFamily="34" charset="0"/>
                <a:cs typeface="Arial" panose="020B0604020202020204" pitchFamily="34" charset="0"/>
              </a:rPr>
              <a:t>, </a:t>
            </a:r>
            <a:r>
              <a:rPr lang="en-US" altLang="zh-CN" sz="1800" dirty="0" err="1">
                <a:latin typeface="Arial" panose="020B0604020202020204" pitchFamily="34" charset="0"/>
                <a:cs typeface="Arial" panose="020B0604020202020204" pitchFamily="34" charset="0"/>
              </a:rPr>
              <a:t>Gaogang</a:t>
            </a:r>
            <a:r>
              <a:rPr lang="en-US" altLang="zh-CN" sz="1800" dirty="0">
                <a:latin typeface="Arial" panose="020B0604020202020204" pitchFamily="34" charset="0"/>
                <a:cs typeface="Arial" panose="020B0604020202020204" pitchFamily="34" charset="0"/>
              </a:rPr>
              <a:t> </a:t>
            </a:r>
            <a:r>
              <a:rPr lang="en-US" altLang="zh-CN" sz="1800" dirty="0" err="1">
                <a:latin typeface="Arial" panose="020B0604020202020204" pitchFamily="34" charset="0"/>
                <a:cs typeface="Arial" panose="020B0604020202020204" pitchFamily="34" charset="0"/>
              </a:rPr>
              <a:t>Xie</a:t>
            </a:r>
            <a:endParaRPr lang="zh-CN" altLang="en-US" sz="1800" dirty="0">
              <a:latin typeface="Arial" panose="020B0604020202020204" pitchFamily="34" charset="0"/>
              <a:cs typeface="Arial" panose="020B0604020202020204" pitchFamily="34" charset="0"/>
            </a:endParaRPr>
          </a:p>
        </p:txBody>
      </p:sp>
      <p:pic>
        <p:nvPicPr>
          <p:cNvPr id="1028" name="Picture 4">
            <a:extLst>
              <a:ext uri="{FF2B5EF4-FFF2-40B4-BE49-F238E27FC236}">
                <a16:creationId xmlns:a16="http://schemas.microsoft.com/office/drawing/2014/main" id="{32DC9A5B-241D-4F5F-9A96-317FE36D98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5447" y="4642983"/>
            <a:ext cx="2171109" cy="65359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DC2DF144-2501-4D56-B380-3EC3AE36706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9925" y="4364577"/>
            <a:ext cx="2037216" cy="135814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5F789A9E-51D2-4C84-853F-3444917D60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93894" y="4688162"/>
            <a:ext cx="2247731" cy="65853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E02D5D69-CB21-4BC4-B910-97453392D9E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3864" y="5687142"/>
            <a:ext cx="3811515" cy="677592"/>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a:extLst>
              <a:ext uri="{FF2B5EF4-FFF2-40B4-BE49-F238E27FC236}">
                <a16:creationId xmlns:a16="http://schemas.microsoft.com/office/drawing/2014/main" id="{AC12DE10-B6B4-4BAF-8FEB-03236983E46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16118" y="5749999"/>
            <a:ext cx="3112580" cy="614735"/>
          </a:xfrm>
          <a:prstGeom prst="rect">
            <a:avLst/>
          </a:prstGeom>
        </p:spPr>
      </p:pic>
      <p:pic>
        <p:nvPicPr>
          <p:cNvPr id="14" name="图片 13">
            <a:extLst>
              <a:ext uri="{FF2B5EF4-FFF2-40B4-BE49-F238E27FC236}">
                <a16:creationId xmlns:a16="http://schemas.microsoft.com/office/drawing/2014/main" id="{D341669B-8685-42AC-9E6D-B57225491D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65440" y="228582"/>
            <a:ext cx="2907703" cy="1453852"/>
          </a:xfrm>
          <a:prstGeom prst="rect">
            <a:avLst/>
          </a:prstGeom>
        </p:spPr>
      </p:pic>
    </p:spTree>
    <p:extLst>
      <p:ext uri="{BB962C8B-B14F-4D97-AF65-F5344CB8AC3E}">
        <p14:creationId xmlns:p14="http://schemas.microsoft.com/office/powerpoint/2010/main" val="1533215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Outbound Traffic Offloading</a:t>
            </a:r>
          </a:p>
        </p:txBody>
      </p:sp>
      <p:sp>
        <p:nvSpPr>
          <p:cNvPr id="17" name="AutoShape 4">
            <a:extLst>
              <a:ext uri="{FF2B5EF4-FFF2-40B4-BE49-F238E27FC236}">
                <a16:creationId xmlns:a16="http://schemas.microsoft.com/office/drawing/2014/main" id="{08A50030-B504-4FE2-8BAE-11741BDA5690}"/>
              </a:ext>
            </a:extLst>
          </p:cNvPr>
          <p:cNvSpPr/>
          <p:nvPr/>
        </p:nvSpPr>
        <p:spPr>
          <a:xfrm>
            <a:off x="762000" y="1651000"/>
            <a:ext cx="5080000" cy="22225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lnSpc>
                <a:spcPct val="150000"/>
              </a:lnSpc>
              <a:defRPr/>
            </a:pPr>
            <a:endParaRPr dirty="0"/>
          </a:p>
        </p:txBody>
      </p:sp>
      <p:sp>
        <p:nvSpPr>
          <p:cNvPr id="18" name="AutoShape 5">
            <a:extLst>
              <a:ext uri="{FF2B5EF4-FFF2-40B4-BE49-F238E27FC236}">
                <a16:creationId xmlns:a16="http://schemas.microsoft.com/office/drawing/2014/main" id="{A27AADC0-97CF-4701-A4F3-21CD7AF8189A}"/>
              </a:ext>
            </a:extLst>
          </p:cNvPr>
          <p:cNvSpPr/>
          <p:nvPr/>
        </p:nvSpPr>
        <p:spPr>
          <a:xfrm>
            <a:off x="762000" y="1651000"/>
            <a:ext cx="5080000" cy="571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sz="2400"/>
          </a:p>
        </p:txBody>
      </p:sp>
      <p:sp>
        <p:nvSpPr>
          <p:cNvPr id="19" name="AutoShape 6">
            <a:extLst>
              <a:ext uri="{FF2B5EF4-FFF2-40B4-BE49-F238E27FC236}">
                <a16:creationId xmlns:a16="http://schemas.microsoft.com/office/drawing/2014/main" id="{12DD8412-649C-4A90-B89B-FE09A998CF0D}"/>
              </a:ext>
            </a:extLst>
          </p:cNvPr>
          <p:cNvSpPr/>
          <p:nvPr/>
        </p:nvSpPr>
        <p:spPr>
          <a:xfrm>
            <a:off x="952500" y="1752600"/>
            <a:ext cx="4699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dirty="0">
                <a:solidFill>
                  <a:srgbClr val="FFFFFF"/>
                </a:solidFill>
                <a:latin typeface="Noto Sans SC"/>
                <a:ea typeface="Noto Sans SC"/>
                <a:cs typeface="Noto Sans SC"/>
                <a:sym typeface="Noto Sans SC"/>
              </a:rPr>
              <a:t>Hierarchical Traffic Dispatch</a:t>
            </a:r>
            <a:endParaRPr lang="en-US" sz="1400" dirty="0"/>
          </a:p>
        </p:txBody>
      </p:sp>
      <p:sp>
        <p:nvSpPr>
          <p:cNvPr id="20" name="AutoShape 7">
            <a:extLst>
              <a:ext uri="{FF2B5EF4-FFF2-40B4-BE49-F238E27FC236}">
                <a16:creationId xmlns:a16="http://schemas.microsoft.com/office/drawing/2014/main" id="{9D202882-3D92-4F11-A2F8-C1DC04C5DC3B}"/>
              </a:ext>
            </a:extLst>
          </p:cNvPr>
          <p:cNvSpPr/>
          <p:nvPr/>
        </p:nvSpPr>
        <p:spPr>
          <a:xfrm>
            <a:off x="881896" y="2298322"/>
            <a:ext cx="4960103" cy="1398588"/>
          </a:xfrm>
          <a:prstGeom prst="rect">
            <a:avLst/>
          </a:prstGeom>
          <a:noFill/>
          <a:ln w="12700" cap="flat" cmpd="sng">
            <a:noFill/>
            <a:prstDash val="solid"/>
            <a:round/>
          </a:ln>
        </p:spPr>
        <p:txBody>
          <a:bodyPr vert="horz" wrap="square" lIns="0" tIns="0" rIns="0" bIns="0" rtlCol="0" anchor="ctr" anchorCtr="0"/>
          <a:lstStyle/>
          <a:p>
            <a:pPr indent="0" algn="l">
              <a:lnSpc>
                <a:spcPct val="150000"/>
              </a:lnSpc>
              <a:defRPr/>
            </a:pPr>
            <a:r>
              <a:rPr lang="en-US" sz="1600" b="1" i="0" u="none" strike="noStrike" dirty="0">
                <a:solidFill>
                  <a:srgbClr val="1F2937"/>
                </a:solidFill>
                <a:latin typeface="Noto Sans SC"/>
                <a:ea typeface="Noto Sans SC"/>
                <a:cs typeface="Noto Sans SC"/>
                <a:sym typeface="Noto Sans SC"/>
              </a:rPr>
              <a:t>• </a:t>
            </a:r>
            <a:r>
              <a:rPr lang="en-US" b="1" i="0" u="none" strike="noStrike" dirty="0">
                <a:solidFill>
                  <a:srgbClr val="1F2937"/>
                </a:solidFill>
                <a:latin typeface="Noto Sans SC"/>
                <a:ea typeface="Noto Sans SC"/>
                <a:cs typeface="Noto Sans SC"/>
                <a:sym typeface="Noto Sans SC"/>
              </a:rPr>
              <a:t>Internal PS: </a:t>
            </a:r>
            <a:r>
              <a:rPr lang="en-US" dirty="0">
                <a:solidFill>
                  <a:srgbClr val="4B5563"/>
                </a:solidFill>
                <a:latin typeface="Noto Sans SC"/>
                <a:ea typeface="Noto Sans SC"/>
                <a:cs typeface="Noto Sans SC"/>
                <a:sym typeface="Noto Sans SC"/>
              </a:rPr>
              <a:t>R</a:t>
            </a:r>
            <a:r>
              <a:rPr lang="en-US" b="0" i="0" u="none" strike="noStrike" dirty="0">
                <a:solidFill>
                  <a:srgbClr val="4B5563"/>
                </a:solidFill>
                <a:latin typeface="Noto Sans SC"/>
                <a:ea typeface="Noto Sans SC"/>
                <a:cs typeface="Noto Sans SC"/>
                <a:sym typeface="Noto Sans SC"/>
              </a:rPr>
              <a:t>oute traffic to hosts or external PS.</a:t>
            </a:r>
            <a:endParaRPr lang="en-US" sz="1600" dirty="0"/>
          </a:p>
          <a:p>
            <a:pPr indent="0" algn="l">
              <a:lnSpc>
                <a:spcPct val="150000"/>
              </a:lnSpc>
            </a:pPr>
            <a:r>
              <a:rPr lang="en-US" b="1" i="0" u="none" strike="noStrike" dirty="0">
                <a:solidFill>
                  <a:srgbClr val="1F2937"/>
                </a:solidFill>
                <a:latin typeface="Noto Sans SC"/>
                <a:ea typeface="Noto Sans SC"/>
                <a:cs typeface="Noto Sans SC"/>
                <a:sym typeface="Noto Sans SC"/>
              </a:rPr>
              <a:t>• External PS: </a:t>
            </a:r>
            <a:r>
              <a:rPr lang="en-US" b="0" i="0" u="none" strike="noStrike" dirty="0">
                <a:solidFill>
                  <a:srgbClr val="4B5563"/>
                </a:solidFill>
                <a:latin typeface="Noto Sans SC"/>
                <a:ea typeface="Noto Sans SC"/>
                <a:cs typeface="Noto Sans SC"/>
                <a:sym typeface="Noto Sans SC"/>
              </a:rPr>
              <a:t>Forwards traffic to peers.</a:t>
            </a:r>
          </a:p>
          <a:p>
            <a:pPr indent="0" algn="l">
              <a:lnSpc>
                <a:spcPct val="150000"/>
              </a:lnSpc>
            </a:pPr>
            <a:r>
              <a:rPr lang="en-US" b="1" i="0" u="none" strike="noStrike" dirty="0">
                <a:solidFill>
                  <a:srgbClr val="1F2937"/>
                </a:solidFill>
                <a:latin typeface="Noto Sans SC"/>
                <a:ea typeface="Noto Sans SC"/>
                <a:cs typeface="Noto Sans SC"/>
                <a:sym typeface="Noto Sans SC"/>
              </a:rPr>
              <a:t>• Host: </a:t>
            </a:r>
            <a:r>
              <a:rPr lang="en-US" b="0" i="0" u="none" strike="noStrike" dirty="0">
                <a:solidFill>
                  <a:srgbClr val="4B5563"/>
                </a:solidFill>
                <a:latin typeface="Noto Sans SC"/>
                <a:ea typeface="Noto Sans SC"/>
                <a:cs typeface="Noto Sans SC"/>
                <a:sym typeface="Noto Sans SC"/>
              </a:rPr>
              <a:t>Handles cold traffic or routes requiring TE.</a:t>
            </a:r>
            <a:endParaRPr lang="en-US" sz="1600" b="0" i="0" u="none" strike="noStrike" dirty="0">
              <a:solidFill>
                <a:srgbClr val="4B5563"/>
              </a:solidFill>
              <a:latin typeface="Noto Sans SC"/>
              <a:ea typeface="Noto Sans SC"/>
              <a:cs typeface="Noto Sans SC"/>
              <a:sym typeface="Noto Sans SC"/>
            </a:endParaRPr>
          </a:p>
        </p:txBody>
      </p:sp>
      <p:sp>
        <p:nvSpPr>
          <p:cNvPr id="21" name="AutoShape 8">
            <a:extLst>
              <a:ext uri="{FF2B5EF4-FFF2-40B4-BE49-F238E27FC236}">
                <a16:creationId xmlns:a16="http://schemas.microsoft.com/office/drawing/2014/main" id="{F8212890-C242-43B1-9AD2-B0B92DD99649}"/>
              </a:ext>
            </a:extLst>
          </p:cNvPr>
          <p:cNvSpPr/>
          <p:nvPr/>
        </p:nvSpPr>
        <p:spPr>
          <a:xfrm>
            <a:off x="762000" y="4191000"/>
            <a:ext cx="5080000" cy="22225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2" name="AutoShape 9">
            <a:extLst>
              <a:ext uri="{FF2B5EF4-FFF2-40B4-BE49-F238E27FC236}">
                <a16:creationId xmlns:a16="http://schemas.microsoft.com/office/drawing/2014/main" id="{5FD7766F-A108-41D7-A17D-F35025F4869F}"/>
              </a:ext>
            </a:extLst>
          </p:cNvPr>
          <p:cNvSpPr/>
          <p:nvPr/>
        </p:nvSpPr>
        <p:spPr>
          <a:xfrm>
            <a:off x="762000" y="4191000"/>
            <a:ext cx="5080000" cy="571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3" name="AutoShape 10">
            <a:extLst>
              <a:ext uri="{FF2B5EF4-FFF2-40B4-BE49-F238E27FC236}">
                <a16:creationId xmlns:a16="http://schemas.microsoft.com/office/drawing/2014/main" id="{DD5EC9A7-29C5-4ACD-97D8-E1671696E355}"/>
              </a:ext>
            </a:extLst>
          </p:cNvPr>
          <p:cNvSpPr/>
          <p:nvPr/>
        </p:nvSpPr>
        <p:spPr>
          <a:xfrm>
            <a:off x="952500" y="4292600"/>
            <a:ext cx="4699000" cy="381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dirty="0">
                <a:solidFill>
                  <a:srgbClr val="FFFFFF"/>
                </a:solidFill>
                <a:latin typeface="Noto Sans SC"/>
                <a:ea typeface="Noto Sans SC"/>
                <a:cs typeface="Noto Sans SC"/>
                <a:sym typeface="Noto Sans SC"/>
              </a:rPr>
              <a:t>Asymmetric FIBs</a:t>
            </a:r>
            <a:endParaRPr lang="en-US" sz="1400" dirty="0"/>
          </a:p>
        </p:txBody>
      </p:sp>
      <p:sp>
        <p:nvSpPr>
          <p:cNvPr id="30" name="AutoShape 11">
            <a:extLst>
              <a:ext uri="{FF2B5EF4-FFF2-40B4-BE49-F238E27FC236}">
                <a16:creationId xmlns:a16="http://schemas.microsoft.com/office/drawing/2014/main" id="{1852AD7B-E985-4FA2-B1D5-907C1D621600}"/>
              </a:ext>
            </a:extLst>
          </p:cNvPr>
          <p:cNvSpPr/>
          <p:nvPr/>
        </p:nvSpPr>
        <p:spPr>
          <a:xfrm>
            <a:off x="881896" y="4864100"/>
            <a:ext cx="4889499" cy="1365788"/>
          </a:xfrm>
          <a:prstGeom prst="rect">
            <a:avLst/>
          </a:prstGeom>
          <a:noFill/>
          <a:ln w="12700" cap="flat" cmpd="sng">
            <a:noFill/>
            <a:prstDash val="solid"/>
            <a:round/>
          </a:ln>
        </p:spPr>
        <p:txBody>
          <a:bodyPr vert="horz" wrap="square" lIns="0" tIns="0" rIns="0" bIns="0" rtlCol="0" anchor="ctr" anchorCtr="0"/>
          <a:lstStyle/>
          <a:p>
            <a:pPr indent="0" algn="l">
              <a:lnSpc>
                <a:spcPct val="150000"/>
              </a:lnSpc>
              <a:defRPr/>
            </a:pPr>
            <a:r>
              <a:rPr lang="en-US" b="1" i="0" u="none" strike="noStrike" dirty="0">
                <a:solidFill>
                  <a:srgbClr val="1F2937"/>
                </a:solidFill>
                <a:latin typeface="Noto Sans SC"/>
                <a:ea typeface="Noto Sans SC"/>
                <a:cs typeface="Noto Sans SC"/>
                <a:sym typeface="Noto Sans SC"/>
              </a:rPr>
              <a:t>• Switches: </a:t>
            </a:r>
            <a:r>
              <a:rPr lang="en-US" b="0" i="0" u="none" strike="noStrike" dirty="0">
                <a:solidFill>
                  <a:srgbClr val="4B5563"/>
                </a:solidFill>
                <a:latin typeface="Noto Sans SC"/>
                <a:ea typeface="Noto Sans SC"/>
                <a:cs typeface="Noto Sans SC"/>
                <a:sym typeface="Noto Sans SC"/>
              </a:rPr>
              <a:t>Store only hot, high-frequency routes.</a:t>
            </a:r>
            <a:endParaRPr lang="en-US" sz="1600" dirty="0"/>
          </a:p>
          <a:p>
            <a:pPr indent="0" algn="l">
              <a:lnSpc>
                <a:spcPct val="150000"/>
              </a:lnSpc>
            </a:pPr>
            <a:r>
              <a:rPr lang="en-US" b="1" i="0" u="none" strike="noStrike" dirty="0">
                <a:solidFill>
                  <a:srgbClr val="1F2937"/>
                </a:solidFill>
                <a:latin typeface="Noto Sans SC"/>
                <a:ea typeface="Noto Sans SC"/>
                <a:cs typeface="Noto Sans SC"/>
                <a:sym typeface="Noto Sans SC"/>
              </a:rPr>
              <a:t>• Hosts: </a:t>
            </a:r>
            <a:r>
              <a:rPr lang="en-US" b="0" i="0" u="none" strike="noStrike" dirty="0">
                <a:solidFill>
                  <a:srgbClr val="4B5563"/>
                </a:solidFill>
                <a:latin typeface="Noto Sans SC"/>
                <a:ea typeface="Noto Sans SC"/>
                <a:cs typeface="Noto Sans SC"/>
                <a:sym typeface="Noto Sans SC"/>
              </a:rPr>
              <a:t>Maintain the </a:t>
            </a:r>
            <a:r>
              <a:rPr lang="en-US" b="0" i="0" u="none" strike="noStrike" dirty="0">
                <a:solidFill>
                  <a:srgbClr val="FF0000"/>
                </a:solidFill>
                <a:latin typeface="Noto Sans SC"/>
                <a:ea typeface="Noto Sans SC"/>
                <a:cs typeface="Noto Sans SC"/>
                <a:sym typeface="Noto Sans SC"/>
              </a:rPr>
              <a:t>full routing table </a:t>
            </a:r>
            <a:r>
              <a:rPr lang="en-US" b="0" i="0" u="none" strike="noStrike" dirty="0">
                <a:solidFill>
                  <a:srgbClr val="4B5563"/>
                </a:solidFill>
                <a:latin typeface="Noto Sans SC"/>
                <a:ea typeface="Noto Sans SC"/>
                <a:cs typeface="Noto Sans SC"/>
                <a:sym typeface="Noto Sans SC"/>
              </a:rPr>
              <a:t>to handle the long tail of cold routes.</a:t>
            </a:r>
          </a:p>
        </p:txBody>
      </p:sp>
      <p:pic>
        <p:nvPicPr>
          <p:cNvPr id="4" name="图片 3">
            <a:extLst>
              <a:ext uri="{FF2B5EF4-FFF2-40B4-BE49-F238E27FC236}">
                <a16:creationId xmlns:a16="http://schemas.microsoft.com/office/drawing/2014/main" id="{A36B9561-A4A6-493D-A348-333B31D49077}"/>
              </a:ext>
            </a:extLst>
          </p:cNvPr>
          <p:cNvPicPr>
            <a:picLocks noChangeAspect="1"/>
          </p:cNvPicPr>
          <p:nvPr/>
        </p:nvPicPr>
        <p:blipFill>
          <a:blip r:embed="rId4">
            <a:extLst>
              <a:ext uri="{28A0092B-C50C-407E-A947-70E740481C1C}">
                <a14:useLocalDpi xmlns:a14="http://schemas.microsoft.com/office/drawing/2010/main" val="0"/>
              </a:ext>
            </a:extLst>
          </a:blip>
          <a:srcRect b="37996"/>
          <a:stretch/>
        </p:blipFill>
        <p:spPr>
          <a:xfrm>
            <a:off x="6211134" y="2423079"/>
            <a:ext cx="5798555" cy="2547661"/>
          </a:xfrm>
          <a:prstGeom prst="rect">
            <a:avLst/>
          </a:prstGeom>
        </p:spPr>
      </p:pic>
    </p:spTree>
    <p:extLst>
      <p:ext uri="{BB962C8B-B14F-4D97-AF65-F5344CB8AC3E}">
        <p14:creationId xmlns:p14="http://schemas.microsoft.com/office/powerpoint/2010/main" val="209426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exBGP: Routing Synchronization</a:t>
            </a:r>
          </a:p>
        </p:txBody>
      </p:sp>
      <p:sp>
        <p:nvSpPr>
          <p:cNvPr id="33" name="AutoShape 3">
            <a:extLst>
              <a:ext uri="{FF2B5EF4-FFF2-40B4-BE49-F238E27FC236}">
                <a16:creationId xmlns:a16="http://schemas.microsoft.com/office/drawing/2014/main" id="{CB637F7E-B84A-4B73-A7D0-573FA0A7FE6E}"/>
              </a:ext>
            </a:extLst>
          </p:cNvPr>
          <p:cNvSpPr/>
          <p:nvPr/>
        </p:nvSpPr>
        <p:spPr>
          <a:xfrm>
            <a:off x="762000" y="1576749"/>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dirty="0">
                <a:latin typeface="Arial" panose="020B0604020202020204" pitchFamily="34" charset="0"/>
                <a:ea typeface="Noto Sans SC"/>
                <a:cs typeface="Arial" panose="020B0604020202020204" pitchFamily="34" charset="0"/>
                <a:sym typeface="Noto Sans SC"/>
              </a:rPr>
              <a:t>Extend BGP for Intra-system Sync</a:t>
            </a:r>
            <a:endParaRPr lang="en-US" sz="1400" dirty="0">
              <a:latin typeface="Arial" panose="020B0604020202020204" pitchFamily="34" charset="0"/>
              <a:cs typeface="Arial" panose="020B0604020202020204" pitchFamily="34" charset="0"/>
            </a:endParaRPr>
          </a:p>
        </p:txBody>
      </p:sp>
      <p:sp>
        <p:nvSpPr>
          <p:cNvPr id="34" name="AutoShape 4">
            <a:extLst>
              <a:ext uri="{FF2B5EF4-FFF2-40B4-BE49-F238E27FC236}">
                <a16:creationId xmlns:a16="http://schemas.microsoft.com/office/drawing/2014/main" id="{3F9921B2-8B1B-4640-AC92-1AFA219EEEC3}"/>
              </a:ext>
            </a:extLst>
          </p:cNvPr>
          <p:cNvSpPr/>
          <p:nvPr/>
        </p:nvSpPr>
        <p:spPr>
          <a:xfrm>
            <a:off x="684509" y="3627236"/>
            <a:ext cx="4953000" cy="1270000"/>
          </a:xfrm>
          <a:prstGeom prst="roundRect">
            <a:avLst>
              <a:gd name="adj" fmla="val 8000"/>
            </a:avLst>
          </a:prstGeom>
          <a:solidFill>
            <a:srgbClr val="FFFFFF">
              <a:alpha val="100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35" name="Picture 5">
            <a:extLst>
              <a:ext uri="{FF2B5EF4-FFF2-40B4-BE49-F238E27FC236}">
                <a16:creationId xmlns:a16="http://schemas.microsoft.com/office/drawing/2014/main" id="{59B7CEC7-1A78-4930-8F74-8677D0D83A5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00" y="3817737"/>
            <a:ext cx="888999" cy="888999"/>
          </a:xfrm>
          <a:prstGeom prst="rect">
            <a:avLst/>
          </a:prstGeom>
        </p:spPr>
      </p:pic>
      <p:sp>
        <p:nvSpPr>
          <p:cNvPr id="36" name="AutoShape 6">
            <a:extLst>
              <a:ext uri="{FF2B5EF4-FFF2-40B4-BE49-F238E27FC236}">
                <a16:creationId xmlns:a16="http://schemas.microsoft.com/office/drawing/2014/main" id="{802F03EF-490C-43F9-BD0B-2C8416CC01FF}"/>
              </a:ext>
            </a:extLst>
          </p:cNvPr>
          <p:cNvSpPr/>
          <p:nvPr/>
        </p:nvSpPr>
        <p:spPr>
          <a:xfrm>
            <a:off x="1827509" y="3817736"/>
            <a:ext cx="3556000" cy="889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800" b="1" i="0" u="none" strike="noStrike" dirty="0">
                <a:solidFill>
                  <a:srgbClr val="00529B"/>
                </a:solidFill>
                <a:latin typeface="Arial" panose="020B0604020202020204" pitchFamily="34" charset="0"/>
                <a:ea typeface="Noto Sans SC"/>
                <a:cs typeface="Arial" panose="020B0604020202020204" pitchFamily="34" charset="0"/>
                <a:sym typeface="Noto Sans SC"/>
              </a:rPr>
              <a:t>Extensions</a:t>
            </a:r>
            <a:endParaRPr lang="en-US" sz="1600" dirty="0">
              <a:latin typeface="Arial" panose="020B0604020202020204" pitchFamily="34" charset="0"/>
              <a:cs typeface="Arial" panose="020B0604020202020204" pitchFamily="34" charset="0"/>
            </a:endParaRPr>
          </a:p>
          <a:p>
            <a:pPr indent="0" algn="l">
              <a:lnSpc>
                <a:spcPct val="108333"/>
              </a:lnSpc>
              <a:spcBef>
                <a:spcPts val="800"/>
              </a:spcBef>
            </a:pPr>
            <a:r>
              <a:rPr lang="en-US" b="0" i="0" u="none" strike="noStrike" dirty="0">
                <a:solidFill>
                  <a:srgbClr val="374151"/>
                </a:solidFill>
                <a:latin typeface="Arial" panose="020B0604020202020204" pitchFamily="34" charset="0"/>
                <a:ea typeface="Noto Sans SC"/>
                <a:cs typeface="Arial" panose="020B0604020202020204" pitchFamily="34" charset="0"/>
                <a:sym typeface="Noto Sans SC"/>
              </a:rPr>
              <a:t>Added </a:t>
            </a:r>
            <a:r>
              <a:rPr lang="en-US" b="1" i="0" u="none" strike="noStrike" dirty="0">
                <a:solidFill>
                  <a:srgbClr val="FF0000"/>
                </a:solidFill>
                <a:latin typeface="Arial" panose="020B0604020202020204" pitchFamily="34" charset="0"/>
                <a:ea typeface="Noto Sans SC"/>
                <a:cs typeface="Arial" panose="020B0604020202020204" pitchFamily="34" charset="0"/>
                <a:sym typeface="Noto Sans SC"/>
              </a:rPr>
              <a:t>Device IP</a:t>
            </a:r>
            <a:r>
              <a:rPr lang="en-US" b="1" i="0" u="none" strike="noStrike" dirty="0">
                <a:solidFill>
                  <a:srgbClr val="374151"/>
                </a:solidFill>
                <a:latin typeface="Arial" panose="020B0604020202020204" pitchFamily="34" charset="0"/>
                <a:ea typeface="Noto Sans SC"/>
                <a:cs typeface="Arial" panose="020B0604020202020204" pitchFamily="34" charset="0"/>
                <a:sym typeface="Noto Sans SC"/>
              </a:rPr>
              <a:t> </a:t>
            </a:r>
            <a:r>
              <a:rPr lang="en-US" b="0" i="0" u="none" strike="noStrike" dirty="0">
                <a:solidFill>
                  <a:srgbClr val="374151"/>
                </a:solidFill>
                <a:latin typeface="Arial" panose="020B0604020202020204" pitchFamily="34" charset="0"/>
                <a:ea typeface="Noto Sans SC"/>
                <a:cs typeface="Arial" panose="020B0604020202020204" pitchFamily="34" charset="0"/>
                <a:sym typeface="Noto Sans SC"/>
              </a:rPr>
              <a:t>and </a:t>
            </a:r>
            <a:r>
              <a:rPr lang="en-US" b="1" i="0" u="none" strike="noStrike" dirty="0">
                <a:solidFill>
                  <a:srgbClr val="FF0000"/>
                </a:solidFill>
                <a:latin typeface="Arial" panose="020B0604020202020204" pitchFamily="34" charset="0"/>
                <a:ea typeface="Noto Sans SC"/>
                <a:cs typeface="Arial" panose="020B0604020202020204" pitchFamily="34" charset="0"/>
                <a:sym typeface="Noto Sans SC"/>
              </a:rPr>
              <a:t>Peer ID </a:t>
            </a:r>
            <a:r>
              <a:rPr lang="en-US" b="0" i="0" u="none" strike="noStrike" dirty="0">
                <a:solidFill>
                  <a:srgbClr val="374151"/>
                </a:solidFill>
                <a:latin typeface="Arial" panose="020B0604020202020204" pitchFamily="34" charset="0"/>
                <a:ea typeface="Noto Sans SC"/>
                <a:cs typeface="Arial" panose="020B0604020202020204" pitchFamily="34" charset="0"/>
                <a:sym typeface="Noto Sans SC"/>
              </a:rPr>
              <a:t>attributes to standard BGP update.</a:t>
            </a:r>
          </a:p>
        </p:txBody>
      </p:sp>
      <p:sp>
        <p:nvSpPr>
          <p:cNvPr id="37" name="AutoShape 7">
            <a:extLst>
              <a:ext uri="{FF2B5EF4-FFF2-40B4-BE49-F238E27FC236}">
                <a16:creationId xmlns:a16="http://schemas.microsoft.com/office/drawing/2014/main" id="{3270F5BE-399F-49B4-821E-3DC6BE514D96}"/>
              </a:ext>
            </a:extLst>
          </p:cNvPr>
          <p:cNvSpPr/>
          <p:nvPr/>
        </p:nvSpPr>
        <p:spPr>
          <a:xfrm>
            <a:off x="684508" y="5112491"/>
            <a:ext cx="10745491" cy="1270000"/>
          </a:xfrm>
          <a:prstGeom prst="roundRect">
            <a:avLst>
              <a:gd name="adj" fmla="val 8000"/>
            </a:avLst>
          </a:prstGeom>
          <a:solidFill>
            <a:srgbClr val="FFFFFF">
              <a:alpha val="100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38" name="Picture 8">
            <a:extLst>
              <a:ext uri="{FF2B5EF4-FFF2-40B4-BE49-F238E27FC236}">
                <a16:creationId xmlns:a16="http://schemas.microsoft.com/office/drawing/2014/main" id="{46E14099-BE38-4883-B856-E20F8B0D0E6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38200" y="5302992"/>
            <a:ext cx="888999" cy="888999"/>
          </a:xfrm>
          <a:prstGeom prst="rect">
            <a:avLst/>
          </a:prstGeom>
        </p:spPr>
      </p:pic>
      <p:sp>
        <p:nvSpPr>
          <p:cNvPr id="39" name="AutoShape 9">
            <a:extLst>
              <a:ext uri="{FF2B5EF4-FFF2-40B4-BE49-F238E27FC236}">
                <a16:creationId xmlns:a16="http://schemas.microsoft.com/office/drawing/2014/main" id="{002B6957-4AFB-42EC-BB9B-67BF9DCDFDA9}"/>
              </a:ext>
            </a:extLst>
          </p:cNvPr>
          <p:cNvSpPr/>
          <p:nvPr/>
        </p:nvSpPr>
        <p:spPr>
          <a:xfrm>
            <a:off x="1827508" y="5302991"/>
            <a:ext cx="9346769" cy="889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800" b="1" i="0" u="none" strike="noStrike" dirty="0">
                <a:solidFill>
                  <a:srgbClr val="00529B"/>
                </a:solidFill>
                <a:latin typeface="Arial" panose="020B0604020202020204" pitchFamily="34" charset="0"/>
                <a:ea typeface="Noto Sans SC"/>
                <a:cs typeface="Arial" panose="020B0604020202020204" pitchFamily="34" charset="0"/>
                <a:sym typeface="Noto Sans SC"/>
              </a:rPr>
              <a:t>Mechanism</a:t>
            </a:r>
            <a:endParaRPr lang="en-US" sz="1600" dirty="0">
              <a:latin typeface="Arial" panose="020B0604020202020204" pitchFamily="34" charset="0"/>
              <a:cs typeface="Arial" panose="020B0604020202020204" pitchFamily="34" charset="0"/>
            </a:endParaRPr>
          </a:p>
          <a:p>
            <a:pPr indent="0" algn="l">
              <a:lnSpc>
                <a:spcPct val="108333"/>
              </a:lnSpc>
              <a:spcBef>
                <a:spcPts val="800"/>
              </a:spcBef>
            </a:pPr>
            <a:r>
              <a:rPr lang="en-US" b="0" i="0" u="none" strike="noStrike" dirty="0">
                <a:solidFill>
                  <a:srgbClr val="374151"/>
                </a:solidFill>
                <a:latin typeface="Arial" panose="020B0604020202020204" pitchFamily="34" charset="0"/>
                <a:ea typeface="Noto Sans SC"/>
                <a:cs typeface="Arial" panose="020B0604020202020204" pitchFamily="34" charset="0"/>
                <a:sym typeface="Noto Sans SC"/>
              </a:rPr>
              <a:t>A dedicated </a:t>
            </a:r>
            <a:r>
              <a:rPr lang="en-US" b="1" i="0" u="none" strike="noStrike" dirty="0">
                <a:solidFill>
                  <a:srgbClr val="FF0000"/>
                </a:solidFill>
                <a:latin typeface="Arial" panose="020B0604020202020204" pitchFamily="34" charset="0"/>
                <a:ea typeface="Noto Sans SC"/>
                <a:cs typeface="Arial" panose="020B0604020202020204" pitchFamily="34" charset="0"/>
                <a:sym typeface="Noto Sans SC"/>
              </a:rPr>
              <a:t>Routing Reflector (RR) </a:t>
            </a:r>
            <a:r>
              <a:rPr lang="en-US" b="0" i="0" u="none" strike="noStrike" dirty="0">
                <a:solidFill>
                  <a:srgbClr val="374151"/>
                </a:solidFill>
                <a:latin typeface="Arial" panose="020B0604020202020204" pitchFamily="34" charset="0"/>
                <a:ea typeface="Noto Sans SC"/>
                <a:cs typeface="Arial" panose="020B0604020202020204" pitchFamily="34" charset="0"/>
                <a:sym typeface="Noto Sans SC"/>
              </a:rPr>
              <a:t>aggregates and broadcasts state updates to all switches &amp; hosts</a:t>
            </a:r>
            <a:r>
              <a:rPr lang="en-US" dirty="0">
                <a:solidFill>
                  <a:srgbClr val="374151"/>
                </a:solidFill>
                <a:latin typeface="Arial" panose="020B0604020202020204" pitchFamily="34" charset="0"/>
                <a:ea typeface="Noto Sans SC"/>
                <a:cs typeface="Arial" panose="020B0604020202020204" pitchFamily="34" charset="0"/>
                <a:sym typeface="Noto Sans SC"/>
              </a:rPr>
              <a:t>.</a:t>
            </a:r>
            <a:endParaRPr lang="en-US" b="0" i="0" u="none" strike="noStrike" dirty="0">
              <a:solidFill>
                <a:srgbClr val="374151"/>
              </a:solidFill>
              <a:latin typeface="Arial" panose="020B0604020202020204" pitchFamily="34" charset="0"/>
              <a:ea typeface="Noto Sans SC"/>
              <a:cs typeface="Arial" panose="020B0604020202020204" pitchFamily="34" charset="0"/>
              <a:sym typeface="Noto Sans SC"/>
            </a:endParaRPr>
          </a:p>
        </p:txBody>
      </p:sp>
      <p:sp>
        <p:nvSpPr>
          <p:cNvPr id="43" name="AutoShape 10">
            <a:extLst>
              <a:ext uri="{FF2B5EF4-FFF2-40B4-BE49-F238E27FC236}">
                <a16:creationId xmlns:a16="http://schemas.microsoft.com/office/drawing/2014/main" id="{EBA24B52-B3F8-462A-A077-99A6205255A4}"/>
              </a:ext>
            </a:extLst>
          </p:cNvPr>
          <p:cNvSpPr/>
          <p:nvPr/>
        </p:nvSpPr>
        <p:spPr>
          <a:xfrm>
            <a:off x="684509" y="2198486"/>
            <a:ext cx="4953000" cy="1270000"/>
          </a:xfrm>
          <a:prstGeom prst="roundRect">
            <a:avLst>
              <a:gd name="adj" fmla="val 8000"/>
            </a:avLst>
          </a:prstGeom>
          <a:solidFill>
            <a:srgbClr val="FFFFFF">
              <a:alpha val="100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44" name="Picture 11">
            <a:extLst>
              <a:ext uri="{FF2B5EF4-FFF2-40B4-BE49-F238E27FC236}">
                <a16:creationId xmlns:a16="http://schemas.microsoft.com/office/drawing/2014/main" id="{25A46028-FD3F-4D33-9C7D-E2476CD73F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8200" y="2388987"/>
            <a:ext cx="888999" cy="888999"/>
          </a:xfrm>
          <a:prstGeom prst="rect">
            <a:avLst/>
          </a:prstGeom>
        </p:spPr>
      </p:pic>
      <p:sp>
        <p:nvSpPr>
          <p:cNvPr id="45" name="AutoShape 12">
            <a:extLst>
              <a:ext uri="{FF2B5EF4-FFF2-40B4-BE49-F238E27FC236}">
                <a16:creationId xmlns:a16="http://schemas.microsoft.com/office/drawing/2014/main" id="{7BD93448-3423-42CE-A103-42B6980046E9}"/>
              </a:ext>
            </a:extLst>
          </p:cNvPr>
          <p:cNvSpPr/>
          <p:nvPr/>
        </p:nvSpPr>
        <p:spPr>
          <a:xfrm>
            <a:off x="1827509" y="2388986"/>
            <a:ext cx="3556000" cy="889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800" b="1" i="0" u="none" strike="noStrike" dirty="0">
                <a:solidFill>
                  <a:srgbClr val="00529B"/>
                </a:solidFill>
                <a:latin typeface="Arial" panose="020B0604020202020204" pitchFamily="34" charset="0"/>
                <a:ea typeface="Noto Sans SC"/>
                <a:cs typeface="Arial" panose="020B0604020202020204" pitchFamily="34" charset="0"/>
                <a:sym typeface="Noto Sans SC"/>
              </a:rPr>
              <a:t>Goal</a:t>
            </a:r>
            <a:endParaRPr lang="en-US" sz="1600" dirty="0">
              <a:latin typeface="Arial" panose="020B0604020202020204" pitchFamily="34" charset="0"/>
              <a:cs typeface="Arial" panose="020B0604020202020204" pitchFamily="34" charset="0"/>
            </a:endParaRPr>
          </a:p>
          <a:p>
            <a:pPr indent="0" algn="l">
              <a:lnSpc>
                <a:spcPct val="108333"/>
              </a:lnSpc>
              <a:spcBef>
                <a:spcPts val="800"/>
              </a:spcBef>
            </a:pPr>
            <a:r>
              <a:rPr lang="en-US" b="0" i="0" u="none" strike="noStrike" dirty="0">
                <a:solidFill>
                  <a:srgbClr val="374151"/>
                </a:solidFill>
                <a:latin typeface="Arial" panose="020B0604020202020204" pitchFamily="34" charset="0"/>
                <a:ea typeface="Noto Sans SC"/>
                <a:cs typeface="Arial" panose="020B0604020202020204" pitchFamily="34" charset="0"/>
                <a:sym typeface="Noto Sans SC"/>
              </a:rPr>
              <a:t>Guarantee global consistency of routing information.</a:t>
            </a:r>
          </a:p>
        </p:txBody>
      </p:sp>
      <p:pic>
        <p:nvPicPr>
          <p:cNvPr id="3" name="图片 2">
            <a:extLst>
              <a:ext uri="{FF2B5EF4-FFF2-40B4-BE49-F238E27FC236}">
                <a16:creationId xmlns:a16="http://schemas.microsoft.com/office/drawing/2014/main" id="{162B3CBB-9FBF-4C51-B3F9-731F4DCF297E}"/>
              </a:ext>
            </a:extLst>
          </p:cNvPr>
          <p:cNvPicPr>
            <a:picLocks noChangeAspect="1"/>
          </p:cNvPicPr>
          <p:nvPr/>
        </p:nvPicPr>
        <p:blipFill>
          <a:blip r:embed="rId10">
            <a:extLst>
              <a:ext uri="{28A0092B-C50C-407E-A947-70E740481C1C}">
                <a14:useLocalDpi xmlns:a14="http://schemas.microsoft.com/office/drawing/2010/main" val="0"/>
              </a:ext>
            </a:extLst>
          </a:blip>
          <a:srcRect b="2061"/>
          <a:stretch/>
        </p:blipFill>
        <p:spPr>
          <a:xfrm>
            <a:off x="5908317" y="2084749"/>
            <a:ext cx="6116951" cy="3027742"/>
          </a:xfrm>
          <a:prstGeom prst="rect">
            <a:avLst/>
          </a:prstGeom>
        </p:spPr>
      </p:pic>
    </p:spTree>
    <p:extLst>
      <p:ext uri="{BB962C8B-B14F-4D97-AF65-F5344CB8AC3E}">
        <p14:creationId xmlns:p14="http://schemas.microsoft.com/office/powerpoint/2010/main" val="2579290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Fast Convergence: Remote Link Sense</a:t>
            </a:r>
            <a:endParaRPr lang="en-US" altLang="zh-CN" sz="1400" dirty="0">
              <a:latin typeface="Arial" panose="020B0604020202020204" pitchFamily="34" charset="0"/>
              <a:cs typeface="Arial" panose="020B0604020202020204" pitchFamily="34" charset="0"/>
            </a:endParaRPr>
          </a:p>
        </p:txBody>
      </p:sp>
      <p:sp>
        <p:nvSpPr>
          <p:cNvPr id="12" name="AutoShape 4">
            <a:extLst>
              <a:ext uri="{FF2B5EF4-FFF2-40B4-BE49-F238E27FC236}">
                <a16:creationId xmlns:a16="http://schemas.microsoft.com/office/drawing/2014/main" id="{FF7A91C2-F620-4084-9C6A-0E09A210899C}"/>
              </a:ext>
            </a:extLst>
          </p:cNvPr>
          <p:cNvSpPr/>
          <p:nvPr/>
        </p:nvSpPr>
        <p:spPr>
          <a:xfrm>
            <a:off x="762000" y="1524000"/>
            <a:ext cx="10668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dirty="0">
                <a:solidFill>
                  <a:srgbClr val="00529B"/>
                </a:solidFill>
                <a:latin typeface="Arial" panose="020B0604020202020204" pitchFamily="34" charset="0"/>
                <a:ea typeface="Noto Sans SC"/>
                <a:cs typeface="Arial" panose="020B0604020202020204" pitchFamily="34" charset="0"/>
                <a:sym typeface="Noto Sans SC"/>
              </a:rPr>
              <a:t>Failure Notification via Routing Reflector</a:t>
            </a:r>
            <a:endParaRPr lang="en-US" sz="1400" dirty="0">
              <a:latin typeface="Arial" panose="020B0604020202020204" pitchFamily="34" charset="0"/>
              <a:cs typeface="Arial" panose="020B0604020202020204" pitchFamily="34" charset="0"/>
            </a:endParaRPr>
          </a:p>
        </p:txBody>
      </p:sp>
      <p:sp>
        <p:nvSpPr>
          <p:cNvPr id="13" name="AutoShape 5">
            <a:extLst>
              <a:ext uri="{FF2B5EF4-FFF2-40B4-BE49-F238E27FC236}">
                <a16:creationId xmlns:a16="http://schemas.microsoft.com/office/drawing/2014/main" id="{73B3F33E-F01B-4BD5-99DF-7A834148D1EC}"/>
              </a:ext>
            </a:extLst>
          </p:cNvPr>
          <p:cNvSpPr/>
          <p:nvPr/>
        </p:nvSpPr>
        <p:spPr>
          <a:xfrm>
            <a:off x="762000" y="2413000"/>
            <a:ext cx="5080000" cy="1206500"/>
          </a:xfrm>
          <a:prstGeom prst="roundRect">
            <a:avLst>
              <a:gd name="adj" fmla="val 0"/>
            </a:avLst>
          </a:prstGeom>
          <a:solidFill>
            <a:srgbClr val="EFF6FF">
              <a:alpha val="100000"/>
            </a:srgbClr>
          </a:solidFill>
          <a:ln w="12700" cap="flat" cmpd="sng">
            <a:solidFill>
              <a:srgbClr val="DBEAFE">
                <a:alpha val="100000"/>
              </a:srgbClr>
            </a:solidFill>
            <a:prstDash val="solid"/>
            <a:round/>
          </a:ln>
        </p:spPr>
        <p:txBody>
          <a:bodyPr vert="horz" wrap="square" lIns="63500" tIns="63500" rIns="63500" bIns="63500" rtlCol="0" anchor="ctr"/>
          <a:lstStyle/>
          <a:p>
            <a:pPr algn="ctr">
              <a:defRPr/>
            </a:pPr>
            <a:endParaRPr sz="2400">
              <a:latin typeface="Arial" panose="020B0604020202020204" pitchFamily="34" charset="0"/>
              <a:cs typeface="Arial" panose="020B0604020202020204" pitchFamily="34" charset="0"/>
            </a:endParaRPr>
          </a:p>
        </p:txBody>
      </p:sp>
      <p:sp>
        <p:nvSpPr>
          <p:cNvPr id="14" name="AutoShape 6">
            <a:extLst>
              <a:ext uri="{FF2B5EF4-FFF2-40B4-BE49-F238E27FC236}">
                <a16:creationId xmlns:a16="http://schemas.microsoft.com/office/drawing/2014/main" id="{B0236B54-EBEA-4E16-B2B2-059A040FE680}"/>
              </a:ext>
            </a:extLst>
          </p:cNvPr>
          <p:cNvSpPr/>
          <p:nvPr/>
        </p:nvSpPr>
        <p:spPr>
          <a:xfrm>
            <a:off x="762000" y="2413000"/>
            <a:ext cx="76200" cy="1206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2" name="Picture 7">
            <a:extLst>
              <a:ext uri="{FF2B5EF4-FFF2-40B4-BE49-F238E27FC236}">
                <a16:creationId xmlns:a16="http://schemas.microsoft.com/office/drawing/2014/main" id="{7ACF6F3C-A92B-417E-8783-4C0E5FF1BE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39800" y="2728994"/>
            <a:ext cx="583340" cy="583340"/>
          </a:xfrm>
          <a:prstGeom prst="rect">
            <a:avLst/>
          </a:prstGeom>
        </p:spPr>
      </p:pic>
      <p:sp>
        <p:nvSpPr>
          <p:cNvPr id="23" name="AutoShape 8">
            <a:extLst>
              <a:ext uri="{FF2B5EF4-FFF2-40B4-BE49-F238E27FC236}">
                <a16:creationId xmlns:a16="http://schemas.microsoft.com/office/drawing/2014/main" id="{964F5828-F215-4C4A-B401-CC91C03502BC}"/>
              </a:ext>
            </a:extLst>
          </p:cNvPr>
          <p:cNvSpPr/>
          <p:nvPr/>
        </p:nvSpPr>
        <p:spPr>
          <a:xfrm>
            <a:off x="1651000" y="2565400"/>
            <a:ext cx="3937000" cy="952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First-hop PS Detection</a:t>
            </a:r>
            <a:endParaRPr lang="en-US" sz="1400" dirty="0">
              <a:latin typeface="Arial" panose="020B0604020202020204" pitchFamily="34" charset="0"/>
              <a:cs typeface="Arial" panose="020B0604020202020204" pitchFamily="34" charset="0"/>
            </a:endParaRPr>
          </a:p>
          <a:p>
            <a:pPr indent="0" algn="l">
              <a:lnSpc>
                <a:spcPct val="108333"/>
              </a:lnSpc>
              <a:spcBef>
                <a:spcPts val="600"/>
              </a:spcBef>
            </a:pP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Detects a link failure and immediately reports it to the </a:t>
            </a:r>
            <a:r>
              <a:rPr lang="en-US" sz="1600" b="0" i="0" u="none" strike="noStrike" dirty="0">
                <a:solidFill>
                  <a:srgbClr val="FF0000"/>
                </a:solidFill>
                <a:latin typeface="Arial" panose="020B0604020202020204" pitchFamily="34" charset="0"/>
                <a:ea typeface="Noto Sans SC"/>
                <a:cs typeface="Arial" panose="020B0604020202020204" pitchFamily="34" charset="0"/>
                <a:sym typeface="Noto Sans SC"/>
              </a:rPr>
              <a:t>Routing Reflector (RR).</a:t>
            </a:r>
          </a:p>
        </p:txBody>
      </p:sp>
      <p:sp>
        <p:nvSpPr>
          <p:cNvPr id="24" name="AutoShape 9">
            <a:extLst>
              <a:ext uri="{FF2B5EF4-FFF2-40B4-BE49-F238E27FC236}">
                <a16:creationId xmlns:a16="http://schemas.microsoft.com/office/drawing/2014/main" id="{19A06DBD-D0D2-42F6-8847-8E5C49DDEF97}"/>
              </a:ext>
            </a:extLst>
          </p:cNvPr>
          <p:cNvSpPr/>
          <p:nvPr/>
        </p:nvSpPr>
        <p:spPr>
          <a:xfrm>
            <a:off x="762000" y="3873500"/>
            <a:ext cx="5080000" cy="1206500"/>
          </a:xfrm>
          <a:prstGeom prst="roundRect">
            <a:avLst>
              <a:gd name="adj" fmla="val 0"/>
            </a:avLst>
          </a:prstGeom>
          <a:solidFill>
            <a:srgbClr val="EFF6FF">
              <a:alpha val="100000"/>
            </a:srgbClr>
          </a:solidFill>
          <a:ln w="12700" cap="flat" cmpd="sng">
            <a:solidFill>
              <a:srgbClr val="DBEAFE">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5" name="AutoShape 10">
            <a:extLst>
              <a:ext uri="{FF2B5EF4-FFF2-40B4-BE49-F238E27FC236}">
                <a16:creationId xmlns:a16="http://schemas.microsoft.com/office/drawing/2014/main" id="{1C765F0C-0831-4D3F-9187-1C1477BF1CBA}"/>
              </a:ext>
            </a:extLst>
          </p:cNvPr>
          <p:cNvSpPr/>
          <p:nvPr/>
        </p:nvSpPr>
        <p:spPr>
          <a:xfrm>
            <a:off x="762000" y="3873500"/>
            <a:ext cx="76200" cy="1206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6" name="Picture 11">
            <a:extLst>
              <a:ext uri="{FF2B5EF4-FFF2-40B4-BE49-F238E27FC236}">
                <a16:creationId xmlns:a16="http://schemas.microsoft.com/office/drawing/2014/main" id="{1A7DFADE-CA2E-4952-B468-0D51223C67C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9800" y="4189494"/>
            <a:ext cx="583340" cy="583340"/>
          </a:xfrm>
          <a:prstGeom prst="rect">
            <a:avLst/>
          </a:prstGeom>
        </p:spPr>
      </p:pic>
      <p:sp>
        <p:nvSpPr>
          <p:cNvPr id="27" name="AutoShape 12">
            <a:extLst>
              <a:ext uri="{FF2B5EF4-FFF2-40B4-BE49-F238E27FC236}">
                <a16:creationId xmlns:a16="http://schemas.microsoft.com/office/drawing/2014/main" id="{CC7AB1B6-6BCB-430B-8F84-26C6C8557812}"/>
              </a:ext>
            </a:extLst>
          </p:cNvPr>
          <p:cNvSpPr/>
          <p:nvPr/>
        </p:nvSpPr>
        <p:spPr>
          <a:xfrm>
            <a:off x="1651000" y="4025900"/>
            <a:ext cx="3937000" cy="952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Batched Route Update</a:t>
            </a:r>
            <a:endParaRPr lang="en-US" sz="2000" b="1" dirty="0">
              <a:solidFill>
                <a:srgbClr val="1F2937"/>
              </a:solidFill>
              <a:latin typeface="Arial" panose="020B0604020202020204" pitchFamily="34" charset="0"/>
              <a:cs typeface="Arial" panose="020B0604020202020204" pitchFamily="34" charset="0"/>
              <a:sym typeface="Noto Sans SC"/>
            </a:endParaRPr>
          </a:p>
          <a:p>
            <a:pPr indent="0" algn="l">
              <a:lnSpc>
                <a:spcPct val="100000"/>
              </a:lnSpc>
              <a:defRPr/>
            </a:pPr>
            <a:r>
              <a:rPr lang="en-US" sz="1600" dirty="0">
                <a:solidFill>
                  <a:srgbClr val="4B5563"/>
                </a:solidFill>
                <a:latin typeface="Arial" panose="020B0604020202020204" pitchFamily="34" charset="0"/>
                <a:cs typeface="Arial" panose="020B0604020202020204" pitchFamily="34" charset="0"/>
              </a:rPr>
              <a:t>Organizes routes by device IP and link, </a:t>
            </a:r>
            <a:br>
              <a:rPr lang="en-US" sz="1600" dirty="0">
                <a:solidFill>
                  <a:srgbClr val="4B5563"/>
                </a:solidFill>
                <a:latin typeface="Arial" panose="020B0604020202020204" pitchFamily="34" charset="0"/>
                <a:cs typeface="Arial" panose="020B0604020202020204" pitchFamily="34" charset="0"/>
              </a:rPr>
            </a:br>
            <a:r>
              <a:rPr lang="en-US" sz="1600" dirty="0">
                <a:solidFill>
                  <a:srgbClr val="4B5563"/>
                </a:solidFill>
                <a:latin typeface="Arial" panose="020B0604020202020204" pitchFamily="34" charset="0"/>
                <a:cs typeface="Arial" panose="020B0604020202020204" pitchFamily="34" charset="0"/>
              </a:rPr>
              <a:t>and locates affected routes quickly during a failure</a:t>
            </a:r>
          </a:p>
        </p:txBody>
      </p:sp>
      <p:sp>
        <p:nvSpPr>
          <p:cNvPr id="28" name="AutoShape 13">
            <a:extLst>
              <a:ext uri="{FF2B5EF4-FFF2-40B4-BE49-F238E27FC236}">
                <a16:creationId xmlns:a16="http://schemas.microsoft.com/office/drawing/2014/main" id="{B831D437-E7FD-4BC8-B456-736DA162C37C}"/>
              </a:ext>
            </a:extLst>
          </p:cNvPr>
          <p:cNvSpPr/>
          <p:nvPr/>
        </p:nvSpPr>
        <p:spPr>
          <a:xfrm>
            <a:off x="762000" y="5207000"/>
            <a:ext cx="5080000" cy="1206500"/>
          </a:xfrm>
          <a:prstGeom prst="roundRect">
            <a:avLst>
              <a:gd name="adj" fmla="val 0"/>
            </a:avLst>
          </a:prstGeom>
          <a:solidFill>
            <a:srgbClr val="EFF6FF">
              <a:alpha val="100000"/>
            </a:srgbClr>
          </a:solidFill>
          <a:ln w="12700" cap="flat" cmpd="sng">
            <a:solidFill>
              <a:srgbClr val="DBEAFE">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0" name="AutoShape 14">
            <a:extLst>
              <a:ext uri="{FF2B5EF4-FFF2-40B4-BE49-F238E27FC236}">
                <a16:creationId xmlns:a16="http://schemas.microsoft.com/office/drawing/2014/main" id="{91045B64-4821-464B-9F8C-6451918EA474}"/>
              </a:ext>
            </a:extLst>
          </p:cNvPr>
          <p:cNvSpPr/>
          <p:nvPr/>
        </p:nvSpPr>
        <p:spPr>
          <a:xfrm>
            <a:off x="762000" y="5207000"/>
            <a:ext cx="76200" cy="12065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32" name="Picture 15">
            <a:extLst>
              <a:ext uri="{FF2B5EF4-FFF2-40B4-BE49-F238E27FC236}">
                <a16:creationId xmlns:a16="http://schemas.microsoft.com/office/drawing/2014/main" id="{BCED1DF4-7C1D-4ECE-9193-1ECACC5AC11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9800" y="5522994"/>
            <a:ext cx="583340" cy="583340"/>
          </a:xfrm>
          <a:prstGeom prst="rect">
            <a:avLst/>
          </a:prstGeom>
        </p:spPr>
      </p:pic>
      <p:sp>
        <p:nvSpPr>
          <p:cNvPr id="33" name="AutoShape 16">
            <a:extLst>
              <a:ext uri="{FF2B5EF4-FFF2-40B4-BE49-F238E27FC236}">
                <a16:creationId xmlns:a16="http://schemas.microsoft.com/office/drawing/2014/main" id="{42639187-7A18-4332-9C28-A7D8BF3C75E7}"/>
              </a:ext>
            </a:extLst>
          </p:cNvPr>
          <p:cNvSpPr/>
          <p:nvPr/>
        </p:nvSpPr>
        <p:spPr>
          <a:xfrm>
            <a:off x="1651000" y="5359400"/>
            <a:ext cx="4191000" cy="9525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Cached Route Calculation</a:t>
            </a:r>
            <a:endParaRPr lang="en-US" sz="2000" b="1" dirty="0">
              <a:solidFill>
                <a:srgbClr val="1F2937"/>
              </a:solidFill>
              <a:latin typeface="Arial" panose="020B0604020202020204" pitchFamily="34" charset="0"/>
              <a:ea typeface="Noto Sans SC"/>
              <a:cs typeface="Arial" panose="020B0604020202020204" pitchFamily="34" charset="0"/>
              <a:sym typeface="Noto Sans SC"/>
            </a:endParaRPr>
          </a:p>
          <a:p>
            <a:pPr>
              <a:lnSpc>
                <a:spcPct val="108333"/>
              </a:lnSpc>
              <a:spcBef>
                <a:spcPts val="600"/>
              </a:spcBef>
              <a:defRPr/>
            </a:pPr>
            <a:r>
              <a:rPr lang="en-US" sz="1600" dirty="0">
                <a:solidFill>
                  <a:srgbClr val="4B5563"/>
                </a:solidFill>
                <a:latin typeface="Arial" panose="020B0604020202020204" pitchFamily="34" charset="0"/>
                <a:cs typeface="Arial" panose="020B0604020202020204" pitchFamily="34" charset="0"/>
                <a:sym typeface="Noto Sans SC"/>
              </a:rPr>
              <a:t>Caches the results of community attributes and reuses them during route updates</a:t>
            </a:r>
            <a:endParaRPr lang="en-US" sz="1600" dirty="0">
              <a:solidFill>
                <a:srgbClr val="4B5563"/>
              </a:solidFill>
              <a:latin typeface="Arial" panose="020B0604020202020204" pitchFamily="34" charset="0"/>
              <a:cs typeface="Arial" panose="020B0604020202020204" pitchFamily="34" charset="0"/>
            </a:endParaRPr>
          </a:p>
        </p:txBody>
      </p:sp>
      <p:pic>
        <p:nvPicPr>
          <p:cNvPr id="3" name="图片 2">
            <a:extLst>
              <a:ext uri="{FF2B5EF4-FFF2-40B4-BE49-F238E27FC236}">
                <a16:creationId xmlns:a16="http://schemas.microsoft.com/office/drawing/2014/main" id="{932B793B-797A-444A-86CC-60946966CF2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43601" y="2784906"/>
            <a:ext cx="6192222" cy="3025343"/>
          </a:xfrm>
          <a:prstGeom prst="rect">
            <a:avLst/>
          </a:prstGeom>
        </p:spPr>
      </p:pic>
    </p:spTree>
    <p:extLst>
      <p:ext uri="{BB962C8B-B14F-4D97-AF65-F5344CB8AC3E}">
        <p14:creationId xmlns:p14="http://schemas.microsoft.com/office/powerpoint/2010/main" val="3920023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Inbound DDoS Mitigation</a:t>
            </a:r>
          </a:p>
        </p:txBody>
      </p:sp>
      <p:sp>
        <p:nvSpPr>
          <p:cNvPr id="12" name="AutoShape 3">
            <a:extLst>
              <a:ext uri="{FF2B5EF4-FFF2-40B4-BE49-F238E27FC236}">
                <a16:creationId xmlns:a16="http://schemas.microsoft.com/office/drawing/2014/main" id="{C3E7563C-D92D-439D-A32A-98520686CBDC}"/>
              </a:ext>
            </a:extLst>
          </p:cNvPr>
          <p:cNvSpPr/>
          <p:nvPr/>
        </p:nvSpPr>
        <p:spPr>
          <a:xfrm>
            <a:off x="762000" y="1524000"/>
            <a:ext cx="5080000"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Switch-only Inbound Forwarding</a:t>
            </a:r>
            <a:endParaRPr lang="en-US" sz="1100" dirty="0">
              <a:latin typeface="Arial" panose="020B0604020202020204" pitchFamily="34" charset="0"/>
              <a:cs typeface="Arial" panose="020B0604020202020204" pitchFamily="34" charset="0"/>
            </a:endParaRPr>
          </a:p>
        </p:txBody>
      </p:sp>
      <p:sp>
        <p:nvSpPr>
          <p:cNvPr id="13" name="AutoShape 4">
            <a:extLst>
              <a:ext uri="{FF2B5EF4-FFF2-40B4-BE49-F238E27FC236}">
                <a16:creationId xmlns:a16="http://schemas.microsoft.com/office/drawing/2014/main" id="{ADADB871-7B69-4B56-B0E9-C7A381B995B9}"/>
              </a:ext>
            </a:extLst>
          </p:cNvPr>
          <p:cNvSpPr/>
          <p:nvPr/>
        </p:nvSpPr>
        <p:spPr>
          <a:xfrm>
            <a:off x="762000" y="2413000"/>
            <a:ext cx="5080000" cy="1206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dirty="0">
              <a:latin typeface="Arial" panose="020B0604020202020204" pitchFamily="34" charset="0"/>
              <a:cs typeface="Arial" panose="020B0604020202020204" pitchFamily="34" charset="0"/>
            </a:endParaRPr>
          </a:p>
        </p:txBody>
      </p:sp>
      <p:pic>
        <p:nvPicPr>
          <p:cNvPr id="14" name="Picture 5">
            <a:extLst>
              <a:ext uri="{FF2B5EF4-FFF2-40B4-BE49-F238E27FC236}">
                <a16:creationId xmlns:a16="http://schemas.microsoft.com/office/drawing/2014/main" id="{386AE7EF-C8B3-425E-B671-7BBEE2F4A5B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89000" y="2603500"/>
            <a:ext cx="762000" cy="762000"/>
          </a:xfrm>
          <a:prstGeom prst="rect">
            <a:avLst/>
          </a:prstGeom>
        </p:spPr>
      </p:pic>
      <p:sp>
        <p:nvSpPr>
          <p:cNvPr id="22" name="AutoShape 6">
            <a:extLst>
              <a:ext uri="{FF2B5EF4-FFF2-40B4-BE49-F238E27FC236}">
                <a16:creationId xmlns:a16="http://schemas.microsoft.com/office/drawing/2014/main" id="{C5C4E177-96EA-497E-9063-E598607AB169}"/>
              </a:ext>
            </a:extLst>
          </p:cNvPr>
          <p:cNvSpPr/>
          <p:nvPr/>
        </p:nvSpPr>
        <p:spPr>
          <a:xfrm>
            <a:off x="1777999" y="2603500"/>
            <a:ext cx="3932335" cy="825500"/>
          </a:xfrm>
          <a:prstGeom prst="rect">
            <a:avLst/>
          </a:prstGeom>
          <a:noFill/>
          <a:ln w="12700" cap="flat" cmpd="sng">
            <a:noFill/>
            <a:prstDash val="solid"/>
            <a:round/>
          </a:ln>
        </p:spPr>
        <p:txBody>
          <a:bodyPr vert="horz" wrap="square" lIns="0" tIns="0" rIns="0" bIns="0" rtlCol="0" anchor="ctr" anchorCtr="0"/>
          <a:lstStyle/>
          <a:p>
            <a:pPr marL="342900" indent="-342900" algn="l">
              <a:lnSpc>
                <a:spcPct val="100000"/>
              </a:lnSpc>
              <a:buFont typeface="Arial" panose="020B0604020202020204" pitchFamily="34" charset="0"/>
              <a:buChar char="•"/>
              <a:defRPr/>
            </a:pPr>
            <a:r>
              <a:rPr lang="en-US" sz="2000" b="0" i="0" u="none" strike="noStrike" dirty="0">
                <a:latin typeface="Arial" panose="020B0604020202020204" pitchFamily="34" charset="0"/>
                <a:ea typeface="Noto Sans SC"/>
                <a:cs typeface="Arial" panose="020B0604020202020204" pitchFamily="34" charset="0"/>
                <a:sym typeface="Noto Sans SC"/>
              </a:rPr>
              <a:t>Bypass vulnerable hosts for all inbound traffic.</a:t>
            </a:r>
            <a:endParaRPr lang="en-US" sz="1600" dirty="0">
              <a:latin typeface="Arial" panose="020B0604020202020204" pitchFamily="34" charset="0"/>
              <a:cs typeface="Arial" panose="020B0604020202020204" pitchFamily="34" charset="0"/>
            </a:endParaRPr>
          </a:p>
        </p:txBody>
      </p:sp>
      <p:sp>
        <p:nvSpPr>
          <p:cNvPr id="23" name="AutoShape 7">
            <a:extLst>
              <a:ext uri="{FF2B5EF4-FFF2-40B4-BE49-F238E27FC236}">
                <a16:creationId xmlns:a16="http://schemas.microsoft.com/office/drawing/2014/main" id="{D8164C3F-16E2-4C3F-833B-F86B7C7E3ECC}"/>
              </a:ext>
            </a:extLst>
          </p:cNvPr>
          <p:cNvSpPr/>
          <p:nvPr/>
        </p:nvSpPr>
        <p:spPr>
          <a:xfrm>
            <a:off x="762000" y="3810000"/>
            <a:ext cx="5080000" cy="1206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4" name="Picture 8">
            <a:extLst>
              <a:ext uri="{FF2B5EF4-FFF2-40B4-BE49-F238E27FC236}">
                <a16:creationId xmlns:a16="http://schemas.microsoft.com/office/drawing/2014/main" id="{A0BAE160-1358-46B8-BD4C-5ED30DE4AC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9000" y="4000500"/>
            <a:ext cx="762000" cy="762000"/>
          </a:xfrm>
          <a:prstGeom prst="rect">
            <a:avLst/>
          </a:prstGeom>
        </p:spPr>
      </p:pic>
      <p:sp>
        <p:nvSpPr>
          <p:cNvPr id="25" name="AutoShape 9">
            <a:extLst>
              <a:ext uri="{FF2B5EF4-FFF2-40B4-BE49-F238E27FC236}">
                <a16:creationId xmlns:a16="http://schemas.microsoft.com/office/drawing/2014/main" id="{F255440B-5B55-41BB-BDED-11F1C02E510E}"/>
              </a:ext>
            </a:extLst>
          </p:cNvPr>
          <p:cNvSpPr/>
          <p:nvPr/>
        </p:nvSpPr>
        <p:spPr>
          <a:xfrm>
            <a:off x="1778000" y="4000500"/>
            <a:ext cx="3810000" cy="825500"/>
          </a:xfrm>
          <a:prstGeom prst="rect">
            <a:avLst/>
          </a:prstGeom>
          <a:noFill/>
          <a:ln w="12700" cap="flat" cmpd="sng">
            <a:noFill/>
            <a:prstDash val="solid"/>
            <a:round/>
          </a:ln>
        </p:spPr>
        <p:txBody>
          <a:bodyPr vert="horz" wrap="square" lIns="0" tIns="0" rIns="0" bIns="0" rtlCol="0" anchor="ctr" anchorCtr="0"/>
          <a:lstStyle/>
          <a:p>
            <a:pPr marL="342900" indent="-342900" algn="l">
              <a:lnSpc>
                <a:spcPct val="100000"/>
              </a:lnSpc>
              <a:buFont typeface="Arial" panose="020B0604020202020204" pitchFamily="34" charset="0"/>
              <a:buChar char="•"/>
              <a:defRPr/>
            </a:pPr>
            <a:r>
              <a:rPr lang="en-US" sz="2000" b="0" i="0" u="none" strike="noStrike" dirty="0">
                <a:latin typeface="Arial" panose="020B0604020202020204" pitchFamily="34" charset="0"/>
                <a:ea typeface="Noto Sans SC"/>
                <a:cs typeface="Arial" panose="020B0604020202020204" pitchFamily="34" charset="0"/>
                <a:sym typeface="Noto Sans SC"/>
              </a:rPr>
              <a:t>External PS → Security PS → Anti-DDoS cluster.</a:t>
            </a:r>
            <a:endParaRPr lang="en-US" sz="1600" dirty="0">
              <a:latin typeface="Arial" panose="020B0604020202020204" pitchFamily="34" charset="0"/>
              <a:cs typeface="Arial" panose="020B0604020202020204" pitchFamily="34" charset="0"/>
            </a:endParaRPr>
          </a:p>
        </p:txBody>
      </p:sp>
      <p:sp>
        <p:nvSpPr>
          <p:cNvPr id="26" name="AutoShape 10">
            <a:extLst>
              <a:ext uri="{FF2B5EF4-FFF2-40B4-BE49-F238E27FC236}">
                <a16:creationId xmlns:a16="http://schemas.microsoft.com/office/drawing/2014/main" id="{BB265CC8-853B-4499-A5E7-E4FD2C603EBF}"/>
              </a:ext>
            </a:extLst>
          </p:cNvPr>
          <p:cNvSpPr/>
          <p:nvPr/>
        </p:nvSpPr>
        <p:spPr>
          <a:xfrm>
            <a:off x="762000" y="5207000"/>
            <a:ext cx="10496804" cy="1206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7" name="Picture 11">
            <a:extLst>
              <a:ext uri="{FF2B5EF4-FFF2-40B4-BE49-F238E27FC236}">
                <a16:creationId xmlns:a16="http://schemas.microsoft.com/office/drawing/2014/main" id="{45873BBB-BA3A-494F-B8D7-955F8091119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9000" y="5397500"/>
            <a:ext cx="762000" cy="762000"/>
          </a:xfrm>
          <a:prstGeom prst="rect">
            <a:avLst/>
          </a:prstGeom>
        </p:spPr>
      </p:pic>
      <p:sp>
        <p:nvSpPr>
          <p:cNvPr id="28" name="AutoShape 12">
            <a:extLst>
              <a:ext uri="{FF2B5EF4-FFF2-40B4-BE49-F238E27FC236}">
                <a16:creationId xmlns:a16="http://schemas.microsoft.com/office/drawing/2014/main" id="{36CC9D5A-6623-4A88-BE79-657002007EE4}"/>
              </a:ext>
            </a:extLst>
          </p:cNvPr>
          <p:cNvSpPr/>
          <p:nvPr/>
        </p:nvSpPr>
        <p:spPr>
          <a:xfrm>
            <a:off x="1777999" y="5397500"/>
            <a:ext cx="9218047" cy="889000"/>
          </a:xfrm>
          <a:prstGeom prst="rect">
            <a:avLst/>
          </a:prstGeom>
          <a:noFill/>
          <a:ln w="12700" cap="flat" cmpd="sng">
            <a:noFill/>
            <a:prstDash val="solid"/>
            <a:round/>
          </a:ln>
        </p:spPr>
        <p:txBody>
          <a:bodyPr vert="horz" wrap="square" lIns="0" tIns="0" rIns="0" bIns="0" rtlCol="0" anchor="ctr" anchorCtr="0"/>
          <a:lstStyle/>
          <a:p>
            <a:pPr marL="342900" indent="-342900" algn="l">
              <a:lnSpc>
                <a:spcPct val="100000"/>
              </a:lnSpc>
              <a:buFont typeface="Arial" panose="020B0604020202020204" pitchFamily="34" charset="0"/>
              <a:buChar char="•"/>
              <a:defRPr/>
            </a:pPr>
            <a:r>
              <a:rPr lang="en-US" sz="2000" b="0" i="0" u="none" strike="noStrike" dirty="0">
                <a:latin typeface="Arial" panose="020B0604020202020204" pitchFamily="34" charset="0"/>
                <a:ea typeface="Noto Sans SC"/>
                <a:cs typeface="Arial" panose="020B0604020202020204" pitchFamily="34" charset="0"/>
                <a:sym typeface="Noto Sans SC"/>
              </a:rPr>
              <a:t>3-Layer DDoS Scrubbing: Prefix blackholing (External PS)</a:t>
            </a:r>
            <a:r>
              <a:rPr lang="en-US" altLang="zh-CN" sz="2000" b="0" i="0" u="none" strike="noStrike" dirty="0">
                <a:latin typeface="Arial" panose="020B0604020202020204" pitchFamily="34" charset="0"/>
                <a:ea typeface="Noto Sans SC"/>
                <a:cs typeface="Arial" panose="020B0604020202020204" pitchFamily="34" charset="0"/>
                <a:sym typeface="Noto Sans SC"/>
              </a:rPr>
              <a:t>→ ACL filtering(Security PS) → Deep packet inspection (Anti-DDoS cluster)</a:t>
            </a:r>
            <a:r>
              <a:rPr lang="en-US" sz="2000" b="0" i="0" u="none" strike="noStrike" dirty="0">
                <a:latin typeface="Arial" panose="020B0604020202020204" pitchFamily="34" charset="0"/>
                <a:ea typeface="Noto Sans SC"/>
                <a:cs typeface="Arial" panose="020B0604020202020204" pitchFamily="34" charset="0"/>
                <a:sym typeface="Noto Sans SC"/>
              </a:rPr>
              <a:t> </a:t>
            </a:r>
          </a:p>
        </p:txBody>
      </p:sp>
      <p:pic>
        <p:nvPicPr>
          <p:cNvPr id="3" name="图片 2">
            <a:extLst>
              <a:ext uri="{FF2B5EF4-FFF2-40B4-BE49-F238E27FC236}">
                <a16:creationId xmlns:a16="http://schemas.microsoft.com/office/drawing/2014/main" id="{DE075BA6-4BC0-497F-989C-738EC5CF91A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019733" y="2565899"/>
            <a:ext cx="6074383" cy="2443897"/>
          </a:xfrm>
          <a:prstGeom prst="rect">
            <a:avLst/>
          </a:prstGeom>
        </p:spPr>
      </p:pic>
    </p:spTree>
    <p:extLst>
      <p:ext uri="{BB962C8B-B14F-4D97-AF65-F5344CB8AC3E}">
        <p14:creationId xmlns:p14="http://schemas.microsoft.com/office/powerpoint/2010/main" val="584799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Evaluation: Testbed Setup</a:t>
            </a:r>
          </a:p>
        </p:txBody>
      </p:sp>
      <p:sp>
        <p:nvSpPr>
          <p:cNvPr id="18" name="AutoShape 3">
            <a:extLst>
              <a:ext uri="{FF2B5EF4-FFF2-40B4-BE49-F238E27FC236}">
                <a16:creationId xmlns:a16="http://schemas.microsoft.com/office/drawing/2014/main" id="{A74A49A1-0707-4EA7-9225-426A3558D890}"/>
              </a:ext>
            </a:extLst>
          </p:cNvPr>
          <p:cNvSpPr/>
          <p:nvPr/>
        </p:nvSpPr>
        <p:spPr>
          <a:xfrm>
            <a:off x="762000" y="1938313"/>
            <a:ext cx="5207000" cy="4160269"/>
          </a:xfrm>
          <a:prstGeom prst="roundRect">
            <a:avLst>
              <a:gd name="adj" fmla="val 3478"/>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sz="2800"/>
          </a:p>
        </p:txBody>
      </p:sp>
      <p:sp>
        <p:nvSpPr>
          <p:cNvPr id="20" name="AutoShape 5">
            <a:extLst>
              <a:ext uri="{FF2B5EF4-FFF2-40B4-BE49-F238E27FC236}">
                <a16:creationId xmlns:a16="http://schemas.microsoft.com/office/drawing/2014/main" id="{FCF36DF8-1441-4F2F-8B84-DEBB255D3E44}"/>
              </a:ext>
            </a:extLst>
          </p:cNvPr>
          <p:cNvSpPr/>
          <p:nvPr/>
        </p:nvSpPr>
        <p:spPr>
          <a:xfrm>
            <a:off x="2667000" y="2128515"/>
            <a:ext cx="3048000" cy="3779864"/>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3200" b="1" i="0" u="none" strike="noStrike" dirty="0">
                <a:solidFill>
                  <a:srgbClr val="00529B"/>
                </a:solidFill>
                <a:latin typeface="Noto Sans SC"/>
                <a:ea typeface="Noto Sans SC"/>
                <a:cs typeface="Noto Sans SC"/>
                <a:sym typeface="Noto Sans SC"/>
              </a:rPr>
              <a:t>Switch Node</a:t>
            </a:r>
            <a:endParaRPr lang="en-US" sz="1600" dirty="0"/>
          </a:p>
          <a:p>
            <a:pPr indent="0" algn="l">
              <a:lnSpc>
                <a:spcPct val="116666"/>
              </a:lnSpc>
              <a:spcBef>
                <a:spcPts val="1200"/>
              </a:spcBef>
            </a:pPr>
            <a:r>
              <a:rPr lang="en-US" b="1" i="0" u="none" strike="noStrike" dirty="0">
                <a:solidFill>
                  <a:srgbClr val="374151"/>
                </a:solidFill>
                <a:latin typeface="Noto Sans SC"/>
                <a:ea typeface="Noto Sans SC"/>
                <a:cs typeface="Noto Sans SC"/>
                <a:sym typeface="Noto Sans SC"/>
              </a:rPr>
              <a:t>Hardware Model: </a:t>
            </a:r>
            <a:r>
              <a:rPr lang="en-US" b="0" i="0" u="none" strike="noStrike" dirty="0">
                <a:solidFill>
                  <a:srgbClr val="4B5563"/>
                </a:solidFill>
                <a:latin typeface="Noto Sans SC"/>
                <a:ea typeface="Noto Sans SC"/>
                <a:cs typeface="Noto Sans SC"/>
                <a:sym typeface="Noto Sans SC"/>
              </a:rPr>
              <a:t>Broadcom Trident3</a:t>
            </a:r>
          </a:p>
          <a:p>
            <a:pPr indent="0" algn="l">
              <a:lnSpc>
                <a:spcPct val="116666"/>
              </a:lnSpc>
              <a:spcBef>
                <a:spcPts val="1200"/>
              </a:spcBef>
            </a:pPr>
            <a:r>
              <a:rPr lang="en-US" b="1" i="0" u="none" strike="noStrike" dirty="0">
                <a:solidFill>
                  <a:srgbClr val="374151"/>
                </a:solidFill>
                <a:latin typeface="Noto Sans SC"/>
                <a:ea typeface="Noto Sans SC"/>
                <a:cs typeface="Noto Sans SC"/>
                <a:sym typeface="Noto Sans SC"/>
              </a:rPr>
              <a:t>Key Specifications:</a:t>
            </a:r>
          </a:p>
          <a:p>
            <a:pPr indent="0" algn="l">
              <a:lnSpc>
                <a:spcPct val="108333"/>
              </a:lnSpc>
              <a:spcBef>
                <a:spcPts val="400"/>
              </a:spcBef>
            </a:pPr>
            <a:r>
              <a:rPr lang="en-US" b="0" i="0" u="none" strike="noStrike" dirty="0">
                <a:solidFill>
                  <a:srgbClr val="6B7280"/>
                </a:solidFill>
                <a:latin typeface="Noto Sans SC"/>
                <a:ea typeface="Noto Sans SC"/>
                <a:cs typeface="Noto Sans SC"/>
                <a:sym typeface="Noto Sans SC"/>
              </a:rPr>
              <a:t>• On-board 4-core x86 CPU for control plane</a:t>
            </a:r>
            <a:endParaRPr lang="en-US" dirty="0">
              <a:solidFill>
                <a:srgbClr val="6B7280"/>
              </a:solidFill>
              <a:latin typeface="Noto Sans SC"/>
              <a:ea typeface="Noto Sans SC"/>
              <a:cs typeface="Noto Sans SC"/>
              <a:sym typeface="Noto Sans SC"/>
            </a:endParaRPr>
          </a:p>
          <a:p>
            <a:pPr indent="0" algn="l">
              <a:lnSpc>
                <a:spcPct val="108333"/>
              </a:lnSpc>
              <a:spcBef>
                <a:spcPts val="400"/>
              </a:spcBef>
            </a:pPr>
            <a:r>
              <a:rPr lang="en-US" b="0" i="0" u="none" strike="noStrike" dirty="0">
                <a:solidFill>
                  <a:srgbClr val="6B7280"/>
                </a:solidFill>
                <a:latin typeface="Noto Sans SC"/>
                <a:ea typeface="Noto Sans SC"/>
                <a:cs typeface="Noto Sans SC"/>
                <a:sym typeface="Noto Sans SC"/>
              </a:rPr>
              <a:t>• 3.2 </a:t>
            </a:r>
            <a:r>
              <a:rPr lang="en-US" b="0" i="0" u="none" strike="noStrike" dirty="0" err="1">
                <a:solidFill>
                  <a:srgbClr val="6B7280"/>
                </a:solidFill>
                <a:latin typeface="Noto Sans SC"/>
                <a:ea typeface="Noto Sans SC"/>
                <a:cs typeface="Noto Sans SC"/>
                <a:sym typeface="Noto Sans SC"/>
              </a:rPr>
              <a:t>Tbps</a:t>
            </a:r>
            <a:r>
              <a:rPr lang="en-US" b="0" i="0" u="none" strike="noStrike" dirty="0">
                <a:solidFill>
                  <a:srgbClr val="6B7280"/>
                </a:solidFill>
                <a:latin typeface="Noto Sans SC"/>
                <a:ea typeface="Noto Sans SC"/>
                <a:cs typeface="Noto Sans SC"/>
                <a:sym typeface="Noto Sans SC"/>
              </a:rPr>
              <a:t> total switching capacity</a:t>
            </a:r>
            <a:br>
              <a:rPr lang="en-US" sz="2400" b="0" i="0" u="none" strike="noStrike" dirty="0">
                <a:solidFill>
                  <a:srgbClr val="1F2329"/>
                </a:solidFill>
                <a:latin typeface="Noto Sans SC"/>
                <a:ea typeface="Noto Sans SC"/>
                <a:cs typeface="Noto Sans SC"/>
                <a:sym typeface="Noto Sans SC"/>
              </a:rPr>
            </a:br>
            <a:r>
              <a:rPr lang="en-US" b="0" i="0" u="none" strike="noStrike" dirty="0">
                <a:solidFill>
                  <a:srgbClr val="6B7280"/>
                </a:solidFill>
                <a:latin typeface="Noto Sans SC"/>
                <a:ea typeface="Noto Sans SC"/>
                <a:cs typeface="Noto Sans SC"/>
                <a:sym typeface="Noto Sans SC"/>
              </a:rPr>
              <a:t>• </a:t>
            </a:r>
            <a:r>
              <a:rPr lang="en-US" b="1" i="0" u="none" strike="noStrike" dirty="0">
                <a:solidFill>
                  <a:srgbClr val="FF0000"/>
                </a:solidFill>
                <a:latin typeface="Noto Sans SC"/>
                <a:ea typeface="Noto Sans SC"/>
                <a:cs typeface="Noto Sans SC"/>
                <a:sym typeface="Noto Sans SC"/>
              </a:rPr>
              <a:t>320K TCAM entries for table lookups</a:t>
            </a:r>
            <a:endParaRPr lang="en-US" b="0" i="0" u="none" strike="noStrike" dirty="0">
              <a:solidFill>
                <a:srgbClr val="6B7280"/>
              </a:solidFill>
              <a:latin typeface="Noto Sans SC"/>
              <a:ea typeface="Noto Sans SC"/>
              <a:cs typeface="Noto Sans SC"/>
              <a:sym typeface="Noto Sans SC"/>
            </a:endParaRPr>
          </a:p>
        </p:txBody>
      </p:sp>
      <p:sp>
        <p:nvSpPr>
          <p:cNvPr id="21" name="AutoShape 6">
            <a:extLst>
              <a:ext uri="{FF2B5EF4-FFF2-40B4-BE49-F238E27FC236}">
                <a16:creationId xmlns:a16="http://schemas.microsoft.com/office/drawing/2014/main" id="{25BDFD42-6271-4951-AB36-BE3A9B04F6F0}"/>
              </a:ext>
            </a:extLst>
          </p:cNvPr>
          <p:cNvSpPr/>
          <p:nvPr/>
        </p:nvSpPr>
        <p:spPr>
          <a:xfrm>
            <a:off x="6223000" y="1938313"/>
            <a:ext cx="5207000" cy="4160269"/>
          </a:xfrm>
          <a:prstGeom prst="roundRect">
            <a:avLst>
              <a:gd name="adj" fmla="val 3478"/>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pic>
        <p:nvPicPr>
          <p:cNvPr id="34" name="Picture 7">
            <a:extLst>
              <a:ext uri="{FF2B5EF4-FFF2-40B4-BE49-F238E27FC236}">
                <a16:creationId xmlns:a16="http://schemas.microsoft.com/office/drawing/2014/main" id="{8AE002AA-2B5C-407A-9E46-FE5DB358F8D4}"/>
              </a:ext>
            </a:extLst>
          </p:cNvPr>
          <p:cNvPicPr>
            <a:picLocks noChangeAspect="1"/>
          </p:cNvPicPr>
          <p:nvPr/>
        </p:nvPicPr>
        <p:blipFill>
          <a:blip r:embed="rId4"/>
          <a:srcRect l="17647" r="17647"/>
          <a:stretch>
            <a:fillRect/>
          </a:stretch>
        </p:blipFill>
        <p:spPr>
          <a:xfrm>
            <a:off x="6569988" y="3078136"/>
            <a:ext cx="1167967" cy="1805040"/>
          </a:xfrm>
          <a:prstGeom prst="roundRect">
            <a:avLst>
              <a:gd name="adj" fmla="val 7272"/>
            </a:avLst>
          </a:prstGeom>
          <a:noFill/>
          <a:ln w="25400" cap="flat" cmpd="sng">
            <a:noFill/>
            <a:prstDash val="solid"/>
            <a:round/>
          </a:ln>
        </p:spPr>
      </p:pic>
      <p:sp>
        <p:nvSpPr>
          <p:cNvPr id="35" name="AutoShape 8">
            <a:extLst>
              <a:ext uri="{FF2B5EF4-FFF2-40B4-BE49-F238E27FC236}">
                <a16:creationId xmlns:a16="http://schemas.microsoft.com/office/drawing/2014/main" id="{D63E0575-C06A-4E73-8EA9-1A4604C61C18}"/>
              </a:ext>
            </a:extLst>
          </p:cNvPr>
          <p:cNvSpPr/>
          <p:nvPr/>
        </p:nvSpPr>
        <p:spPr>
          <a:xfrm>
            <a:off x="8059978" y="1511085"/>
            <a:ext cx="3048000" cy="4663699"/>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3200" b="1" i="0" u="none" strike="noStrike" dirty="0">
                <a:solidFill>
                  <a:srgbClr val="00529B"/>
                </a:solidFill>
                <a:latin typeface="Noto Sans SC"/>
                <a:ea typeface="Noto Sans SC"/>
                <a:cs typeface="Noto Sans SC"/>
                <a:sym typeface="Noto Sans SC"/>
              </a:rPr>
              <a:t>Host Node (Sink)</a:t>
            </a:r>
            <a:endParaRPr lang="en-US" sz="1600" dirty="0"/>
          </a:p>
          <a:p>
            <a:pPr indent="0" algn="l">
              <a:lnSpc>
                <a:spcPct val="116666"/>
              </a:lnSpc>
              <a:spcBef>
                <a:spcPts val="1200"/>
              </a:spcBef>
            </a:pPr>
            <a:r>
              <a:rPr lang="en-US" b="1" i="0" u="none" strike="noStrike" dirty="0">
                <a:solidFill>
                  <a:srgbClr val="374151"/>
                </a:solidFill>
                <a:latin typeface="Noto Sans SC"/>
                <a:ea typeface="Noto Sans SC"/>
                <a:cs typeface="Noto Sans SC"/>
                <a:sym typeface="Noto Sans SC"/>
              </a:rPr>
              <a:t>Hardware &amp; Software: </a:t>
            </a:r>
            <a:r>
              <a:rPr lang="en-US" b="0" i="0" u="none" strike="noStrike" dirty="0">
                <a:solidFill>
                  <a:srgbClr val="4B5563"/>
                </a:solidFill>
                <a:latin typeface="Noto Sans SC"/>
                <a:ea typeface="Noto Sans SC"/>
                <a:cs typeface="Noto Sans SC"/>
                <a:sym typeface="Noto Sans SC"/>
              </a:rPr>
              <a:t>Commodity Server (48-core CPU) with DPDK-based L3 router.</a:t>
            </a:r>
          </a:p>
          <a:p>
            <a:pPr indent="0" algn="l">
              <a:lnSpc>
                <a:spcPct val="116666"/>
              </a:lnSpc>
              <a:spcBef>
                <a:spcPts val="1200"/>
              </a:spcBef>
            </a:pPr>
            <a:r>
              <a:rPr lang="en-US" altLang="zh-CN" dirty="0">
                <a:solidFill>
                  <a:srgbClr val="374151"/>
                </a:solidFill>
                <a:latin typeface="Noto Sans SC"/>
                <a:ea typeface="Noto Sans SC"/>
                <a:cs typeface="Noto Sans SC"/>
                <a:sym typeface="Noto Sans SC"/>
              </a:rPr>
              <a:t>F</a:t>
            </a:r>
            <a:r>
              <a:rPr lang="en-US" b="0" i="0" u="none" strike="noStrike" dirty="0">
                <a:solidFill>
                  <a:srgbClr val="374151"/>
                </a:solidFill>
                <a:latin typeface="Noto Sans SC"/>
                <a:ea typeface="Noto Sans SC"/>
                <a:cs typeface="Noto Sans SC"/>
                <a:sym typeface="Noto Sans SC"/>
              </a:rPr>
              <a:t>orwarding performance of the host to </a:t>
            </a:r>
            <a:r>
              <a:rPr lang="en-US" b="1" i="0" u="none" strike="noStrike" dirty="0">
                <a:solidFill>
                  <a:srgbClr val="FF0000"/>
                </a:solidFill>
                <a:latin typeface="Noto Sans SC"/>
                <a:ea typeface="Noto Sans SC"/>
                <a:cs typeface="Noto Sans SC"/>
                <a:sym typeface="Noto Sans SC"/>
              </a:rPr>
              <a:t>120Gbps</a:t>
            </a:r>
            <a:r>
              <a:rPr lang="en-US" b="0" i="0" u="none" strike="noStrike" dirty="0">
                <a:solidFill>
                  <a:srgbClr val="374151"/>
                </a:solidFill>
                <a:latin typeface="Noto Sans SC"/>
                <a:ea typeface="Noto Sans SC"/>
                <a:cs typeface="Noto Sans SC"/>
                <a:sym typeface="Noto Sans SC"/>
              </a:rPr>
              <a:t>.</a:t>
            </a:r>
          </a:p>
        </p:txBody>
      </p:sp>
      <p:pic>
        <p:nvPicPr>
          <p:cNvPr id="36" name="Picture 24">
            <a:extLst>
              <a:ext uri="{FF2B5EF4-FFF2-40B4-BE49-F238E27FC236}">
                <a16:creationId xmlns:a16="http://schemas.microsoft.com/office/drawing/2014/main" id="{4B0223CE-A3B5-40FF-9A0C-896EF925D03C}"/>
              </a:ext>
            </a:extLst>
          </p:cNvPr>
          <p:cNvPicPr>
            <a:picLocks noChangeAspect="1"/>
          </p:cNvPicPr>
          <p:nvPr/>
        </p:nvPicPr>
        <p:blipFill>
          <a:blip r:embed="rId5"/>
          <a:srcRect/>
          <a:stretch>
            <a:fillRect/>
          </a:stretch>
        </p:blipFill>
        <p:spPr>
          <a:xfrm>
            <a:off x="888999" y="3194157"/>
            <a:ext cx="1556073" cy="1556073"/>
          </a:xfrm>
          <a:prstGeom prst="roundRect">
            <a:avLst>
              <a:gd name="adj" fmla="val 9411"/>
            </a:avLst>
          </a:prstGeom>
          <a:noFill/>
          <a:ln w="25400" cap="flat" cmpd="sng">
            <a:noFill/>
            <a:prstDash val="solid"/>
            <a:round/>
          </a:ln>
          <a:effectLst/>
          <a:scene3d>
            <a:camera prst="orthographicFront">
              <a:rot lat="0" lon="0" rev="0"/>
            </a:camera>
            <a:lightRig rig="contrasting" dir="t">
              <a:rot lat="0" lon="0" rev="7800000"/>
            </a:lightRig>
          </a:scene3d>
          <a:sp3d>
            <a:bevelT w="139700" h="139700"/>
          </a:sp3d>
        </p:spPr>
      </p:pic>
    </p:spTree>
    <p:extLst>
      <p:ext uri="{BB962C8B-B14F-4D97-AF65-F5344CB8AC3E}">
        <p14:creationId xmlns:p14="http://schemas.microsoft.com/office/powerpoint/2010/main" val="925365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Result: Traffic Offloading</a:t>
            </a:r>
          </a:p>
        </p:txBody>
      </p:sp>
      <p:pic>
        <p:nvPicPr>
          <p:cNvPr id="3" name="图片 2">
            <a:extLst>
              <a:ext uri="{FF2B5EF4-FFF2-40B4-BE49-F238E27FC236}">
                <a16:creationId xmlns:a16="http://schemas.microsoft.com/office/drawing/2014/main" id="{632B285D-CC79-444F-9AE9-4A1B150E0F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2" y="1938314"/>
            <a:ext cx="5377749" cy="2375687"/>
          </a:xfrm>
          <a:prstGeom prst="rect">
            <a:avLst/>
          </a:prstGeom>
        </p:spPr>
      </p:pic>
      <p:sp>
        <p:nvSpPr>
          <p:cNvPr id="23" name="AutoShape 3">
            <a:extLst>
              <a:ext uri="{FF2B5EF4-FFF2-40B4-BE49-F238E27FC236}">
                <a16:creationId xmlns:a16="http://schemas.microsoft.com/office/drawing/2014/main" id="{536535B3-BD2B-4C19-8529-2DBAFC19074D}"/>
              </a:ext>
            </a:extLst>
          </p:cNvPr>
          <p:cNvSpPr/>
          <p:nvPr/>
        </p:nvSpPr>
        <p:spPr>
          <a:xfrm>
            <a:off x="6477002" y="4827721"/>
            <a:ext cx="164022" cy="963688"/>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sz="1400"/>
          </a:p>
        </p:txBody>
      </p:sp>
      <p:sp>
        <p:nvSpPr>
          <p:cNvPr id="24" name="AutoShape 4">
            <a:extLst>
              <a:ext uri="{FF2B5EF4-FFF2-40B4-BE49-F238E27FC236}">
                <a16:creationId xmlns:a16="http://schemas.microsoft.com/office/drawing/2014/main" id="{4499E4F6-287C-4F11-8990-681C21C2F0FC}"/>
              </a:ext>
            </a:extLst>
          </p:cNvPr>
          <p:cNvSpPr/>
          <p:nvPr/>
        </p:nvSpPr>
        <p:spPr>
          <a:xfrm>
            <a:off x="6943502" y="4613912"/>
            <a:ext cx="3719332" cy="1350567"/>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dirty="0">
                <a:latin typeface="Arial" panose="020B0604020202020204" pitchFamily="34" charset="0"/>
                <a:ea typeface="Noto Sans SC"/>
                <a:cs typeface="Arial" panose="020B0604020202020204" pitchFamily="34" charset="0"/>
                <a:sym typeface="Noto Sans SC"/>
              </a:rPr>
              <a:t>&lt;10% of routes carry ≥82% of traffic</a:t>
            </a:r>
            <a:endParaRPr lang="en-US" sz="2800" b="1" dirty="0">
              <a:latin typeface="Arial" panose="020B0604020202020204" pitchFamily="34" charset="0"/>
              <a:cs typeface="Arial" panose="020B0604020202020204" pitchFamily="34" charset="0"/>
            </a:endParaRPr>
          </a:p>
        </p:txBody>
      </p:sp>
      <p:pic>
        <p:nvPicPr>
          <p:cNvPr id="5" name="图片 4">
            <a:extLst>
              <a:ext uri="{FF2B5EF4-FFF2-40B4-BE49-F238E27FC236}">
                <a16:creationId xmlns:a16="http://schemas.microsoft.com/office/drawing/2014/main" id="{A35F596E-B473-4E27-B7DD-5DADCC4F91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249" y="1938314"/>
            <a:ext cx="5662669" cy="2501554"/>
          </a:xfrm>
          <a:prstGeom prst="rect">
            <a:avLst/>
          </a:prstGeom>
        </p:spPr>
      </p:pic>
      <p:sp>
        <p:nvSpPr>
          <p:cNvPr id="26" name="AutoShape 3">
            <a:extLst>
              <a:ext uri="{FF2B5EF4-FFF2-40B4-BE49-F238E27FC236}">
                <a16:creationId xmlns:a16="http://schemas.microsoft.com/office/drawing/2014/main" id="{BDDCB9FF-961B-46CB-868E-88A832BB8F68}"/>
              </a:ext>
            </a:extLst>
          </p:cNvPr>
          <p:cNvSpPr/>
          <p:nvPr/>
        </p:nvSpPr>
        <p:spPr>
          <a:xfrm>
            <a:off x="1158500" y="4827721"/>
            <a:ext cx="164022" cy="963688"/>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sz="1400"/>
          </a:p>
        </p:txBody>
      </p:sp>
      <mc:AlternateContent xmlns:mc="http://schemas.openxmlformats.org/markup-compatibility/2006" xmlns:a14="http://schemas.microsoft.com/office/drawing/2010/main">
        <mc:Choice Requires="a14">
          <p:sp>
            <p:nvSpPr>
              <p:cNvPr id="27" name="AutoShape 4">
                <a:extLst>
                  <a:ext uri="{FF2B5EF4-FFF2-40B4-BE49-F238E27FC236}">
                    <a16:creationId xmlns:a16="http://schemas.microsoft.com/office/drawing/2014/main" id="{BD9577E9-B9A4-435C-B617-F21489CE875F}"/>
                  </a:ext>
                </a:extLst>
              </p:cNvPr>
              <p:cNvSpPr/>
              <p:nvPr/>
            </p:nvSpPr>
            <p:spPr>
              <a:xfrm>
                <a:off x="1431012" y="4618502"/>
                <a:ext cx="4471001" cy="1350567"/>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en-US" sz="2800" b="1" i="0" u="none" strike="noStrike" dirty="0">
                    <a:solidFill>
                      <a:schemeClr val="tx1"/>
                    </a:solidFill>
                    <a:latin typeface="Arial" panose="020B0604020202020204" pitchFamily="34" charset="0"/>
                    <a:ea typeface="Noto Sans SC"/>
                    <a:cs typeface="Arial" panose="020B0604020202020204" pitchFamily="34" charset="0"/>
                    <a:sym typeface="Noto Sans SC"/>
                  </a:rPr>
                  <a:t>Traffic </a:t>
                </a:r>
                <a:r>
                  <a:rPr lang="en-US" sz="2800" b="1" dirty="0">
                    <a:latin typeface="Arial" panose="020B0604020202020204" pitchFamily="34" charset="0"/>
                    <a:ea typeface="Noto Sans SC"/>
                    <a:cs typeface="Arial" panose="020B0604020202020204" pitchFamily="34" charset="0"/>
                    <a:sym typeface="Noto Sans SC"/>
                  </a:rPr>
                  <a:t>carried by</a:t>
                </a:r>
                <a:r>
                  <a:rPr lang="en-US" sz="2800" b="1" i="0" u="none" strike="noStrike" dirty="0">
                    <a:solidFill>
                      <a:schemeClr val="tx1"/>
                    </a:solidFill>
                    <a:latin typeface="Arial" panose="020B0604020202020204" pitchFamily="34" charset="0"/>
                    <a:ea typeface="Noto Sans SC"/>
                    <a:cs typeface="Arial" panose="020B0604020202020204" pitchFamily="34" charset="0"/>
                    <a:sym typeface="Noto Sans SC"/>
                  </a:rPr>
                  <a:t> Janus</a:t>
                </a:r>
                <a:br>
                  <a:rPr lang="en-US" sz="2800" b="1" i="0" u="none" strike="noStrike" dirty="0">
                    <a:solidFill>
                      <a:schemeClr val="tx1"/>
                    </a:solidFill>
                    <a:latin typeface="Arial" panose="020B0604020202020204" pitchFamily="34" charset="0"/>
                    <a:ea typeface="Noto Sans SC"/>
                    <a:cs typeface="Arial" panose="020B0604020202020204" pitchFamily="34" charset="0"/>
                    <a:sym typeface="Noto Sans SC"/>
                  </a:rPr>
                </a:br>
                <a:r>
                  <a:rPr lang="en-US" sz="2800" b="1" i="0" u="none" strike="noStrike" dirty="0">
                    <a:solidFill>
                      <a:schemeClr val="tx1"/>
                    </a:solidFill>
                    <a:latin typeface="Arial" panose="020B0604020202020204" pitchFamily="34" charset="0"/>
                    <a:ea typeface="Noto Sans SC"/>
                    <a:cs typeface="Arial" panose="020B0604020202020204" pitchFamily="34" charset="0"/>
                    <a:sym typeface="Noto Sans SC"/>
                  </a:rPr>
                  <a:t>grew 3</a:t>
                </a:r>
                <a14:m>
                  <m:oMath xmlns:m="http://schemas.openxmlformats.org/officeDocument/2006/math">
                    <m:r>
                      <a:rPr lang="en-US" sz="2800" b="1" i="1" u="none" strike="noStrike" smtClean="0">
                        <a:solidFill>
                          <a:schemeClr val="tx1"/>
                        </a:solidFill>
                        <a:latin typeface="Cambria Math" panose="02040503050406030204" pitchFamily="18" charset="0"/>
                        <a:ea typeface="Cambria Math" panose="02040503050406030204" pitchFamily="18" charset="0"/>
                        <a:cs typeface="Noto Sans SC"/>
                        <a:sym typeface="Noto Sans SC"/>
                      </a:rPr>
                      <m:t>×</m:t>
                    </m:r>
                  </m:oMath>
                </a14:m>
                <a:r>
                  <a:rPr lang="en-US" sz="2800" b="1" dirty="0">
                    <a:solidFill>
                      <a:schemeClr val="tx1"/>
                    </a:solidFill>
                    <a:latin typeface="Arial" panose="020B0604020202020204" pitchFamily="34" charset="0"/>
                    <a:cs typeface="Arial" panose="020B0604020202020204" pitchFamily="34" charset="0"/>
                  </a:rPr>
                  <a:t> </a:t>
                </a:r>
                <a:r>
                  <a:rPr lang="en-US" sz="2800" b="1" dirty="0">
                    <a:latin typeface="Arial" panose="020B0604020202020204" pitchFamily="34" charset="0"/>
                    <a:cs typeface="Arial" panose="020B0604020202020204" pitchFamily="34" charset="0"/>
                  </a:rPr>
                  <a:t>f</a:t>
                </a:r>
                <a:r>
                  <a:rPr lang="en-US" sz="2800" b="1" dirty="0">
                    <a:solidFill>
                      <a:schemeClr val="tx1"/>
                    </a:solidFill>
                    <a:latin typeface="Arial" panose="020B0604020202020204" pitchFamily="34" charset="0"/>
                    <a:cs typeface="Arial" panose="020B0604020202020204" pitchFamily="34" charset="0"/>
                  </a:rPr>
                  <a:t>or last 4 months</a:t>
                </a:r>
              </a:p>
            </p:txBody>
          </p:sp>
        </mc:Choice>
        <mc:Fallback xmlns="">
          <p:sp>
            <p:nvSpPr>
              <p:cNvPr id="27" name="AutoShape 4">
                <a:extLst>
                  <a:ext uri="{FF2B5EF4-FFF2-40B4-BE49-F238E27FC236}">
                    <a16:creationId xmlns:a16="http://schemas.microsoft.com/office/drawing/2014/main" id="{BD9577E9-B9A4-435C-B617-F21489CE875F}"/>
                  </a:ext>
                </a:extLst>
              </p:cNvPr>
              <p:cNvSpPr>
                <a:spLocks noRot="1" noChangeAspect="1" noMove="1" noResize="1" noEditPoints="1" noAdjustHandles="1" noChangeArrowheads="1" noChangeShapeType="1" noTextEdit="1"/>
              </p:cNvSpPr>
              <p:nvPr/>
            </p:nvSpPr>
            <p:spPr>
              <a:xfrm>
                <a:off x="1431012" y="4618502"/>
                <a:ext cx="4471001" cy="1350567"/>
              </a:xfrm>
              <a:prstGeom prst="rect">
                <a:avLst/>
              </a:prstGeom>
              <a:blipFill>
                <a:blip r:embed="rId6"/>
                <a:stretch>
                  <a:fillRect l="-4816" r="-2266" b="-4673"/>
                </a:stretch>
              </a:blipFill>
              <a:ln w="12700" cap="flat" cmpd="sng">
                <a:noFill/>
                <a:prstDash val="solid"/>
                <a:round/>
              </a:ln>
            </p:spPr>
            <p:txBody>
              <a:bodyPr/>
              <a:lstStyle/>
              <a:p>
                <a:r>
                  <a:rPr lang="en-US">
                    <a:noFill/>
                  </a:rPr>
                  <a:t> </a:t>
                </a:r>
              </a:p>
            </p:txBody>
          </p:sp>
        </mc:Fallback>
      </mc:AlternateContent>
    </p:spTree>
    <p:extLst>
      <p:ext uri="{BB962C8B-B14F-4D97-AF65-F5344CB8AC3E}">
        <p14:creationId xmlns:p14="http://schemas.microsoft.com/office/powerpoint/2010/main" val="4168882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Noto Sans SC"/>
                <a:ea typeface="Noto Sans SC"/>
                <a:cs typeface="Noto Sans SC"/>
                <a:sym typeface="Noto Sans SC"/>
              </a:rPr>
              <a:t>Result: Cost Saving</a:t>
            </a:r>
            <a:endParaRPr lang="en-US" altLang="zh-CN" sz="1400" dirty="0"/>
          </a:p>
        </p:txBody>
      </p:sp>
      <p:sp>
        <p:nvSpPr>
          <p:cNvPr id="10" name="AutoShape 3">
            <a:extLst>
              <a:ext uri="{FF2B5EF4-FFF2-40B4-BE49-F238E27FC236}">
                <a16:creationId xmlns:a16="http://schemas.microsoft.com/office/drawing/2014/main" id="{2470D36A-2F39-4F3F-9267-050EAA27775A}"/>
              </a:ext>
            </a:extLst>
          </p:cNvPr>
          <p:cNvSpPr/>
          <p:nvPr/>
        </p:nvSpPr>
        <p:spPr>
          <a:xfrm>
            <a:off x="773716" y="1318897"/>
            <a:ext cx="9662332" cy="792186"/>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dirty="0">
                <a:latin typeface="Arial" panose="020B0604020202020204" pitchFamily="34" charset="0"/>
                <a:ea typeface="Noto Sans SC"/>
                <a:cs typeface="Arial" panose="020B0604020202020204" pitchFamily="34" charset="0"/>
                <a:sym typeface="Noto Sans SC"/>
              </a:rPr>
              <a:t>Janus can reduce the average network hardware cost by 78%</a:t>
            </a:r>
            <a:endParaRPr lang="en-US" sz="1050" dirty="0">
              <a:latin typeface="Arial" panose="020B0604020202020204" pitchFamily="34" charset="0"/>
              <a:cs typeface="Arial" panose="020B0604020202020204" pitchFamily="34" charset="0"/>
            </a:endParaRPr>
          </a:p>
        </p:txBody>
      </p:sp>
      <p:sp>
        <p:nvSpPr>
          <p:cNvPr id="11" name="AutoShape 4">
            <a:extLst>
              <a:ext uri="{FF2B5EF4-FFF2-40B4-BE49-F238E27FC236}">
                <a16:creationId xmlns:a16="http://schemas.microsoft.com/office/drawing/2014/main" id="{D78A630C-9F32-4433-8100-E4F76C37292E}"/>
              </a:ext>
            </a:extLst>
          </p:cNvPr>
          <p:cNvSpPr/>
          <p:nvPr/>
        </p:nvSpPr>
        <p:spPr>
          <a:xfrm>
            <a:off x="978977" y="5213455"/>
            <a:ext cx="4826000" cy="1270001"/>
          </a:xfrm>
          <a:prstGeom prst="roundRect">
            <a:avLst>
              <a:gd name="adj" fmla="val 0"/>
            </a:avLst>
          </a:prstGeom>
          <a:solidFill>
            <a:srgbClr val="F8FAFC">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endParaRPr/>
          </a:p>
        </p:txBody>
      </p:sp>
      <p:sp>
        <p:nvSpPr>
          <p:cNvPr id="12" name="AutoShape 5">
            <a:extLst>
              <a:ext uri="{FF2B5EF4-FFF2-40B4-BE49-F238E27FC236}">
                <a16:creationId xmlns:a16="http://schemas.microsoft.com/office/drawing/2014/main" id="{622D1270-698A-4A18-938C-82B41305B934}"/>
              </a:ext>
            </a:extLst>
          </p:cNvPr>
          <p:cNvSpPr/>
          <p:nvPr/>
        </p:nvSpPr>
        <p:spPr>
          <a:xfrm>
            <a:off x="1232977" y="5257906"/>
            <a:ext cx="4318000" cy="11315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dirty="0">
                <a:solidFill>
                  <a:srgbClr val="00529B"/>
                </a:solidFill>
                <a:latin typeface="Noto Sans SC"/>
                <a:ea typeface="Noto Sans SC"/>
                <a:cs typeface="Noto Sans SC"/>
                <a:sym typeface="Noto Sans SC"/>
              </a:rPr>
              <a:t>Outbound Traffic</a:t>
            </a:r>
          </a:p>
          <a:p>
            <a:pPr indent="0" algn="l">
              <a:lnSpc>
                <a:spcPct val="125000"/>
              </a:lnSpc>
              <a:defRPr/>
            </a:pPr>
            <a:endParaRPr lang="en-US" sz="1200" dirty="0"/>
          </a:p>
          <a:p>
            <a:pPr indent="0" algn="l">
              <a:lnSpc>
                <a:spcPct val="108333"/>
              </a:lnSpc>
            </a:pPr>
            <a:r>
              <a:rPr lang="en-US" sz="1600" b="0" i="0" u="none" strike="noStrike" dirty="0">
                <a:solidFill>
                  <a:srgbClr val="475569"/>
                </a:solidFill>
                <a:latin typeface="Noto Sans SC"/>
                <a:ea typeface="Noto Sans SC"/>
                <a:cs typeface="Noto Sans SC"/>
                <a:sym typeface="Noto Sans SC"/>
              </a:rPr>
              <a:t>Up to </a:t>
            </a:r>
            <a:r>
              <a:rPr lang="en-US" b="1" i="0" u="none" strike="noStrike" dirty="0">
                <a:solidFill>
                  <a:srgbClr val="DC2626"/>
                </a:solidFill>
                <a:latin typeface="Noto Sans SC"/>
                <a:ea typeface="Noto Sans SC"/>
                <a:cs typeface="Noto Sans SC"/>
                <a:sym typeface="Noto Sans SC"/>
              </a:rPr>
              <a:t>84% </a:t>
            </a:r>
            <a:r>
              <a:rPr lang="en-US" sz="1600" b="0" i="0" u="none" strike="noStrike" dirty="0">
                <a:solidFill>
                  <a:srgbClr val="475569"/>
                </a:solidFill>
                <a:latin typeface="Noto Sans SC"/>
                <a:ea typeface="Noto Sans SC"/>
                <a:cs typeface="Noto Sans SC"/>
                <a:sym typeface="Noto Sans SC"/>
              </a:rPr>
              <a:t>cost reduction compared to traditional host-based processing solutions.</a:t>
            </a:r>
          </a:p>
        </p:txBody>
      </p:sp>
      <p:sp>
        <p:nvSpPr>
          <p:cNvPr id="13" name="AutoShape 6">
            <a:extLst>
              <a:ext uri="{FF2B5EF4-FFF2-40B4-BE49-F238E27FC236}">
                <a16:creationId xmlns:a16="http://schemas.microsoft.com/office/drawing/2014/main" id="{7B445BF3-459A-408B-AC16-BD24F8A34DCB}"/>
              </a:ext>
            </a:extLst>
          </p:cNvPr>
          <p:cNvSpPr/>
          <p:nvPr/>
        </p:nvSpPr>
        <p:spPr>
          <a:xfrm>
            <a:off x="6225583" y="5213455"/>
            <a:ext cx="4826000" cy="1270001"/>
          </a:xfrm>
          <a:prstGeom prst="roundRect">
            <a:avLst>
              <a:gd name="adj" fmla="val 0"/>
            </a:avLst>
          </a:prstGeom>
          <a:solidFill>
            <a:srgbClr val="F8FAFC">
              <a:alpha val="100000"/>
            </a:srgbClr>
          </a:solidFill>
          <a:ln w="12700" cap="flat" cmpd="sng">
            <a:solidFill>
              <a:srgbClr val="E2E8F0">
                <a:alpha val="100000"/>
              </a:srgbClr>
            </a:solidFill>
            <a:prstDash val="solid"/>
            <a:round/>
          </a:ln>
        </p:spPr>
        <p:txBody>
          <a:bodyPr vert="horz" wrap="square" lIns="63500" tIns="63500" rIns="63500" bIns="63500" rtlCol="0" anchor="ctr"/>
          <a:lstStyle/>
          <a:p>
            <a:pPr algn="ctr">
              <a:defRPr/>
            </a:pPr>
            <a:endParaRPr/>
          </a:p>
        </p:txBody>
      </p:sp>
      <p:sp>
        <p:nvSpPr>
          <p:cNvPr id="14" name="AutoShape 7">
            <a:extLst>
              <a:ext uri="{FF2B5EF4-FFF2-40B4-BE49-F238E27FC236}">
                <a16:creationId xmlns:a16="http://schemas.microsoft.com/office/drawing/2014/main" id="{A13C4F4A-786A-4870-B654-682F0D1F5BDC}"/>
              </a:ext>
            </a:extLst>
          </p:cNvPr>
          <p:cNvSpPr/>
          <p:nvPr/>
        </p:nvSpPr>
        <p:spPr>
          <a:xfrm>
            <a:off x="6479583" y="5257906"/>
            <a:ext cx="4318000" cy="1131592"/>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dirty="0">
                <a:solidFill>
                  <a:srgbClr val="00529B"/>
                </a:solidFill>
                <a:latin typeface="Noto Sans SC"/>
                <a:ea typeface="Noto Sans SC"/>
                <a:cs typeface="Noto Sans SC"/>
                <a:sym typeface="Noto Sans SC"/>
              </a:rPr>
              <a:t>Inbound Traffic</a:t>
            </a:r>
          </a:p>
          <a:p>
            <a:pPr indent="0" algn="l">
              <a:lnSpc>
                <a:spcPct val="125000"/>
              </a:lnSpc>
              <a:defRPr/>
            </a:pPr>
            <a:endParaRPr lang="en-US" sz="1200" dirty="0"/>
          </a:p>
          <a:p>
            <a:pPr indent="0" algn="l">
              <a:lnSpc>
                <a:spcPct val="108333"/>
              </a:lnSpc>
            </a:pPr>
            <a:r>
              <a:rPr lang="en-US" sz="1600" b="0" i="0" u="none" strike="noStrike" dirty="0">
                <a:solidFill>
                  <a:srgbClr val="475569"/>
                </a:solidFill>
                <a:latin typeface="Noto Sans SC"/>
                <a:ea typeface="Noto Sans SC"/>
                <a:cs typeface="Noto Sans SC"/>
                <a:sym typeface="Noto Sans SC"/>
              </a:rPr>
              <a:t>Up to </a:t>
            </a:r>
            <a:r>
              <a:rPr lang="en-US" b="1" i="0" u="none" strike="noStrike" dirty="0">
                <a:solidFill>
                  <a:srgbClr val="DC2626"/>
                </a:solidFill>
                <a:latin typeface="Noto Sans SC"/>
                <a:ea typeface="Noto Sans SC"/>
                <a:cs typeface="Noto Sans SC"/>
                <a:sym typeface="Noto Sans SC"/>
              </a:rPr>
              <a:t>90%+ </a:t>
            </a:r>
            <a:r>
              <a:rPr lang="en-US" sz="1600" b="0" i="0" u="none" strike="noStrike" dirty="0">
                <a:solidFill>
                  <a:srgbClr val="475569"/>
                </a:solidFill>
                <a:latin typeface="Noto Sans SC"/>
                <a:ea typeface="Noto Sans SC"/>
                <a:cs typeface="Noto Sans SC"/>
                <a:sym typeface="Noto Sans SC"/>
              </a:rPr>
              <a:t>cost reduction achieved by completely bypassing host servers.</a:t>
            </a:r>
          </a:p>
        </p:txBody>
      </p:sp>
      <p:pic>
        <p:nvPicPr>
          <p:cNvPr id="4" name="图片 3">
            <a:extLst>
              <a:ext uri="{FF2B5EF4-FFF2-40B4-BE49-F238E27FC236}">
                <a16:creationId xmlns:a16="http://schemas.microsoft.com/office/drawing/2014/main" id="{7344BBC0-CE28-4C63-B045-3B6C40ECED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8977" y="1961653"/>
            <a:ext cx="4825999" cy="3157844"/>
          </a:xfrm>
          <a:prstGeom prst="rect">
            <a:avLst/>
          </a:prstGeom>
        </p:spPr>
      </p:pic>
      <p:pic>
        <p:nvPicPr>
          <p:cNvPr id="7" name="图片 6">
            <a:extLst>
              <a:ext uri="{FF2B5EF4-FFF2-40B4-BE49-F238E27FC236}">
                <a16:creationId xmlns:a16="http://schemas.microsoft.com/office/drawing/2014/main" id="{B9ADED77-813A-443B-92DF-F2729E351F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25583" y="1961653"/>
            <a:ext cx="4719041" cy="3087857"/>
          </a:xfrm>
          <a:prstGeom prst="rect">
            <a:avLst/>
          </a:prstGeom>
        </p:spPr>
      </p:pic>
    </p:spTree>
    <p:extLst>
      <p:ext uri="{BB962C8B-B14F-4D97-AF65-F5344CB8AC3E}">
        <p14:creationId xmlns:p14="http://schemas.microsoft.com/office/powerpoint/2010/main" val="2594375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4920185C-AD1A-4463-BD3D-9EEEED182B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8429" y="1666247"/>
            <a:ext cx="3959352" cy="2692396"/>
          </a:xfrm>
          <a:prstGeom prst="rect">
            <a:avLst/>
          </a:prstGeom>
        </p:spPr>
      </p:pic>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Noto Sans SC"/>
                <a:ea typeface="Noto Sans SC"/>
                <a:cs typeface="Noto Sans SC"/>
                <a:sym typeface="Noto Sans SC"/>
              </a:rPr>
              <a:t>Result: Convergence Time</a:t>
            </a:r>
            <a:endParaRPr lang="en-US" altLang="zh-CN" sz="1400" dirty="0"/>
          </a:p>
        </p:txBody>
      </p:sp>
      <p:sp>
        <p:nvSpPr>
          <p:cNvPr id="16" name="AutoShape 4">
            <a:extLst>
              <a:ext uri="{FF2B5EF4-FFF2-40B4-BE49-F238E27FC236}">
                <a16:creationId xmlns:a16="http://schemas.microsoft.com/office/drawing/2014/main" id="{22E8ED91-56A5-4A91-8EB9-AD13A16E9747}"/>
              </a:ext>
            </a:extLst>
          </p:cNvPr>
          <p:cNvSpPr/>
          <p:nvPr/>
        </p:nvSpPr>
        <p:spPr>
          <a:xfrm>
            <a:off x="7108723" y="1000414"/>
            <a:ext cx="4708735" cy="508000"/>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en-US" altLang="zh-CN" sz="2400" b="1" i="0" u="none" strike="noStrike" dirty="0">
                <a:solidFill>
                  <a:srgbClr val="FF0000"/>
                </a:solidFill>
                <a:latin typeface="Noto Sans SC"/>
                <a:ea typeface="Noto Sans SC"/>
                <a:cs typeface="Noto Sans SC"/>
                <a:sym typeface="Noto Sans SC"/>
              </a:rPr>
              <a:t>~4 seconds</a:t>
            </a:r>
            <a:r>
              <a:rPr lang="en-US" altLang="zh-CN" sz="1400" dirty="0">
                <a:solidFill>
                  <a:srgbClr val="FF0000"/>
                </a:solidFill>
                <a:sym typeface="Noto Sans SC"/>
              </a:rPr>
              <a:t> </a:t>
            </a:r>
            <a:r>
              <a:rPr lang="en-US" altLang="zh-CN" sz="2400" dirty="0">
                <a:latin typeface="Noto Sans SC"/>
                <a:ea typeface="Noto Sans SC"/>
                <a:sym typeface="Noto Sans SC"/>
              </a:rPr>
              <a:t>r</a:t>
            </a:r>
            <a:r>
              <a:rPr lang="en-US" sz="2400" b="0" i="0" u="none" strike="noStrike" dirty="0">
                <a:latin typeface="Noto Sans SC"/>
                <a:ea typeface="Noto Sans SC"/>
                <a:cs typeface="Noto Sans SC"/>
                <a:sym typeface="Noto Sans SC"/>
              </a:rPr>
              <a:t>oute Withdrawal Latency</a:t>
            </a:r>
            <a:endParaRPr lang="en-US" sz="1200" dirty="0"/>
          </a:p>
        </p:txBody>
      </p:sp>
      <p:sp>
        <p:nvSpPr>
          <p:cNvPr id="17" name="AutoShape 5">
            <a:extLst>
              <a:ext uri="{FF2B5EF4-FFF2-40B4-BE49-F238E27FC236}">
                <a16:creationId xmlns:a16="http://schemas.microsoft.com/office/drawing/2014/main" id="{AFC20BDE-2C18-4225-8C6B-FC9E591DE154}"/>
              </a:ext>
            </a:extLst>
          </p:cNvPr>
          <p:cNvSpPr/>
          <p:nvPr/>
        </p:nvSpPr>
        <p:spPr>
          <a:xfrm>
            <a:off x="930403" y="2792764"/>
            <a:ext cx="4318000" cy="1016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endParaRPr lang="en-US" sz="1100" dirty="0"/>
          </a:p>
        </p:txBody>
      </p:sp>
      <p:sp>
        <p:nvSpPr>
          <p:cNvPr id="18" name="AutoShape 6">
            <a:extLst>
              <a:ext uri="{FF2B5EF4-FFF2-40B4-BE49-F238E27FC236}">
                <a16:creationId xmlns:a16="http://schemas.microsoft.com/office/drawing/2014/main" id="{0EE40A27-1124-4580-A8F1-C7C27E74490B}"/>
              </a:ext>
            </a:extLst>
          </p:cNvPr>
          <p:cNvSpPr/>
          <p:nvPr/>
        </p:nvSpPr>
        <p:spPr>
          <a:xfrm>
            <a:off x="624905" y="5098942"/>
            <a:ext cx="10942189" cy="1252780"/>
          </a:xfrm>
          <a:prstGeom prst="roundRect">
            <a:avLst>
              <a:gd name="adj" fmla="val 8000"/>
            </a:avLst>
          </a:prstGeom>
          <a:solidFill>
            <a:srgbClr val="F3F4F6">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sz="2400"/>
          </a:p>
        </p:txBody>
      </p:sp>
      <p:sp>
        <p:nvSpPr>
          <p:cNvPr id="19" name="AutoShape 7">
            <a:extLst>
              <a:ext uri="{FF2B5EF4-FFF2-40B4-BE49-F238E27FC236}">
                <a16:creationId xmlns:a16="http://schemas.microsoft.com/office/drawing/2014/main" id="{7BECED50-A522-4803-ADA3-ECC68BC3F217}"/>
              </a:ext>
            </a:extLst>
          </p:cNvPr>
          <p:cNvSpPr/>
          <p:nvPr/>
        </p:nvSpPr>
        <p:spPr>
          <a:xfrm>
            <a:off x="878905" y="5179016"/>
            <a:ext cx="10512358" cy="918705"/>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2000" b="0" i="0" u="none" strike="noStrike" dirty="0">
                <a:solidFill>
                  <a:srgbClr val="1F2937"/>
                </a:solidFill>
                <a:latin typeface="Noto Sans SC"/>
                <a:ea typeface="Noto Sans SC"/>
                <a:cs typeface="Noto Sans SC"/>
                <a:sym typeface="Noto Sans SC"/>
              </a:rPr>
              <a:t>Janus is </a:t>
            </a:r>
            <a:r>
              <a:rPr lang="en-US" sz="2000" b="1" i="0" u="none" strike="noStrike" dirty="0">
                <a:solidFill>
                  <a:srgbClr val="00529B"/>
                </a:solidFill>
                <a:latin typeface="Noto Sans SC"/>
                <a:ea typeface="Noto Sans SC"/>
                <a:cs typeface="Noto Sans SC"/>
                <a:sym typeface="Noto Sans SC"/>
              </a:rPr>
              <a:t>orders of magnitude faster </a:t>
            </a:r>
            <a:r>
              <a:rPr lang="en-US" sz="2000" b="0" i="0" u="none" strike="noStrike" dirty="0">
                <a:solidFill>
                  <a:srgbClr val="1F2937"/>
                </a:solidFill>
                <a:latin typeface="Noto Sans SC"/>
                <a:ea typeface="Noto Sans SC"/>
                <a:cs typeface="Noto Sans SC"/>
                <a:sym typeface="Noto Sans SC"/>
              </a:rPr>
              <a:t>than existing FRR implementations and commercial routers</a:t>
            </a:r>
            <a:r>
              <a:rPr lang="en-US" sz="2000" dirty="0">
                <a:solidFill>
                  <a:srgbClr val="1F2937"/>
                </a:solidFill>
                <a:latin typeface="Noto Sans SC"/>
                <a:ea typeface="Noto Sans SC"/>
                <a:cs typeface="Noto Sans SC"/>
                <a:sym typeface="Noto Sans SC"/>
              </a:rPr>
              <a:t>.</a:t>
            </a:r>
            <a:endParaRPr lang="en-US" sz="1400" dirty="0"/>
          </a:p>
        </p:txBody>
      </p:sp>
      <p:pic>
        <p:nvPicPr>
          <p:cNvPr id="21" name="图片 20">
            <a:extLst>
              <a:ext uri="{FF2B5EF4-FFF2-40B4-BE49-F238E27FC236}">
                <a16:creationId xmlns:a16="http://schemas.microsoft.com/office/drawing/2014/main" id="{13E8C06B-87FC-4FD1-86DC-724DAF7F6D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9727" y="1645898"/>
            <a:ext cx="3959352" cy="2692396"/>
          </a:xfrm>
          <a:prstGeom prst="rect">
            <a:avLst/>
          </a:prstGeom>
        </p:spPr>
      </p:pic>
      <p:sp>
        <p:nvSpPr>
          <p:cNvPr id="35" name="AutoShape 4">
            <a:extLst>
              <a:ext uri="{FF2B5EF4-FFF2-40B4-BE49-F238E27FC236}">
                <a16:creationId xmlns:a16="http://schemas.microsoft.com/office/drawing/2014/main" id="{976FA73A-21BC-4440-BC26-0926F1ADF26C}"/>
              </a:ext>
            </a:extLst>
          </p:cNvPr>
          <p:cNvSpPr/>
          <p:nvPr/>
        </p:nvSpPr>
        <p:spPr>
          <a:xfrm>
            <a:off x="2425603" y="4456897"/>
            <a:ext cx="1939011" cy="508000"/>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en-US" altLang="zh-CN" sz="2400" b="1" i="0" u="none" strike="noStrike" dirty="0">
                <a:latin typeface="Noto Sans SC"/>
                <a:ea typeface="Noto Sans SC"/>
                <a:cs typeface="Noto Sans SC"/>
                <a:sym typeface="Noto Sans SC"/>
              </a:rPr>
              <a:t>Advertising</a:t>
            </a:r>
            <a:endParaRPr lang="en-US" sz="1200" dirty="0"/>
          </a:p>
        </p:txBody>
      </p:sp>
      <p:sp>
        <p:nvSpPr>
          <p:cNvPr id="38" name="AutoShape 4">
            <a:extLst>
              <a:ext uri="{FF2B5EF4-FFF2-40B4-BE49-F238E27FC236}">
                <a16:creationId xmlns:a16="http://schemas.microsoft.com/office/drawing/2014/main" id="{87EBBCA1-0550-4840-A844-C3AF1EF91F0F}"/>
              </a:ext>
            </a:extLst>
          </p:cNvPr>
          <p:cNvSpPr/>
          <p:nvPr/>
        </p:nvSpPr>
        <p:spPr>
          <a:xfrm>
            <a:off x="7806263" y="4443629"/>
            <a:ext cx="1939011" cy="508000"/>
          </a:xfrm>
          <a:prstGeom prst="rect">
            <a:avLst/>
          </a:prstGeom>
          <a:noFill/>
          <a:ln w="12700" cap="flat" cmpd="sng">
            <a:noFill/>
            <a:prstDash val="solid"/>
            <a:round/>
          </a:ln>
        </p:spPr>
        <p:txBody>
          <a:bodyPr vert="horz" wrap="square" lIns="0" tIns="0" rIns="0" bIns="0" rtlCol="0" anchor="ctr" anchorCtr="0"/>
          <a:lstStyle/>
          <a:p>
            <a:pPr>
              <a:lnSpc>
                <a:spcPct val="125000"/>
              </a:lnSpc>
              <a:defRPr/>
            </a:pPr>
            <a:r>
              <a:rPr lang="en-US" altLang="zh-CN" sz="2400" b="1" i="0" u="none" strike="noStrike" dirty="0">
                <a:latin typeface="Noto Sans SC"/>
                <a:ea typeface="Noto Sans SC"/>
                <a:cs typeface="Noto Sans SC"/>
                <a:sym typeface="Noto Sans SC"/>
              </a:rPr>
              <a:t>Withdrawal</a:t>
            </a:r>
            <a:endParaRPr lang="en-US" sz="1200" dirty="0"/>
          </a:p>
        </p:txBody>
      </p:sp>
      <p:cxnSp>
        <p:nvCxnSpPr>
          <p:cNvPr id="42" name="直接箭头连接符 41">
            <a:extLst>
              <a:ext uri="{FF2B5EF4-FFF2-40B4-BE49-F238E27FC236}">
                <a16:creationId xmlns:a16="http://schemas.microsoft.com/office/drawing/2014/main" id="{830D4725-7B4B-4870-B2E9-9E05CB017135}"/>
              </a:ext>
            </a:extLst>
          </p:cNvPr>
          <p:cNvCxnSpPr>
            <a:cxnSpLocks/>
            <a:endCxn id="43" idx="0"/>
          </p:cNvCxnSpPr>
          <p:nvPr/>
        </p:nvCxnSpPr>
        <p:spPr>
          <a:xfrm>
            <a:off x="9488129" y="1531741"/>
            <a:ext cx="404094" cy="209855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椭圆 42">
            <a:extLst>
              <a:ext uri="{FF2B5EF4-FFF2-40B4-BE49-F238E27FC236}">
                <a16:creationId xmlns:a16="http://schemas.microsoft.com/office/drawing/2014/main" id="{9DF56CF4-F90F-4410-AB66-08A512D7E61A}"/>
              </a:ext>
            </a:extLst>
          </p:cNvPr>
          <p:cNvSpPr/>
          <p:nvPr/>
        </p:nvSpPr>
        <p:spPr>
          <a:xfrm>
            <a:off x="9386600" y="3630295"/>
            <a:ext cx="1011246" cy="666021"/>
          </a:xfrm>
          <a:prstGeom prst="ellipse">
            <a:avLst/>
          </a:prstGeom>
          <a:solidFill>
            <a:schemeClr val="accent6">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93100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Result: Application-Aware Routing</a:t>
            </a:r>
          </a:p>
        </p:txBody>
      </p:sp>
      <p:pic>
        <p:nvPicPr>
          <p:cNvPr id="22" name="Picture 4">
            <a:extLst>
              <a:ext uri="{FF2B5EF4-FFF2-40B4-BE49-F238E27FC236}">
                <a16:creationId xmlns:a16="http://schemas.microsoft.com/office/drawing/2014/main" id="{157EE926-71E6-424E-ABCE-F81BD81AF27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8436" y="1559286"/>
            <a:ext cx="544163" cy="544163"/>
          </a:xfrm>
          <a:prstGeom prst="rect">
            <a:avLst/>
          </a:prstGeom>
        </p:spPr>
      </p:pic>
      <p:sp>
        <p:nvSpPr>
          <p:cNvPr id="23" name="AutoShape 5">
            <a:extLst>
              <a:ext uri="{FF2B5EF4-FFF2-40B4-BE49-F238E27FC236}">
                <a16:creationId xmlns:a16="http://schemas.microsoft.com/office/drawing/2014/main" id="{CE6A8C62-5459-4454-8C45-9F37D131AF9C}"/>
              </a:ext>
            </a:extLst>
          </p:cNvPr>
          <p:cNvSpPr/>
          <p:nvPr/>
        </p:nvSpPr>
        <p:spPr>
          <a:xfrm>
            <a:off x="1478780" y="1545372"/>
            <a:ext cx="4261603" cy="508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High QoS for Priority Traffic</a:t>
            </a:r>
            <a:endParaRPr lang="en-US" sz="1100" dirty="0">
              <a:latin typeface="Arial" panose="020B0604020202020204" pitchFamily="34" charset="0"/>
              <a:cs typeface="Arial" panose="020B0604020202020204" pitchFamily="34" charset="0"/>
            </a:endParaRPr>
          </a:p>
        </p:txBody>
      </p:sp>
      <p:pic>
        <p:nvPicPr>
          <p:cNvPr id="5" name="图片 4">
            <a:extLst>
              <a:ext uri="{FF2B5EF4-FFF2-40B4-BE49-F238E27FC236}">
                <a16:creationId xmlns:a16="http://schemas.microsoft.com/office/drawing/2014/main" id="{2D50F1DF-0394-4DA0-946A-5E66C3BD57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7151" y="2357025"/>
            <a:ext cx="4243677" cy="3056023"/>
          </a:xfrm>
          <a:prstGeom prst="rect">
            <a:avLst/>
          </a:prstGeom>
        </p:spPr>
      </p:pic>
      <p:pic>
        <p:nvPicPr>
          <p:cNvPr id="7" name="图片 6">
            <a:extLst>
              <a:ext uri="{FF2B5EF4-FFF2-40B4-BE49-F238E27FC236}">
                <a16:creationId xmlns:a16="http://schemas.microsoft.com/office/drawing/2014/main" id="{5697292B-E179-4680-96C9-5D267A672B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8436" y="2357025"/>
            <a:ext cx="4534327" cy="3068842"/>
          </a:xfrm>
          <a:prstGeom prst="rect">
            <a:avLst/>
          </a:prstGeom>
        </p:spPr>
      </p:pic>
      <p:sp>
        <p:nvSpPr>
          <p:cNvPr id="39" name="文本框 38">
            <a:extLst>
              <a:ext uri="{FF2B5EF4-FFF2-40B4-BE49-F238E27FC236}">
                <a16:creationId xmlns:a16="http://schemas.microsoft.com/office/drawing/2014/main" id="{C4AAAEF2-9B61-4DE1-AB27-E0F211075F5D}"/>
              </a:ext>
            </a:extLst>
          </p:cNvPr>
          <p:cNvSpPr txBox="1"/>
          <p:nvPr/>
        </p:nvSpPr>
        <p:spPr>
          <a:xfrm>
            <a:off x="2472479" y="5474163"/>
            <a:ext cx="1450689" cy="369332"/>
          </a:xfrm>
          <a:prstGeom prst="rect">
            <a:avLst/>
          </a:prstGeom>
          <a:noFill/>
        </p:spPr>
        <p:txBody>
          <a:bodyPr wrap="square">
            <a:spAutoFit/>
          </a:bodyPr>
          <a:lstStyle/>
          <a:p>
            <a:r>
              <a:rPr lang="en-US" altLang="zh-CN" sz="1800" dirty="0">
                <a:latin typeface="Arial" panose="020B0604020202020204" pitchFamily="34" charset="0"/>
                <a:ea typeface="Noto Sans SC"/>
                <a:cs typeface="Arial" panose="020B0604020202020204" pitchFamily="34" charset="0"/>
                <a:sym typeface="Noto Sans SC"/>
              </a:rPr>
              <a:t>Packet loss</a:t>
            </a:r>
            <a:endParaRPr lang="zh-CN" altLang="en-US" dirty="0">
              <a:latin typeface="Arial" panose="020B0604020202020204" pitchFamily="34" charset="0"/>
              <a:cs typeface="Arial" panose="020B0604020202020204" pitchFamily="34" charset="0"/>
            </a:endParaRPr>
          </a:p>
        </p:txBody>
      </p:sp>
      <p:sp>
        <p:nvSpPr>
          <p:cNvPr id="40" name="文本框 39">
            <a:extLst>
              <a:ext uri="{FF2B5EF4-FFF2-40B4-BE49-F238E27FC236}">
                <a16:creationId xmlns:a16="http://schemas.microsoft.com/office/drawing/2014/main" id="{344678C3-0337-4B5D-8C3A-87A170A7020A}"/>
              </a:ext>
            </a:extLst>
          </p:cNvPr>
          <p:cNvSpPr txBox="1"/>
          <p:nvPr/>
        </p:nvSpPr>
        <p:spPr>
          <a:xfrm>
            <a:off x="8268834" y="5474163"/>
            <a:ext cx="1187241" cy="369332"/>
          </a:xfrm>
          <a:prstGeom prst="rect">
            <a:avLst/>
          </a:prstGeom>
          <a:noFill/>
        </p:spPr>
        <p:txBody>
          <a:bodyPr wrap="square">
            <a:spAutoFit/>
          </a:bodyPr>
          <a:lstStyle/>
          <a:p>
            <a:r>
              <a:rPr lang="en-US" altLang="zh-CN" sz="1800" dirty="0">
                <a:latin typeface="Arial" panose="020B0604020202020204" pitchFamily="34" charset="0"/>
                <a:ea typeface="Noto Sans SC"/>
                <a:cs typeface="Arial" panose="020B0604020202020204" pitchFamily="34" charset="0"/>
                <a:sym typeface="Noto Sans SC"/>
              </a:rPr>
              <a:t>Latency</a:t>
            </a:r>
            <a:endParaRPr lang="zh-CN"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3810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Noto Sans SC"/>
                <a:ea typeface="Noto Sans SC"/>
                <a:cs typeface="Noto Sans SC"/>
                <a:sym typeface="Noto Sans SC"/>
              </a:rPr>
              <a:t>Lessons Learned</a:t>
            </a:r>
          </a:p>
        </p:txBody>
      </p:sp>
      <p:sp>
        <p:nvSpPr>
          <p:cNvPr id="15" name="AutoShape 3">
            <a:extLst>
              <a:ext uri="{FF2B5EF4-FFF2-40B4-BE49-F238E27FC236}">
                <a16:creationId xmlns:a16="http://schemas.microsoft.com/office/drawing/2014/main" id="{C574A0E0-4B56-4B17-A79B-6C181F60BE11}"/>
              </a:ext>
            </a:extLst>
          </p:cNvPr>
          <p:cNvSpPr/>
          <p:nvPr/>
        </p:nvSpPr>
        <p:spPr>
          <a:xfrm>
            <a:off x="762000" y="1778000"/>
            <a:ext cx="5207000" cy="21590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dirty="0"/>
          </a:p>
        </p:txBody>
      </p:sp>
      <p:sp>
        <p:nvSpPr>
          <p:cNvPr id="16" name="AutoShape 4">
            <a:extLst>
              <a:ext uri="{FF2B5EF4-FFF2-40B4-BE49-F238E27FC236}">
                <a16:creationId xmlns:a16="http://schemas.microsoft.com/office/drawing/2014/main" id="{1504B267-07EB-4357-A7D6-1DDA1F91C9E4}"/>
              </a:ext>
            </a:extLst>
          </p:cNvPr>
          <p:cNvSpPr/>
          <p:nvPr/>
        </p:nvSpPr>
        <p:spPr>
          <a:xfrm>
            <a:off x="762000" y="1778000"/>
            <a:ext cx="762000" cy="2159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5">
            <a:extLst>
              <a:ext uri="{FF2B5EF4-FFF2-40B4-BE49-F238E27FC236}">
                <a16:creationId xmlns:a16="http://schemas.microsoft.com/office/drawing/2014/main" id="{B0378279-0F56-4149-8D95-1C0E7F891BAA}"/>
              </a:ext>
            </a:extLst>
          </p:cNvPr>
          <p:cNvSpPr/>
          <p:nvPr/>
        </p:nvSpPr>
        <p:spPr>
          <a:xfrm>
            <a:off x="762000" y="2413000"/>
            <a:ext cx="762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FFFFFF"/>
                </a:solidFill>
                <a:latin typeface="Noto Sans SC"/>
                <a:ea typeface="Noto Sans SC"/>
                <a:cs typeface="Noto Sans SC"/>
                <a:sym typeface="Noto Sans SC"/>
              </a:rPr>
              <a:t>01</a:t>
            </a:r>
            <a:endParaRPr lang="en-US" sz="1100"/>
          </a:p>
        </p:txBody>
      </p:sp>
      <p:sp>
        <p:nvSpPr>
          <p:cNvPr id="18" name="AutoShape 6">
            <a:extLst>
              <a:ext uri="{FF2B5EF4-FFF2-40B4-BE49-F238E27FC236}">
                <a16:creationId xmlns:a16="http://schemas.microsoft.com/office/drawing/2014/main" id="{ADD458D0-B25A-4978-AC41-FF57E3EFEE40}"/>
              </a:ext>
            </a:extLst>
          </p:cNvPr>
          <p:cNvSpPr/>
          <p:nvPr/>
        </p:nvSpPr>
        <p:spPr>
          <a:xfrm>
            <a:off x="1673817" y="2095500"/>
            <a:ext cx="4192291"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400" b="1" i="0" u="none" strike="noStrike" dirty="0">
                <a:solidFill>
                  <a:srgbClr val="1F2937"/>
                </a:solidFill>
                <a:latin typeface="Noto Sans SC"/>
                <a:ea typeface="Noto Sans SC"/>
                <a:cs typeface="Noto Sans SC"/>
                <a:sym typeface="Noto Sans SC"/>
              </a:rPr>
              <a:t>Run BGP on peering switches directly</a:t>
            </a:r>
            <a:endParaRPr lang="en-US" sz="1400" dirty="0"/>
          </a:p>
          <a:p>
            <a:pPr indent="0" algn="l">
              <a:lnSpc>
                <a:spcPct val="116666"/>
              </a:lnSpc>
              <a:spcBef>
                <a:spcPts val="1200"/>
              </a:spcBef>
            </a:pPr>
            <a:r>
              <a:rPr lang="en-US" sz="1600" b="0" i="0" u="none" strike="noStrike" dirty="0">
                <a:solidFill>
                  <a:srgbClr val="4B5563"/>
                </a:solidFill>
                <a:latin typeface="Noto Sans SC"/>
                <a:ea typeface="Noto Sans SC"/>
                <a:cs typeface="Noto Sans SC"/>
                <a:sym typeface="Noto Sans SC"/>
              </a:rPr>
              <a:t>This simplifies the control plane and reduces complexity by avoiding unnecessary intermediate layers.</a:t>
            </a:r>
          </a:p>
        </p:txBody>
      </p:sp>
      <p:sp>
        <p:nvSpPr>
          <p:cNvPr id="19" name="AutoShape 7">
            <a:extLst>
              <a:ext uri="{FF2B5EF4-FFF2-40B4-BE49-F238E27FC236}">
                <a16:creationId xmlns:a16="http://schemas.microsoft.com/office/drawing/2014/main" id="{F6C3340F-C4DC-4601-B7A6-AE5FE5BC0426}"/>
              </a:ext>
            </a:extLst>
          </p:cNvPr>
          <p:cNvSpPr/>
          <p:nvPr/>
        </p:nvSpPr>
        <p:spPr>
          <a:xfrm>
            <a:off x="6223000" y="1778000"/>
            <a:ext cx="5207000" cy="21590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0" name="AutoShape 8">
            <a:extLst>
              <a:ext uri="{FF2B5EF4-FFF2-40B4-BE49-F238E27FC236}">
                <a16:creationId xmlns:a16="http://schemas.microsoft.com/office/drawing/2014/main" id="{9B02008B-4CE6-4A0F-9619-31D19D296487}"/>
              </a:ext>
            </a:extLst>
          </p:cNvPr>
          <p:cNvSpPr/>
          <p:nvPr/>
        </p:nvSpPr>
        <p:spPr>
          <a:xfrm>
            <a:off x="6223000" y="1778000"/>
            <a:ext cx="762000" cy="2159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1" name="AutoShape 9">
            <a:extLst>
              <a:ext uri="{FF2B5EF4-FFF2-40B4-BE49-F238E27FC236}">
                <a16:creationId xmlns:a16="http://schemas.microsoft.com/office/drawing/2014/main" id="{1486FF40-4F16-497E-9446-D964397F58E8}"/>
              </a:ext>
            </a:extLst>
          </p:cNvPr>
          <p:cNvSpPr/>
          <p:nvPr/>
        </p:nvSpPr>
        <p:spPr>
          <a:xfrm>
            <a:off x="6223000" y="2413000"/>
            <a:ext cx="762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FFFFFF"/>
                </a:solidFill>
                <a:latin typeface="Noto Sans SC"/>
                <a:ea typeface="Noto Sans SC"/>
                <a:cs typeface="Noto Sans SC"/>
                <a:sym typeface="Noto Sans SC"/>
              </a:rPr>
              <a:t>02</a:t>
            </a:r>
            <a:endParaRPr lang="en-US" sz="1100"/>
          </a:p>
        </p:txBody>
      </p:sp>
      <p:sp>
        <p:nvSpPr>
          <p:cNvPr id="22" name="AutoShape 10">
            <a:extLst>
              <a:ext uri="{FF2B5EF4-FFF2-40B4-BE49-F238E27FC236}">
                <a16:creationId xmlns:a16="http://schemas.microsoft.com/office/drawing/2014/main" id="{96A64FBC-317A-4016-85F0-26C555359A62}"/>
              </a:ext>
            </a:extLst>
          </p:cNvPr>
          <p:cNvSpPr/>
          <p:nvPr/>
        </p:nvSpPr>
        <p:spPr>
          <a:xfrm>
            <a:off x="7134817" y="2095500"/>
            <a:ext cx="4192291"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400" b="1" i="0" u="none" strike="noStrike" dirty="0">
                <a:solidFill>
                  <a:srgbClr val="1F2937"/>
                </a:solidFill>
                <a:latin typeface="Noto Sans SC"/>
                <a:ea typeface="Noto Sans SC"/>
                <a:cs typeface="Noto Sans SC"/>
                <a:sym typeface="Noto Sans SC"/>
              </a:rPr>
              <a:t>DDoS must be scrubbed at edge switches</a:t>
            </a:r>
            <a:endParaRPr lang="en-US" sz="1400" dirty="0"/>
          </a:p>
          <a:p>
            <a:pPr indent="0" algn="l">
              <a:lnSpc>
                <a:spcPct val="116666"/>
              </a:lnSpc>
              <a:spcBef>
                <a:spcPts val="1200"/>
              </a:spcBef>
            </a:pPr>
            <a:r>
              <a:rPr lang="en-US" sz="1600" b="0" i="0" u="none" strike="noStrike" dirty="0">
                <a:solidFill>
                  <a:srgbClr val="4B5563"/>
                </a:solidFill>
                <a:latin typeface="Noto Sans SC"/>
                <a:ea typeface="Noto Sans SC"/>
                <a:cs typeface="Noto Sans SC"/>
                <a:sym typeface="Noto Sans SC"/>
              </a:rPr>
              <a:t>Hosts are too vulnerable to be on the critical path; filtering malicious traffic at the network edge provides essential protection.</a:t>
            </a:r>
          </a:p>
        </p:txBody>
      </p:sp>
      <p:sp>
        <p:nvSpPr>
          <p:cNvPr id="23" name="AutoShape 11">
            <a:extLst>
              <a:ext uri="{FF2B5EF4-FFF2-40B4-BE49-F238E27FC236}">
                <a16:creationId xmlns:a16="http://schemas.microsoft.com/office/drawing/2014/main" id="{851D87E8-0E0F-4926-99B8-F00CD2E94EC2}"/>
              </a:ext>
            </a:extLst>
          </p:cNvPr>
          <p:cNvSpPr/>
          <p:nvPr/>
        </p:nvSpPr>
        <p:spPr>
          <a:xfrm>
            <a:off x="762000" y="4191000"/>
            <a:ext cx="5207000" cy="21590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4" name="AutoShape 12">
            <a:extLst>
              <a:ext uri="{FF2B5EF4-FFF2-40B4-BE49-F238E27FC236}">
                <a16:creationId xmlns:a16="http://schemas.microsoft.com/office/drawing/2014/main" id="{312F2100-4C6C-460E-A4B0-3DD3BB1F70B5}"/>
              </a:ext>
            </a:extLst>
          </p:cNvPr>
          <p:cNvSpPr/>
          <p:nvPr/>
        </p:nvSpPr>
        <p:spPr>
          <a:xfrm>
            <a:off x="762000" y="4191000"/>
            <a:ext cx="762000" cy="2159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25" name="AutoShape 13">
            <a:extLst>
              <a:ext uri="{FF2B5EF4-FFF2-40B4-BE49-F238E27FC236}">
                <a16:creationId xmlns:a16="http://schemas.microsoft.com/office/drawing/2014/main" id="{D51F018A-2E5C-4EC9-9061-C10F3142636A}"/>
              </a:ext>
            </a:extLst>
          </p:cNvPr>
          <p:cNvSpPr/>
          <p:nvPr/>
        </p:nvSpPr>
        <p:spPr>
          <a:xfrm>
            <a:off x="762000" y="4826000"/>
            <a:ext cx="762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FFFFFF"/>
                </a:solidFill>
                <a:latin typeface="Noto Sans SC"/>
                <a:ea typeface="Noto Sans SC"/>
                <a:cs typeface="Noto Sans SC"/>
                <a:sym typeface="Noto Sans SC"/>
              </a:rPr>
              <a:t>03</a:t>
            </a:r>
            <a:endParaRPr lang="en-US" sz="1100"/>
          </a:p>
        </p:txBody>
      </p:sp>
      <p:sp>
        <p:nvSpPr>
          <p:cNvPr id="26" name="AutoShape 14">
            <a:extLst>
              <a:ext uri="{FF2B5EF4-FFF2-40B4-BE49-F238E27FC236}">
                <a16:creationId xmlns:a16="http://schemas.microsoft.com/office/drawing/2014/main" id="{27E115D9-80F1-4885-83B6-0E6F02772A84}"/>
              </a:ext>
            </a:extLst>
          </p:cNvPr>
          <p:cNvSpPr/>
          <p:nvPr/>
        </p:nvSpPr>
        <p:spPr>
          <a:xfrm>
            <a:off x="1673817" y="4508500"/>
            <a:ext cx="4192291"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400" b="1" i="0" u="none" strike="noStrike" dirty="0">
                <a:solidFill>
                  <a:srgbClr val="1F2937"/>
                </a:solidFill>
                <a:latin typeface="Noto Sans SC"/>
                <a:ea typeface="Noto Sans SC"/>
                <a:cs typeface="Noto Sans SC"/>
                <a:sym typeface="Noto Sans SC"/>
              </a:rPr>
              <a:t>Disaggregate routing from controller</a:t>
            </a:r>
            <a:endParaRPr lang="en-US" sz="1400" dirty="0"/>
          </a:p>
          <a:p>
            <a:pPr indent="0" algn="l">
              <a:lnSpc>
                <a:spcPct val="116666"/>
              </a:lnSpc>
              <a:spcBef>
                <a:spcPts val="1200"/>
              </a:spcBef>
            </a:pPr>
            <a:r>
              <a:rPr lang="en-US" sz="1600" b="0" i="0" u="none" strike="noStrike" dirty="0">
                <a:solidFill>
                  <a:srgbClr val="4B5563"/>
                </a:solidFill>
                <a:latin typeface="Noto Sans SC"/>
                <a:ea typeface="Noto Sans SC"/>
                <a:cs typeface="Noto Sans SC"/>
                <a:sym typeface="Noto Sans SC"/>
              </a:rPr>
              <a:t>Decoupling these two functions improves both system scalability and overall robustness.</a:t>
            </a:r>
          </a:p>
        </p:txBody>
      </p:sp>
      <p:sp>
        <p:nvSpPr>
          <p:cNvPr id="27" name="AutoShape 15">
            <a:extLst>
              <a:ext uri="{FF2B5EF4-FFF2-40B4-BE49-F238E27FC236}">
                <a16:creationId xmlns:a16="http://schemas.microsoft.com/office/drawing/2014/main" id="{4050E5A3-C8F1-47AC-BED7-A8BA81A27886}"/>
              </a:ext>
            </a:extLst>
          </p:cNvPr>
          <p:cNvSpPr/>
          <p:nvPr/>
        </p:nvSpPr>
        <p:spPr>
          <a:xfrm>
            <a:off x="6223000" y="4191000"/>
            <a:ext cx="5207000" cy="21590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p>
        </p:txBody>
      </p:sp>
      <p:sp>
        <p:nvSpPr>
          <p:cNvPr id="28" name="AutoShape 16">
            <a:extLst>
              <a:ext uri="{FF2B5EF4-FFF2-40B4-BE49-F238E27FC236}">
                <a16:creationId xmlns:a16="http://schemas.microsoft.com/office/drawing/2014/main" id="{4E1DD744-4205-4B1A-9F7A-3A730C98B3F4}"/>
              </a:ext>
            </a:extLst>
          </p:cNvPr>
          <p:cNvSpPr/>
          <p:nvPr/>
        </p:nvSpPr>
        <p:spPr>
          <a:xfrm>
            <a:off x="6223000" y="4191000"/>
            <a:ext cx="762000" cy="2159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0" name="AutoShape 17">
            <a:extLst>
              <a:ext uri="{FF2B5EF4-FFF2-40B4-BE49-F238E27FC236}">
                <a16:creationId xmlns:a16="http://schemas.microsoft.com/office/drawing/2014/main" id="{51409D33-9C68-42C2-827F-E130F123DBDE}"/>
              </a:ext>
            </a:extLst>
          </p:cNvPr>
          <p:cNvSpPr/>
          <p:nvPr/>
        </p:nvSpPr>
        <p:spPr>
          <a:xfrm>
            <a:off x="6223000" y="4826000"/>
            <a:ext cx="762000" cy="889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000" b="1" i="0" u="none" strike="noStrike">
                <a:solidFill>
                  <a:srgbClr val="FFFFFF"/>
                </a:solidFill>
                <a:latin typeface="Noto Sans SC"/>
                <a:ea typeface="Noto Sans SC"/>
                <a:cs typeface="Noto Sans SC"/>
                <a:sym typeface="Noto Sans SC"/>
              </a:rPr>
              <a:t>04</a:t>
            </a:r>
            <a:endParaRPr lang="en-US" sz="1100"/>
          </a:p>
        </p:txBody>
      </p:sp>
      <p:sp>
        <p:nvSpPr>
          <p:cNvPr id="32" name="AutoShape 18">
            <a:extLst>
              <a:ext uri="{FF2B5EF4-FFF2-40B4-BE49-F238E27FC236}">
                <a16:creationId xmlns:a16="http://schemas.microsoft.com/office/drawing/2014/main" id="{038BF8BD-544A-4442-B85F-4EA21D3F2AEA}"/>
              </a:ext>
            </a:extLst>
          </p:cNvPr>
          <p:cNvSpPr/>
          <p:nvPr/>
        </p:nvSpPr>
        <p:spPr>
          <a:xfrm>
            <a:off x="7134817" y="4508500"/>
            <a:ext cx="4192291"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400" b="1" i="0" u="none" strike="noStrike" dirty="0">
                <a:solidFill>
                  <a:srgbClr val="1F2937"/>
                </a:solidFill>
                <a:latin typeface="Noto Sans SC"/>
                <a:ea typeface="Noto Sans SC"/>
                <a:cs typeface="Noto Sans SC"/>
                <a:sym typeface="Noto Sans SC"/>
              </a:rPr>
              <a:t>Use hybrid switch-host for scalability</a:t>
            </a:r>
            <a:endParaRPr lang="en-US" sz="1400" dirty="0"/>
          </a:p>
          <a:p>
            <a:pPr indent="0" algn="l">
              <a:lnSpc>
                <a:spcPct val="116666"/>
              </a:lnSpc>
              <a:spcBef>
                <a:spcPts val="1200"/>
              </a:spcBef>
            </a:pPr>
            <a:r>
              <a:rPr lang="en-US" sz="1600" b="0" i="0" u="none" strike="noStrike" dirty="0">
                <a:solidFill>
                  <a:srgbClr val="4B5563"/>
                </a:solidFill>
                <a:latin typeface="Noto Sans SC"/>
                <a:ea typeface="Noto Sans SC"/>
                <a:cs typeface="Noto Sans SC"/>
                <a:sym typeface="Noto Sans SC"/>
              </a:rPr>
              <a:t>The combination of switch-based and host-based offloading offers the best of both worlds in terms of performance and flexibility.</a:t>
            </a:r>
          </a:p>
        </p:txBody>
      </p:sp>
    </p:spTree>
    <p:extLst>
      <p:ext uri="{BB962C8B-B14F-4D97-AF65-F5344CB8AC3E}">
        <p14:creationId xmlns:p14="http://schemas.microsoft.com/office/powerpoint/2010/main" val="3275897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B25231-4D28-4991-A036-24197EEEFDAD}"/>
              </a:ext>
            </a:extLst>
          </p:cNvPr>
          <p:cNvSpPr>
            <a:spLocks noGrp="1"/>
          </p:cNvSpPr>
          <p:nvPr>
            <p:ph type="title"/>
          </p:nvPr>
        </p:nvSpPr>
        <p:spPr/>
        <p:txBody>
          <a:bodyPr>
            <a:normAutofit/>
          </a:bodyPr>
          <a:lstStyle/>
          <a:p>
            <a:r>
              <a:rPr lang="en-US" altLang="zh-CN" sz="4000" dirty="0">
                <a:latin typeface="Arial" panose="020B0604020202020204" pitchFamily="34" charset="0"/>
                <a:cs typeface="Arial" panose="020B0604020202020204" pitchFamily="34" charset="0"/>
              </a:rPr>
              <a:t>Cloud Peering</a:t>
            </a:r>
            <a:endParaRPr lang="zh-CN" altLang="en-US" sz="4000" dirty="0">
              <a:latin typeface="Arial" panose="020B0604020202020204" pitchFamily="34" charset="0"/>
              <a:cs typeface="Arial" panose="020B0604020202020204" pitchFamily="34" charset="0"/>
            </a:endParaRPr>
          </a:p>
        </p:txBody>
      </p:sp>
      <p:sp>
        <p:nvSpPr>
          <p:cNvPr id="20" name="AutoShape 3">
            <a:extLst>
              <a:ext uri="{FF2B5EF4-FFF2-40B4-BE49-F238E27FC236}">
                <a16:creationId xmlns:a16="http://schemas.microsoft.com/office/drawing/2014/main" id="{43FF1200-BBB0-48BA-A3B1-EC7F855D5633}"/>
              </a:ext>
            </a:extLst>
          </p:cNvPr>
          <p:cNvSpPr/>
          <p:nvPr/>
        </p:nvSpPr>
        <p:spPr>
          <a:xfrm>
            <a:off x="762000" y="1651000"/>
            <a:ext cx="5207000" cy="4572000"/>
          </a:xfrm>
          <a:prstGeom prst="roundRect">
            <a:avLst>
              <a:gd name="adj" fmla="val 2222"/>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1" name="AutoShape 4">
            <a:extLst>
              <a:ext uri="{FF2B5EF4-FFF2-40B4-BE49-F238E27FC236}">
                <a16:creationId xmlns:a16="http://schemas.microsoft.com/office/drawing/2014/main" id="{658ACAF1-7C50-4810-8CED-274E290FCDCF}"/>
              </a:ext>
            </a:extLst>
          </p:cNvPr>
          <p:cNvSpPr/>
          <p:nvPr/>
        </p:nvSpPr>
        <p:spPr>
          <a:xfrm>
            <a:off x="1016000" y="1742269"/>
            <a:ext cx="4953000" cy="1071563"/>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Internet Peering Edge: The Gateway Between Cloud and ISP</a:t>
            </a:r>
            <a:endParaRPr lang="en-US" sz="1200" dirty="0">
              <a:latin typeface="Arial" panose="020B0604020202020204" pitchFamily="34" charset="0"/>
              <a:cs typeface="Arial" panose="020B0604020202020204" pitchFamily="34" charset="0"/>
            </a:endParaRPr>
          </a:p>
        </p:txBody>
      </p:sp>
      <p:pic>
        <p:nvPicPr>
          <p:cNvPr id="22" name="Picture 5">
            <a:extLst>
              <a:ext uri="{FF2B5EF4-FFF2-40B4-BE49-F238E27FC236}">
                <a16:creationId xmlns:a16="http://schemas.microsoft.com/office/drawing/2014/main" id="{1772D470-0B26-40D8-A864-BE13820E57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6000" y="3142711"/>
            <a:ext cx="406400" cy="406400"/>
          </a:xfrm>
          <a:prstGeom prst="rect">
            <a:avLst/>
          </a:prstGeom>
        </p:spPr>
      </p:pic>
      <p:sp>
        <p:nvSpPr>
          <p:cNvPr id="23" name="AutoShape 6">
            <a:extLst>
              <a:ext uri="{FF2B5EF4-FFF2-40B4-BE49-F238E27FC236}">
                <a16:creationId xmlns:a16="http://schemas.microsoft.com/office/drawing/2014/main" id="{6F5C4C93-2ECE-4C3F-AE92-2BC9D7EF2816}"/>
              </a:ext>
            </a:extLst>
          </p:cNvPr>
          <p:cNvSpPr/>
          <p:nvPr/>
        </p:nvSpPr>
        <p:spPr>
          <a:xfrm>
            <a:off x="1651000" y="2908555"/>
            <a:ext cx="4064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Global </a:t>
            </a:r>
            <a:r>
              <a:rPr lang="en-US" sz="2000" b="1" i="0" u="none" strike="noStrike" dirty="0" err="1">
                <a:solidFill>
                  <a:srgbClr val="1F2937"/>
                </a:solidFill>
                <a:latin typeface="Arial" panose="020B0604020202020204" pitchFamily="34" charset="0"/>
                <a:ea typeface="Noto Sans SC"/>
                <a:cs typeface="Arial" panose="020B0604020202020204" pitchFamily="34" charset="0"/>
                <a:sym typeface="Noto Sans SC"/>
              </a:rPr>
              <a:t>PoP</a:t>
            </a: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 Deployment</a:t>
            </a:r>
          </a:p>
        </p:txBody>
      </p:sp>
      <p:pic>
        <p:nvPicPr>
          <p:cNvPr id="24" name="Picture 7">
            <a:extLst>
              <a:ext uri="{FF2B5EF4-FFF2-40B4-BE49-F238E27FC236}">
                <a16:creationId xmlns:a16="http://schemas.microsoft.com/office/drawing/2014/main" id="{7728DA63-9A2F-4CE6-B655-7E10BB1524E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16000" y="5002089"/>
            <a:ext cx="406400" cy="406400"/>
          </a:xfrm>
          <a:prstGeom prst="rect">
            <a:avLst/>
          </a:prstGeom>
        </p:spPr>
      </p:pic>
      <p:sp>
        <p:nvSpPr>
          <p:cNvPr id="25" name="AutoShape 8">
            <a:extLst>
              <a:ext uri="{FF2B5EF4-FFF2-40B4-BE49-F238E27FC236}">
                <a16:creationId xmlns:a16="http://schemas.microsoft.com/office/drawing/2014/main" id="{72279EE1-7768-468E-9B6D-043AF8977397}"/>
              </a:ext>
            </a:extLst>
          </p:cNvPr>
          <p:cNvSpPr/>
          <p:nvPr/>
        </p:nvSpPr>
        <p:spPr>
          <a:xfrm>
            <a:off x="1651000" y="4900489"/>
            <a:ext cx="4064000"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Traffic Direction Management</a:t>
            </a:r>
            <a:endParaRPr lang="en-US" sz="1400" dirty="0">
              <a:latin typeface="Arial" panose="020B0604020202020204" pitchFamily="34" charset="0"/>
              <a:cs typeface="Arial" panose="020B0604020202020204" pitchFamily="34" charset="0"/>
            </a:endParaRPr>
          </a:p>
          <a:p>
            <a:pPr indent="0" algn="l">
              <a:lnSpc>
                <a:spcPct val="108333"/>
              </a:lnSpc>
              <a:spcBef>
                <a:spcPts val="600"/>
              </a:spcBef>
            </a:pP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a:t>
            </a:r>
            <a:r>
              <a:rPr lang="en-US" sz="1600" b="1" i="0" u="none" strike="noStrike" dirty="0">
                <a:solidFill>
                  <a:srgbClr val="4B5563"/>
                </a:solidFill>
                <a:latin typeface="Arial" panose="020B0604020202020204" pitchFamily="34" charset="0"/>
                <a:ea typeface="Noto Sans SC"/>
                <a:cs typeface="Arial" panose="020B0604020202020204" pitchFamily="34" charset="0"/>
                <a:sym typeface="Noto Sans SC"/>
              </a:rPr>
              <a:t>Outbound</a:t>
            </a:r>
            <a:br>
              <a:rPr lang="en-US" sz="2000" b="0" i="0" u="none" strike="noStrike" dirty="0">
                <a:solidFill>
                  <a:srgbClr val="1F2329"/>
                </a:solidFill>
                <a:latin typeface="Arial" panose="020B0604020202020204" pitchFamily="34" charset="0"/>
                <a:ea typeface="Noto Sans SC"/>
                <a:cs typeface="Arial" panose="020B0604020202020204" pitchFamily="34" charset="0"/>
                <a:sym typeface="Noto Sans SC"/>
              </a:rPr>
            </a:b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a:t>
            </a:r>
            <a:r>
              <a:rPr lang="en-US" sz="1600" b="1" i="0" u="none" strike="noStrike" dirty="0">
                <a:solidFill>
                  <a:srgbClr val="4B5563"/>
                </a:solidFill>
                <a:latin typeface="Arial" panose="020B0604020202020204" pitchFamily="34" charset="0"/>
                <a:ea typeface="Noto Sans SC"/>
                <a:cs typeface="Arial" panose="020B0604020202020204" pitchFamily="34" charset="0"/>
                <a:sym typeface="Noto Sans SC"/>
              </a:rPr>
              <a:t>Inbound</a:t>
            </a:r>
            <a:endPar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endParaRPr>
          </a:p>
        </p:txBody>
      </p:sp>
      <p:pic>
        <p:nvPicPr>
          <p:cNvPr id="26" name="Picture 9">
            <a:extLst>
              <a:ext uri="{FF2B5EF4-FFF2-40B4-BE49-F238E27FC236}">
                <a16:creationId xmlns:a16="http://schemas.microsoft.com/office/drawing/2014/main" id="{CD3D2064-7FF7-4B72-AF1C-AD1E0C2EEE0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6000" y="4092927"/>
            <a:ext cx="406400" cy="406400"/>
          </a:xfrm>
          <a:prstGeom prst="rect">
            <a:avLst/>
          </a:prstGeom>
        </p:spPr>
      </p:pic>
      <p:sp>
        <p:nvSpPr>
          <p:cNvPr id="27" name="AutoShape 10">
            <a:extLst>
              <a:ext uri="{FF2B5EF4-FFF2-40B4-BE49-F238E27FC236}">
                <a16:creationId xmlns:a16="http://schemas.microsoft.com/office/drawing/2014/main" id="{E7D5FAC1-68D5-4F5D-95E3-6A371D6368BA}"/>
              </a:ext>
            </a:extLst>
          </p:cNvPr>
          <p:cNvSpPr/>
          <p:nvPr/>
        </p:nvSpPr>
        <p:spPr>
          <a:xfrm>
            <a:off x="1651000" y="3798049"/>
            <a:ext cx="4064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Standardized Routing: BGP</a:t>
            </a:r>
            <a:endParaRPr lang="en-US" sz="1400" dirty="0">
              <a:latin typeface="Arial" panose="020B0604020202020204" pitchFamily="34" charset="0"/>
              <a:cs typeface="Arial" panose="020B0604020202020204" pitchFamily="34" charset="0"/>
            </a:endParaRPr>
          </a:p>
        </p:txBody>
      </p:sp>
      <p:pic>
        <p:nvPicPr>
          <p:cNvPr id="4" name="图片 3">
            <a:extLst>
              <a:ext uri="{FF2B5EF4-FFF2-40B4-BE49-F238E27FC236}">
                <a16:creationId xmlns:a16="http://schemas.microsoft.com/office/drawing/2014/main" id="{73ED8613-1B55-4D97-A5CC-D82AF85FF84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23000" y="1804208"/>
            <a:ext cx="5642421" cy="4305269"/>
          </a:xfrm>
          <a:prstGeom prst="rect">
            <a:avLst/>
          </a:prstGeom>
        </p:spPr>
      </p:pic>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81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4">
            <a:extLst>
              <a:ext uri="{FF2B5EF4-FFF2-40B4-BE49-F238E27FC236}">
                <a16:creationId xmlns:a16="http://schemas.microsoft.com/office/drawing/2014/main" id="{F9CE07B7-D90C-45AE-90C3-8E8C2A13D8C0}"/>
              </a:ext>
            </a:extLst>
          </p:cNvPr>
          <p:cNvSpPr/>
          <p:nvPr/>
        </p:nvSpPr>
        <p:spPr>
          <a:xfrm>
            <a:off x="679450" y="4840380"/>
            <a:ext cx="10674349" cy="1206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7" name="AutoShape 4">
            <a:extLst>
              <a:ext uri="{FF2B5EF4-FFF2-40B4-BE49-F238E27FC236}">
                <a16:creationId xmlns:a16="http://schemas.microsoft.com/office/drawing/2014/main" id="{28FE3BA1-CA00-4C64-88D0-F69994E5B441}"/>
              </a:ext>
            </a:extLst>
          </p:cNvPr>
          <p:cNvSpPr/>
          <p:nvPr/>
        </p:nvSpPr>
        <p:spPr>
          <a:xfrm>
            <a:off x="679450" y="3299929"/>
            <a:ext cx="10674349" cy="1206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6" name="AutoShape 4">
            <a:extLst>
              <a:ext uri="{FF2B5EF4-FFF2-40B4-BE49-F238E27FC236}">
                <a16:creationId xmlns:a16="http://schemas.microsoft.com/office/drawing/2014/main" id="{2F83159D-FB96-4A6F-AB20-BB70EDB76C17}"/>
              </a:ext>
            </a:extLst>
          </p:cNvPr>
          <p:cNvSpPr/>
          <p:nvPr/>
        </p:nvSpPr>
        <p:spPr>
          <a:xfrm>
            <a:off x="679451" y="1690688"/>
            <a:ext cx="10674349" cy="12065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 name="标题 1">
            <a:extLst>
              <a:ext uri="{FF2B5EF4-FFF2-40B4-BE49-F238E27FC236}">
                <a16:creationId xmlns:a16="http://schemas.microsoft.com/office/drawing/2014/main" id="{FEB25231-4D28-4991-A036-24197EEEFDAD}"/>
              </a:ext>
            </a:extLst>
          </p:cNvPr>
          <p:cNvSpPr>
            <a:spLocks noGrp="1"/>
          </p:cNvSpPr>
          <p:nvPr>
            <p:ph type="title"/>
          </p:nvPr>
        </p:nvSpPr>
        <p:spPr/>
        <p:txBody>
          <a:bodyPr>
            <a:normAutofit/>
          </a:bodyPr>
          <a:lstStyle/>
          <a:p>
            <a:r>
              <a:rPr lang="en-US" altLang="zh-CN" sz="4000" b="1" i="0" u="none" strike="noStrike" dirty="0">
                <a:solidFill>
                  <a:srgbClr val="1F2937"/>
                </a:solidFill>
                <a:latin typeface="Noto Sans SC"/>
                <a:ea typeface="Noto Sans SC"/>
                <a:cs typeface="Noto Sans SC"/>
                <a:sym typeface="Noto Sans SC"/>
              </a:rPr>
              <a:t>Conclusion</a:t>
            </a:r>
            <a:endParaRPr lang="zh-CN" altLang="en-US" sz="3200" dirty="0">
              <a:latin typeface="Arial" panose="020B0604020202020204" pitchFamily="34" charset="0"/>
              <a:cs typeface="Arial" panose="020B0604020202020204" pitchFamily="34" charset="0"/>
            </a:endParaRPr>
          </a:p>
        </p:txBody>
      </p:sp>
      <p:sp>
        <p:nvSpPr>
          <p:cNvPr id="3" name="内容占位符 2">
            <a:extLst>
              <a:ext uri="{FF2B5EF4-FFF2-40B4-BE49-F238E27FC236}">
                <a16:creationId xmlns:a16="http://schemas.microsoft.com/office/drawing/2014/main" id="{B6EC7E58-5B70-4F28-BCAA-1BFE44DF47FE}"/>
              </a:ext>
            </a:extLst>
          </p:cNvPr>
          <p:cNvSpPr>
            <a:spLocks noGrp="1"/>
          </p:cNvSpPr>
          <p:nvPr>
            <p:ph idx="1"/>
          </p:nvPr>
        </p:nvSpPr>
        <p:spPr>
          <a:xfrm>
            <a:off x="838200" y="1825625"/>
            <a:ext cx="10674350" cy="4351338"/>
          </a:xfrm>
        </p:spPr>
        <p:txBody>
          <a:bodyPr/>
          <a:lstStyle/>
          <a:p>
            <a:pPr>
              <a:lnSpc>
                <a:spcPct val="150000"/>
              </a:lnSpc>
            </a:pPr>
            <a:endParaRPr lang="en-US" altLang="zh-CN" dirty="0">
              <a:latin typeface="Arial" panose="020B0604020202020204" pitchFamily="34" charset="0"/>
              <a:cs typeface="Arial" panose="020B0604020202020204" pitchFamily="34" charset="0"/>
            </a:endParaRPr>
          </a:p>
          <a:p>
            <a:pPr>
              <a:lnSpc>
                <a:spcPct val="150000"/>
              </a:lnSpc>
            </a:pPr>
            <a:endParaRPr lang="en-US" altLang="zh-CN" dirty="0">
              <a:latin typeface="Arial" panose="020B0604020202020204" pitchFamily="34" charset="0"/>
              <a:cs typeface="Arial" panose="020B0604020202020204" pitchFamily="34" charset="0"/>
            </a:endParaRPr>
          </a:p>
          <a:p>
            <a:pPr marL="0" indent="0">
              <a:lnSpc>
                <a:spcPct val="150000"/>
              </a:lnSpc>
              <a:buNone/>
            </a:pPr>
            <a:endParaRPr lang="en-US" altLang="zh-CN" dirty="0">
              <a:latin typeface="Arial" panose="020B0604020202020204" pitchFamily="34" charset="0"/>
              <a:cs typeface="Arial" panose="020B0604020202020204" pitchFamily="34" charset="0"/>
            </a:endParaRPr>
          </a:p>
        </p:txBody>
      </p:sp>
      <p:sp>
        <p:nvSpPr>
          <p:cNvPr id="4" name="内容占位符 2">
            <a:extLst>
              <a:ext uri="{FF2B5EF4-FFF2-40B4-BE49-F238E27FC236}">
                <a16:creationId xmlns:a16="http://schemas.microsoft.com/office/drawing/2014/main" id="{CA698E39-CA33-4994-A20B-AC90A5E8681A}"/>
              </a:ext>
            </a:extLst>
          </p:cNvPr>
          <p:cNvSpPr txBox="1">
            <a:spLocks/>
          </p:cNvSpPr>
          <p:nvPr/>
        </p:nvSpPr>
        <p:spPr>
          <a:xfrm>
            <a:off x="679450" y="1144587"/>
            <a:ext cx="10674350" cy="50323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endParaRPr lang="en-US" altLang="zh-CN" sz="2400" dirty="0">
              <a:latin typeface="Arial" panose="020B0604020202020204" pitchFamily="34" charset="0"/>
              <a:cs typeface="Arial" panose="020B0604020202020204" pitchFamily="34" charset="0"/>
            </a:endParaRPr>
          </a:p>
          <a:p>
            <a:pPr>
              <a:lnSpc>
                <a:spcPct val="120000"/>
              </a:lnSpc>
            </a:pPr>
            <a:r>
              <a:rPr lang="en-US" altLang="zh-CN" sz="2400" dirty="0">
                <a:latin typeface="Arial" panose="020B0604020202020204" pitchFamily="34" charset="0"/>
                <a:cs typeface="Arial" panose="020B0604020202020204" pitchFamily="34" charset="0"/>
              </a:rPr>
              <a:t>We propose Janus, a programmable switch-based peering architecture.</a:t>
            </a:r>
          </a:p>
          <a:p>
            <a:pPr>
              <a:lnSpc>
                <a:spcPct val="120000"/>
              </a:lnSpc>
            </a:pPr>
            <a:endParaRPr lang="en-US" altLang="zh-CN" sz="2400" dirty="0">
              <a:latin typeface="Arial" panose="020B0604020202020204" pitchFamily="34" charset="0"/>
              <a:cs typeface="Arial" panose="020B0604020202020204" pitchFamily="34" charset="0"/>
            </a:endParaRPr>
          </a:p>
          <a:p>
            <a:pPr>
              <a:lnSpc>
                <a:spcPct val="120000"/>
              </a:lnSpc>
            </a:pPr>
            <a:endParaRPr lang="en-US" altLang="zh-CN" sz="2400" dirty="0">
              <a:latin typeface="Arial" panose="020B0604020202020204" pitchFamily="34" charset="0"/>
              <a:cs typeface="Arial" panose="020B0604020202020204" pitchFamily="34" charset="0"/>
            </a:endParaRPr>
          </a:p>
          <a:p>
            <a:pPr>
              <a:lnSpc>
                <a:spcPct val="120000"/>
              </a:lnSpc>
            </a:pPr>
            <a:r>
              <a:rPr lang="en-US" altLang="zh-CN" sz="2400" dirty="0">
                <a:latin typeface="Arial" panose="020B0604020202020204" pitchFamily="34" charset="0"/>
                <a:cs typeface="Arial" panose="020B0604020202020204" pitchFamily="34" charset="0"/>
              </a:rPr>
              <a:t>Janus reduces hardware cost by 78% and achieves sub-5-second route convergence.</a:t>
            </a:r>
          </a:p>
          <a:p>
            <a:pPr>
              <a:lnSpc>
                <a:spcPct val="120000"/>
              </a:lnSpc>
            </a:pPr>
            <a:endParaRPr lang="en-US" altLang="zh-CN" sz="2400" dirty="0">
              <a:latin typeface="Arial" panose="020B0604020202020204" pitchFamily="34" charset="0"/>
              <a:cs typeface="Arial" panose="020B0604020202020204" pitchFamily="34" charset="0"/>
            </a:endParaRPr>
          </a:p>
          <a:p>
            <a:pPr>
              <a:lnSpc>
                <a:spcPct val="120000"/>
              </a:lnSpc>
            </a:pPr>
            <a:r>
              <a:rPr lang="en-US" altLang="zh-CN" sz="2400" dirty="0">
                <a:latin typeface="Arial" panose="020B0604020202020204" pitchFamily="34" charset="0"/>
                <a:cs typeface="Arial" panose="020B0604020202020204" pitchFamily="34" charset="0"/>
              </a:rPr>
              <a:t>We hope our production deployment can inspire the re-design of global Internet peering systems!</a:t>
            </a:r>
          </a:p>
        </p:txBody>
      </p:sp>
      <p:pic>
        <p:nvPicPr>
          <p:cNvPr id="9" name="Picture 4">
            <a:extLst>
              <a:ext uri="{FF2B5EF4-FFF2-40B4-BE49-F238E27FC236}">
                <a16:creationId xmlns:a16="http://schemas.microsoft.com/office/drawing/2014/main" id="{42308BDD-BAAA-43F7-AEAC-74C0C14DD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611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2">
            <a:extLst>
              <a:ext uri="{FF2B5EF4-FFF2-40B4-BE49-F238E27FC236}">
                <a16:creationId xmlns:a16="http://schemas.microsoft.com/office/drawing/2014/main" id="{9B0C56A9-83CD-45A3-A909-BAC5BFEFB514}"/>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Motivation: Three Critical Pain Points</a:t>
            </a:r>
            <a:endParaRPr lang="en-US" sz="1400" dirty="0">
              <a:latin typeface="Arial" panose="020B0604020202020204" pitchFamily="34" charset="0"/>
              <a:cs typeface="Arial" panose="020B0604020202020204" pitchFamily="34" charset="0"/>
            </a:endParaRPr>
          </a:p>
        </p:txBody>
      </p:sp>
      <p:sp>
        <p:nvSpPr>
          <p:cNvPr id="20" name="AutoShape 3">
            <a:extLst>
              <a:ext uri="{FF2B5EF4-FFF2-40B4-BE49-F238E27FC236}">
                <a16:creationId xmlns:a16="http://schemas.microsoft.com/office/drawing/2014/main" id="{6F46AD4A-0218-4EB1-B670-95C92EDA9D1C}"/>
              </a:ext>
            </a:extLst>
          </p:cNvPr>
          <p:cNvSpPr/>
          <p:nvPr/>
        </p:nvSpPr>
        <p:spPr>
          <a:xfrm>
            <a:off x="762000" y="4556501"/>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1" name="Picture 4">
            <a:extLst>
              <a:ext uri="{FF2B5EF4-FFF2-40B4-BE49-F238E27FC236}">
                <a16:creationId xmlns:a16="http://schemas.microsoft.com/office/drawing/2014/main" id="{7F9D1EBF-5701-4A64-BAE8-2F010E568A7C}"/>
              </a:ext>
            </a:extLst>
          </p:cNvPr>
          <p:cNvPicPr>
            <a:picLocks noChangeAspect="1"/>
          </p:cNvPicPr>
          <p:nvPr/>
        </p:nvPicPr>
        <p:blipFill>
          <a:blip r:embed="rId4"/>
          <a:srcRect/>
          <a:stretch>
            <a:fillRect/>
          </a:stretch>
        </p:blipFill>
        <p:spPr>
          <a:xfrm>
            <a:off x="2032000" y="4556500"/>
            <a:ext cx="762000" cy="975085"/>
          </a:xfrm>
          <a:prstGeom prst="rect">
            <a:avLst/>
          </a:prstGeom>
          <a:noFill/>
          <a:ln w="25400" cap="flat" cmpd="sng">
            <a:noFill/>
            <a:prstDash val="solid"/>
            <a:round/>
          </a:ln>
        </p:spPr>
      </p:pic>
      <p:sp>
        <p:nvSpPr>
          <p:cNvPr id="22" name="AutoShape 5">
            <a:extLst>
              <a:ext uri="{FF2B5EF4-FFF2-40B4-BE49-F238E27FC236}">
                <a16:creationId xmlns:a16="http://schemas.microsoft.com/office/drawing/2014/main" id="{D45FE881-ED8D-48BC-A4B5-53BD83CD46A7}"/>
              </a:ext>
            </a:extLst>
          </p:cNvPr>
          <p:cNvSpPr/>
          <p:nvPr/>
        </p:nvSpPr>
        <p:spPr>
          <a:xfrm>
            <a:off x="889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DDoS Flood</a:t>
            </a:r>
            <a:endParaRPr lang="en-US" sz="1400" dirty="0">
              <a:latin typeface="Arial" panose="020B0604020202020204" pitchFamily="34" charset="0"/>
              <a:cs typeface="Arial" panose="020B0604020202020204" pitchFamily="34" charset="0"/>
            </a:endParaRPr>
          </a:p>
        </p:txBody>
      </p:sp>
      <p:sp>
        <p:nvSpPr>
          <p:cNvPr id="24" name="AutoShape 7">
            <a:extLst>
              <a:ext uri="{FF2B5EF4-FFF2-40B4-BE49-F238E27FC236}">
                <a16:creationId xmlns:a16="http://schemas.microsoft.com/office/drawing/2014/main" id="{FB4AF540-457A-47CD-8D3D-AE46D7CE7222}"/>
              </a:ext>
            </a:extLst>
          </p:cNvPr>
          <p:cNvSpPr/>
          <p:nvPr/>
        </p:nvSpPr>
        <p:spPr>
          <a:xfrm>
            <a:off x="4445000" y="4556500"/>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5" name="Picture 8">
            <a:extLst>
              <a:ext uri="{FF2B5EF4-FFF2-40B4-BE49-F238E27FC236}">
                <a16:creationId xmlns:a16="http://schemas.microsoft.com/office/drawing/2014/main" id="{1B7DC64F-7621-4B3F-A9E5-5A7F53E7F69C}"/>
              </a:ext>
            </a:extLst>
          </p:cNvPr>
          <p:cNvPicPr>
            <a:picLocks noChangeAspect="1"/>
          </p:cNvPicPr>
          <p:nvPr/>
        </p:nvPicPr>
        <p:blipFill>
          <a:blip r:embed="rId5"/>
          <a:srcRect/>
          <a:stretch>
            <a:fillRect/>
          </a:stretch>
        </p:blipFill>
        <p:spPr>
          <a:xfrm>
            <a:off x="5715000" y="4667299"/>
            <a:ext cx="762000" cy="741607"/>
          </a:xfrm>
          <a:prstGeom prst="rect">
            <a:avLst/>
          </a:prstGeom>
          <a:noFill/>
          <a:ln w="25400" cap="flat" cmpd="sng">
            <a:noFill/>
            <a:prstDash val="solid"/>
            <a:round/>
          </a:ln>
        </p:spPr>
      </p:pic>
      <p:sp>
        <p:nvSpPr>
          <p:cNvPr id="26" name="AutoShape 9">
            <a:extLst>
              <a:ext uri="{FF2B5EF4-FFF2-40B4-BE49-F238E27FC236}">
                <a16:creationId xmlns:a16="http://schemas.microsoft.com/office/drawing/2014/main" id="{EF51E025-E6D7-4057-ACB9-CF0F03005EF1}"/>
              </a:ext>
            </a:extLst>
          </p:cNvPr>
          <p:cNvSpPr/>
          <p:nvPr/>
        </p:nvSpPr>
        <p:spPr>
          <a:xfrm>
            <a:off x="4572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High Cost</a:t>
            </a:r>
            <a:endParaRPr lang="en-US" sz="1400" dirty="0">
              <a:latin typeface="Arial" panose="020B0604020202020204" pitchFamily="34" charset="0"/>
              <a:cs typeface="Arial" panose="020B0604020202020204" pitchFamily="34" charset="0"/>
            </a:endParaRPr>
          </a:p>
        </p:txBody>
      </p:sp>
      <p:sp>
        <p:nvSpPr>
          <p:cNvPr id="30" name="AutoShape 11">
            <a:extLst>
              <a:ext uri="{FF2B5EF4-FFF2-40B4-BE49-F238E27FC236}">
                <a16:creationId xmlns:a16="http://schemas.microsoft.com/office/drawing/2014/main" id="{59F243D9-79CE-4646-88D0-4A7075FBDA01}"/>
              </a:ext>
            </a:extLst>
          </p:cNvPr>
          <p:cNvSpPr/>
          <p:nvPr/>
        </p:nvSpPr>
        <p:spPr>
          <a:xfrm>
            <a:off x="8128000" y="4556501"/>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32" name="Picture 12">
            <a:extLst>
              <a:ext uri="{FF2B5EF4-FFF2-40B4-BE49-F238E27FC236}">
                <a16:creationId xmlns:a16="http://schemas.microsoft.com/office/drawing/2014/main" id="{6FE17C93-E95A-4B09-BB4D-B343BA38B9AD}"/>
              </a:ext>
            </a:extLst>
          </p:cNvPr>
          <p:cNvPicPr>
            <a:picLocks noChangeAspect="1"/>
          </p:cNvPicPr>
          <p:nvPr/>
        </p:nvPicPr>
        <p:blipFill>
          <a:blip r:embed="rId6"/>
          <a:srcRect/>
          <a:stretch>
            <a:fillRect/>
          </a:stretch>
        </p:blipFill>
        <p:spPr>
          <a:xfrm>
            <a:off x="9398000" y="4667300"/>
            <a:ext cx="762000" cy="775582"/>
          </a:xfrm>
          <a:prstGeom prst="rect">
            <a:avLst/>
          </a:prstGeom>
          <a:noFill/>
          <a:ln w="25400" cap="flat" cmpd="sng">
            <a:noFill/>
            <a:prstDash val="solid"/>
            <a:round/>
          </a:ln>
        </p:spPr>
      </p:pic>
      <p:sp>
        <p:nvSpPr>
          <p:cNvPr id="33" name="AutoShape 13">
            <a:extLst>
              <a:ext uri="{FF2B5EF4-FFF2-40B4-BE49-F238E27FC236}">
                <a16:creationId xmlns:a16="http://schemas.microsoft.com/office/drawing/2014/main" id="{B9883D0A-5E9C-44C7-AFA4-9CF162EA32A6}"/>
              </a:ext>
            </a:extLst>
          </p:cNvPr>
          <p:cNvSpPr/>
          <p:nvPr/>
        </p:nvSpPr>
        <p:spPr>
          <a:xfrm>
            <a:off x="8255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Slow Convergence</a:t>
            </a:r>
            <a:endParaRPr lang="en-US" sz="1400" dirty="0">
              <a:latin typeface="Arial" panose="020B0604020202020204" pitchFamily="34" charset="0"/>
              <a:cs typeface="Arial" panose="020B0604020202020204" pitchFamily="34" charset="0"/>
            </a:endParaRPr>
          </a:p>
        </p:txBody>
      </p:sp>
      <p:pic>
        <p:nvPicPr>
          <p:cNvPr id="3" name="图片 2">
            <a:extLst>
              <a:ext uri="{FF2B5EF4-FFF2-40B4-BE49-F238E27FC236}">
                <a16:creationId xmlns:a16="http://schemas.microsoft.com/office/drawing/2014/main" id="{851405FE-3755-43F3-A9FB-DF8FD81BCC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19173" y="1701354"/>
            <a:ext cx="3142502" cy="2410294"/>
          </a:xfrm>
          <a:prstGeom prst="rect">
            <a:avLst/>
          </a:prstGeom>
        </p:spPr>
      </p:pic>
      <p:pic>
        <p:nvPicPr>
          <p:cNvPr id="5" name="图片 4">
            <a:extLst>
              <a:ext uri="{FF2B5EF4-FFF2-40B4-BE49-F238E27FC236}">
                <a16:creationId xmlns:a16="http://schemas.microsoft.com/office/drawing/2014/main" id="{9DE8FA54-B477-46A3-BB90-5FEB097542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1833" y="1714674"/>
            <a:ext cx="3142502" cy="2397830"/>
          </a:xfrm>
          <a:prstGeom prst="rect">
            <a:avLst/>
          </a:prstGeom>
        </p:spPr>
      </p:pic>
      <p:sp>
        <p:nvSpPr>
          <p:cNvPr id="35" name="文本框 34">
            <a:extLst>
              <a:ext uri="{FF2B5EF4-FFF2-40B4-BE49-F238E27FC236}">
                <a16:creationId xmlns:a16="http://schemas.microsoft.com/office/drawing/2014/main" id="{03A63827-CFE8-4D32-ACBC-9468D2BFE682}"/>
              </a:ext>
            </a:extLst>
          </p:cNvPr>
          <p:cNvSpPr txBox="1"/>
          <p:nvPr/>
        </p:nvSpPr>
        <p:spPr>
          <a:xfrm>
            <a:off x="9913103" y="2472365"/>
            <a:ext cx="2171109" cy="646331"/>
          </a:xfrm>
          <a:prstGeom prst="rect">
            <a:avLst/>
          </a:prstGeom>
          <a:noFill/>
        </p:spPr>
        <p:txBody>
          <a:bodyPr wrap="square">
            <a:spAutoFit/>
          </a:bodyPr>
          <a:lstStyle/>
          <a:p>
            <a:r>
              <a:rPr lang="en-US" altLang="zh-CN" sz="1800" b="1" i="0" u="none" strike="noStrike" dirty="0">
                <a:solidFill>
                  <a:srgbClr val="FF0000"/>
                </a:solidFill>
                <a:latin typeface="Arial" panose="020B0604020202020204" pitchFamily="34" charset="0"/>
                <a:ea typeface="Noto Sans SC"/>
                <a:cs typeface="Arial" panose="020B0604020202020204" pitchFamily="34" charset="0"/>
                <a:sym typeface="Noto Sans SC"/>
              </a:rPr>
              <a:t>1.6–16× more than</a:t>
            </a:r>
            <a:r>
              <a:rPr lang="en-US" altLang="zh-CN" sz="1800" b="0" i="0" u="none" strike="noStrike" dirty="0">
                <a:solidFill>
                  <a:srgbClr val="4B5563"/>
                </a:solidFill>
                <a:latin typeface="Arial" panose="020B0604020202020204" pitchFamily="34" charset="0"/>
                <a:ea typeface="Noto Sans SC"/>
                <a:cs typeface="Arial" panose="020B0604020202020204" pitchFamily="34" charset="0"/>
                <a:sym typeface="Noto Sans SC"/>
              </a:rPr>
              <a:t> switches</a:t>
            </a:r>
            <a:endParaRPr lang="zh-CN" altLang="en-US" dirty="0"/>
          </a:p>
        </p:txBody>
      </p:sp>
      <p:cxnSp>
        <p:nvCxnSpPr>
          <p:cNvPr id="39" name="直接箭头连接符 38">
            <a:extLst>
              <a:ext uri="{FF2B5EF4-FFF2-40B4-BE49-F238E27FC236}">
                <a16:creationId xmlns:a16="http://schemas.microsoft.com/office/drawing/2014/main" id="{E1A14585-8A2E-4B1A-92F8-D7BF05BC85A9}"/>
              </a:ext>
            </a:extLst>
          </p:cNvPr>
          <p:cNvCxnSpPr>
            <a:cxnSpLocks/>
          </p:cNvCxnSpPr>
          <p:nvPr/>
        </p:nvCxnSpPr>
        <p:spPr>
          <a:xfrm flipH="1" flipV="1">
            <a:off x="7620001" y="2070048"/>
            <a:ext cx="2221423" cy="51816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接箭头连接符 39">
            <a:extLst>
              <a:ext uri="{FF2B5EF4-FFF2-40B4-BE49-F238E27FC236}">
                <a16:creationId xmlns:a16="http://schemas.microsoft.com/office/drawing/2014/main" id="{8F33AA33-80C9-4775-AC71-AD87FE9E4DBD}"/>
              </a:ext>
            </a:extLst>
          </p:cNvPr>
          <p:cNvCxnSpPr>
            <a:cxnSpLocks/>
          </p:cNvCxnSpPr>
          <p:nvPr/>
        </p:nvCxnSpPr>
        <p:spPr>
          <a:xfrm flipH="1" flipV="1">
            <a:off x="8431078" y="2677754"/>
            <a:ext cx="1347923" cy="2095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椭圆 41">
            <a:extLst>
              <a:ext uri="{FF2B5EF4-FFF2-40B4-BE49-F238E27FC236}">
                <a16:creationId xmlns:a16="http://schemas.microsoft.com/office/drawing/2014/main" id="{1EED3579-693A-4B83-858C-875274DC4388}"/>
              </a:ext>
            </a:extLst>
          </p:cNvPr>
          <p:cNvSpPr/>
          <p:nvPr/>
        </p:nvSpPr>
        <p:spPr>
          <a:xfrm>
            <a:off x="7675738" y="2434030"/>
            <a:ext cx="925821" cy="518167"/>
          </a:xfrm>
          <a:prstGeom prst="ellipse">
            <a:avLst/>
          </a:prstGeom>
          <a:solidFill>
            <a:schemeClr val="accent6">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a:extLst>
              <a:ext uri="{FF2B5EF4-FFF2-40B4-BE49-F238E27FC236}">
                <a16:creationId xmlns:a16="http://schemas.microsoft.com/office/drawing/2014/main" id="{808B2221-0451-4B50-A5B1-38588272FDEF}"/>
              </a:ext>
            </a:extLst>
          </p:cNvPr>
          <p:cNvSpPr/>
          <p:nvPr/>
        </p:nvSpPr>
        <p:spPr>
          <a:xfrm>
            <a:off x="6696546" y="1753838"/>
            <a:ext cx="923454" cy="639078"/>
          </a:xfrm>
          <a:prstGeom prst="ellipse">
            <a:avLst/>
          </a:prstGeom>
          <a:solidFill>
            <a:schemeClr val="accent6">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a:extLst>
              <a:ext uri="{FF2B5EF4-FFF2-40B4-BE49-F238E27FC236}">
                <a16:creationId xmlns:a16="http://schemas.microsoft.com/office/drawing/2014/main" id="{1E731617-0C44-47F4-A576-E9FA9643BDB0}"/>
              </a:ext>
            </a:extLst>
          </p:cNvPr>
          <p:cNvSpPr txBox="1"/>
          <p:nvPr/>
        </p:nvSpPr>
        <p:spPr>
          <a:xfrm>
            <a:off x="366079" y="2795530"/>
            <a:ext cx="1800635" cy="1200329"/>
          </a:xfrm>
          <a:prstGeom prst="rect">
            <a:avLst/>
          </a:prstGeom>
          <a:noFill/>
        </p:spPr>
        <p:txBody>
          <a:bodyPr wrap="square">
            <a:spAutoFit/>
          </a:bodyPr>
          <a:lstStyle/>
          <a:p>
            <a:r>
              <a:rPr lang="en-US" altLang="zh-CN" sz="1800" b="1" i="0" u="none" strike="noStrike" dirty="0">
                <a:solidFill>
                  <a:srgbClr val="FF0000"/>
                </a:solidFill>
                <a:latin typeface="Noto Sans SC"/>
                <a:ea typeface="Noto Sans SC"/>
                <a:cs typeface="Noto Sans SC"/>
                <a:sym typeface="Noto Sans SC"/>
              </a:rPr>
              <a:t>4,200 attacks </a:t>
            </a:r>
            <a:r>
              <a:rPr lang="en-US" altLang="zh-CN" sz="1800" b="0" i="0" u="none" strike="noStrike" dirty="0">
                <a:solidFill>
                  <a:srgbClr val="4B5563"/>
                </a:solidFill>
                <a:latin typeface="Noto Sans SC"/>
                <a:ea typeface="Noto Sans SC"/>
                <a:cs typeface="Noto Sans SC"/>
                <a:sym typeface="Noto Sans SC"/>
              </a:rPr>
              <a:t>in 3 months, with </a:t>
            </a:r>
            <a:r>
              <a:rPr lang="en-US" altLang="zh-CN" sz="1800" b="1" i="0" u="none" strike="noStrike" dirty="0">
                <a:solidFill>
                  <a:srgbClr val="FF0000"/>
                </a:solidFill>
                <a:latin typeface="Noto Sans SC"/>
                <a:ea typeface="Noto Sans SC"/>
                <a:cs typeface="Noto Sans SC"/>
                <a:sym typeface="Noto Sans SC"/>
              </a:rPr>
              <a:t>15.5% </a:t>
            </a:r>
            <a:r>
              <a:rPr lang="en-US" altLang="zh-CN" sz="1800" b="0" i="0" u="none" strike="noStrike" dirty="0">
                <a:solidFill>
                  <a:srgbClr val="4B5563"/>
                </a:solidFill>
                <a:latin typeface="Noto Sans SC"/>
                <a:ea typeface="Noto Sans SC"/>
                <a:cs typeface="Noto Sans SC"/>
                <a:sym typeface="Noto Sans SC"/>
              </a:rPr>
              <a:t>overflows</a:t>
            </a:r>
            <a:endParaRPr lang="zh-CN" altLang="en-US" dirty="0"/>
          </a:p>
        </p:txBody>
      </p:sp>
      <p:cxnSp>
        <p:nvCxnSpPr>
          <p:cNvPr id="46" name="直接箭头连接符 45">
            <a:extLst>
              <a:ext uri="{FF2B5EF4-FFF2-40B4-BE49-F238E27FC236}">
                <a16:creationId xmlns:a16="http://schemas.microsoft.com/office/drawing/2014/main" id="{74EB8D63-A0FA-4CE5-A2AB-EE0756BCFF9F}"/>
              </a:ext>
            </a:extLst>
          </p:cNvPr>
          <p:cNvCxnSpPr>
            <a:cxnSpLocks/>
          </p:cNvCxnSpPr>
          <p:nvPr/>
        </p:nvCxnSpPr>
        <p:spPr>
          <a:xfrm flipV="1">
            <a:off x="1747153" y="2225978"/>
            <a:ext cx="2730345" cy="130263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椭圆 49">
            <a:extLst>
              <a:ext uri="{FF2B5EF4-FFF2-40B4-BE49-F238E27FC236}">
                <a16:creationId xmlns:a16="http://schemas.microsoft.com/office/drawing/2014/main" id="{2B7E6B61-7A90-482C-BE51-2AD1ED42C2DE}"/>
              </a:ext>
            </a:extLst>
          </p:cNvPr>
          <p:cNvSpPr/>
          <p:nvPr/>
        </p:nvSpPr>
        <p:spPr>
          <a:xfrm>
            <a:off x="4295761" y="1549291"/>
            <a:ext cx="1011246" cy="666021"/>
          </a:xfrm>
          <a:prstGeom prst="ellipse">
            <a:avLst/>
          </a:prstGeom>
          <a:solidFill>
            <a:schemeClr val="accent6">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a:extLst>
              <a:ext uri="{FF2B5EF4-FFF2-40B4-BE49-F238E27FC236}">
                <a16:creationId xmlns:a16="http://schemas.microsoft.com/office/drawing/2014/main" id="{0B8252A4-8217-49B3-BA84-EDEA12684DF7}"/>
              </a:ext>
            </a:extLst>
          </p:cNvPr>
          <p:cNvSpPr/>
          <p:nvPr/>
        </p:nvSpPr>
        <p:spPr>
          <a:xfrm>
            <a:off x="0" y="2134684"/>
            <a:ext cx="12192000" cy="2000950"/>
          </a:xfrm>
          <a:prstGeom prst="rect">
            <a:avLst/>
          </a:prstGeom>
          <a:solidFill>
            <a:schemeClr val="accent5">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zh-CN" sz="3200" dirty="0">
                <a:solidFill>
                  <a:schemeClr val="tx1"/>
                </a:solidFill>
                <a:latin typeface="Arial" panose="020B0604020202020204" pitchFamily="34" charset="0"/>
                <a:cs typeface="Arial" panose="020B0604020202020204" pitchFamily="34" charset="0"/>
              </a:rPr>
              <a:t>Current systems suffer from </a:t>
            </a:r>
            <a:r>
              <a:rPr lang="en-US" altLang="zh-CN" sz="3200" b="1" dirty="0">
                <a:solidFill>
                  <a:srgbClr val="FF0000"/>
                </a:solidFill>
                <a:latin typeface="Arial" panose="020B0604020202020204" pitchFamily="34" charset="0"/>
                <a:cs typeface="Arial" panose="020B0604020202020204" pitchFamily="34" charset="0"/>
              </a:rPr>
              <a:t>DDoS vulnerability, high cost, and slow convergence</a:t>
            </a:r>
            <a:r>
              <a:rPr lang="en-US" altLang="zh-CN" sz="3200" dirty="0">
                <a:solidFill>
                  <a:schemeClr val="tx1"/>
                </a:solidFill>
                <a:latin typeface="Arial" panose="020B0604020202020204" pitchFamily="34" charset="0"/>
                <a:cs typeface="Arial" panose="020B0604020202020204" pitchFamily="34" charset="0"/>
              </a:rPr>
              <a:t>, creating an urgent need for a new design.</a:t>
            </a:r>
            <a:endParaRPr lang="en-US" altLang="zh-CN" sz="3200" b="0" i="0" dirty="0">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8618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50"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Key Observation</a:t>
            </a:r>
            <a:endParaRPr lang="en-US" altLang="zh-CN" sz="1400" dirty="0">
              <a:latin typeface="Arial" panose="020B0604020202020204" pitchFamily="34" charset="0"/>
              <a:cs typeface="Arial" panose="020B0604020202020204" pitchFamily="34" charset="0"/>
            </a:endParaRPr>
          </a:p>
        </p:txBody>
      </p:sp>
      <p:sp>
        <p:nvSpPr>
          <p:cNvPr id="24" name="AutoShape 3">
            <a:extLst>
              <a:ext uri="{FF2B5EF4-FFF2-40B4-BE49-F238E27FC236}">
                <a16:creationId xmlns:a16="http://schemas.microsoft.com/office/drawing/2014/main" id="{9FD3D2B6-34AE-4671-87D7-24D8101A0E63}"/>
              </a:ext>
            </a:extLst>
          </p:cNvPr>
          <p:cNvSpPr/>
          <p:nvPr/>
        </p:nvSpPr>
        <p:spPr>
          <a:xfrm>
            <a:off x="761999" y="1651000"/>
            <a:ext cx="8606725" cy="54201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dirty="0">
                <a:latin typeface="Arial" panose="020B0604020202020204" pitchFamily="34" charset="0"/>
                <a:ea typeface="Noto Sans SC"/>
                <a:cs typeface="Arial" panose="020B0604020202020204" pitchFamily="34" charset="0"/>
                <a:sym typeface="Noto Sans SC"/>
              </a:rPr>
              <a:t>A small number of routes carry most traffic.</a:t>
            </a:r>
            <a:endParaRPr lang="en-US" sz="1100" dirty="0">
              <a:latin typeface="Arial" panose="020B0604020202020204" pitchFamily="34" charset="0"/>
              <a:cs typeface="Arial" panose="020B0604020202020204" pitchFamily="34" charset="0"/>
            </a:endParaRPr>
          </a:p>
        </p:txBody>
      </p:sp>
      <p:sp>
        <p:nvSpPr>
          <p:cNvPr id="25" name="AutoShape 4">
            <a:extLst>
              <a:ext uri="{FF2B5EF4-FFF2-40B4-BE49-F238E27FC236}">
                <a16:creationId xmlns:a16="http://schemas.microsoft.com/office/drawing/2014/main" id="{E6CD4050-26D4-4C07-ACAD-93F52C4FFAE4}"/>
              </a:ext>
            </a:extLst>
          </p:cNvPr>
          <p:cNvSpPr/>
          <p:nvPr/>
        </p:nvSpPr>
        <p:spPr>
          <a:xfrm>
            <a:off x="978972" y="2894741"/>
            <a:ext cx="2413000" cy="1905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6" name="AutoShape 5">
            <a:extLst>
              <a:ext uri="{FF2B5EF4-FFF2-40B4-BE49-F238E27FC236}">
                <a16:creationId xmlns:a16="http://schemas.microsoft.com/office/drawing/2014/main" id="{B708733C-B094-4F87-BFBF-F0EA7CEAE623}"/>
              </a:ext>
            </a:extLst>
          </p:cNvPr>
          <p:cNvSpPr/>
          <p:nvPr/>
        </p:nvSpPr>
        <p:spPr>
          <a:xfrm>
            <a:off x="1105972" y="3085241"/>
            <a:ext cx="2159000" cy="1524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200" b="1" i="0" u="none" strike="noStrike" dirty="0">
                <a:solidFill>
                  <a:srgbClr val="C00000"/>
                </a:solidFill>
                <a:latin typeface="Arial" panose="020B0604020202020204" pitchFamily="34" charset="0"/>
                <a:ea typeface="Noto Sans SC"/>
                <a:cs typeface="Arial" panose="020B0604020202020204" pitchFamily="34" charset="0"/>
                <a:sym typeface="Noto Sans SC"/>
              </a:rPr>
              <a:t>80%</a:t>
            </a:r>
            <a:endParaRPr lang="en-US" sz="1100" dirty="0">
              <a:solidFill>
                <a:srgbClr val="C00000"/>
              </a:solidFill>
              <a:latin typeface="Arial" panose="020B0604020202020204" pitchFamily="34" charset="0"/>
              <a:cs typeface="Arial" panose="020B0604020202020204" pitchFamily="34" charset="0"/>
            </a:endParaRPr>
          </a:p>
          <a:p>
            <a:pPr indent="0" algn="ctr">
              <a:lnSpc>
                <a:spcPct val="125000"/>
              </a:lnSpc>
              <a:spcBef>
                <a:spcPts val="1000"/>
              </a:spcBef>
            </a:pP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of traffic is carried by</a:t>
            </a:r>
          </a:p>
          <a:p>
            <a:pPr indent="0" algn="ctr">
              <a:lnSpc>
                <a:spcPct val="125000"/>
              </a:lnSpc>
              <a:spcBef>
                <a:spcPts val="500"/>
              </a:spcBef>
            </a:pPr>
            <a:r>
              <a:rPr lang="en-US" sz="2000" b="1" i="0" u="none" strike="noStrike" dirty="0">
                <a:solidFill>
                  <a:srgbClr val="C00000"/>
                </a:solidFill>
                <a:latin typeface="Arial" panose="020B0604020202020204" pitchFamily="34" charset="0"/>
                <a:ea typeface="Noto Sans SC"/>
                <a:cs typeface="Arial" panose="020B0604020202020204" pitchFamily="34" charset="0"/>
                <a:sym typeface="Noto Sans SC"/>
              </a:rPr>
              <a:t>Top 1.7% </a:t>
            </a: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routes</a:t>
            </a:r>
          </a:p>
        </p:txBody>
      </p:sp>
      <p:sp>
        <p:nvSpPr>
          <p:cNvPr id="27" name="AutoShape 6">
            <a:extLst>
              <a:ext uri="{FF2B5EF4-FFF2-40B4-BE49-F238E27FC236}">
                <a16:creationId xmlns:a16="http://schemas.microsoft.com/office/drawing/2014/main" id="{8217403B-CD39-46F4-A266-2A7D3CFCE6C5}"/>
              </a:ext>
            </a:extLst>
          </p:cNvPr>
          <p:cNvSpPr/>
          <p:nvPr/>
        </p:nvSpPr>
        <p:spPr>
          <a:xfrm>
            <a:off x="3645972" y="2894741"/>
            <a:ext cx="2413000" cy="1905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8" name="AutoShape 7">
            <a:extLst>
              <a:ext uri="{FF2B5EF4-FFF2-40B4-BE49-F238E27FC236}">
                <a16:creationId xmlns:a16="http://schemas.microsoft.com/office/drawing/2014/main" id="{36CA1971-119E-4F48-B15A-1441D41B607B}"/>
              </a:ext>
            </a:extLst>
          </p:cNvPr>
          <p:cNvSpPr/>
          <p:nvPr/>
        </p:nvSpPr>
        <p:spPr>
          <a:xfrm>
            <a:off x="3772972" y="3085241"/>
            <a:ext cx="2159000" cy="1524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200" b="1" i="0" u="none" strike="noStrike" dirty="0">
                <a:solidFill>
                  <a:srgbClr val="C00000"/>
                </a:solidFill>
                <a:latin typeface="Arial" panose="020B0604020202020204" pitchFamily="34" charset="0"/>
                <a:ea typeface="Noto Sans SC"/>
                <a:cs typeface="Arial" panose="020B0604020202020204" pitchFamily="34" charset="0"/>
                <a:sym typeface="Noto Sans SC"/>
              </a:rPr>
              <a:t>90%</a:t>
            </a:r>
            <a:endParaRPr lang="en-US" sz="1100" dirty="0">
              <a:solidFill>
                <a:srgbClr val="C00000"/>
              </a:solidFill>
              <a:latin typeface="Arial" panose="020B0604020202020204" pitchFamily="34" charset="0"/>
              <a:cs typeface="Arial" panose="020B0604020202020204" pitchFamily="34" charset="0"/>
            </a:endParaRPr>
          </a:p>
          <a:p>
            <a:pPr indent="0" algn="ctr">
              <a:lnSpc>
                <a:spcPct val="125000"/>
              </a:lnSpc>
              <a:spcBef>
                <a:spcPts val="1000"/>
              </a:spcBef>
            </a:pP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of traffic is carried by</a:t>
            </a:r>
          </a:p>
          <a:p>
            <a:pPr indent="0" algn="ctr">
              <a:lnSpc>
                <a:spcPct val="125000"/>
              </a:lnSpc>
              <a:spcBef>
                <a:spcPts val="500"/>
              </a:spcBef>
            </a:pPr>
            <a:r>
              <a:rPr lang="en-US" sz="2000" b="1" i="0" u="none" strike="noStrike" dirty="0">
                <a:solidFill>
                  <a:srgbClr val="C00000"/>
                </a:solidFill>
                <a:latin typeface="Arial" panose="020B0604020202020204" pitchFamily="34" charset="0"/>
                <a:ea typeface="Noto Sans SC"/>
                <a:cs typeface="Arial" panose="020B0604020202020204" pitchFamily="34" charset="0"/>
                <a:sym typeface="Noto Sans SC"/>
              </a:rPr>
              <a:t>Top 7.6% </a:t>
            </a: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routes</a:t>
            </a:r>
          </a:p>
        </p:txBody>
      </p:sp>
      <p:pic>
        <p:nvPicPr>
          <p:cNvPr id="3" name="图片 2">
            <a:extLst>
              <a:ext uri="{FF2B5EF4-FFF2-40B4-BE49-F238E27FC236}">
                <a16:creationId xmlns:a16="http://schemas.microsoft.com/office/drawing/2014/main" id="{975BE279-9226-4C8B-84A1-9A673507F7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2500" y="2758369"/>
            <a:ext cx="4861300" cy="2357690"/>
          </a:xfrm>
          <a:prstGeom prst="rect">
            <a:avLst/>
          </a:prstGeom>
        </p:spPr>
      </p:pic>
      <p:sp>
        <p:nvSpPr>
          <p:cNvPr id="34" name="矩形 33">
            <a:extLst>
              <a:ext uri="{FF2B5EF4-FFF2-40B4-BE49-F238E27FC236}">
                <a16:creationId xmlns:a16="http://schemas.microsoft.com/office/drawing/2014/main" id="{4A634C3F-28E0-4933-8877-03856511A29F}"/>
              </a:ext>
            </a:extLst>
          </p:cNvPr>
          <p:cNvSpPr/>
          <p:nvPr/>
        </p:nvSpPr>
        <p:spPr>
          <a:xfrm>
            <a:off x="1976317" y="5410413"/>
            <a:ext cx="8239366" cy="618428"/>
          </a:xfrm>
          <a:prstGeom prst="rect">
            <a:avLst/>
          </a:prstGeom>
          <a:solidFill>
            <a:schemeClr val="bg1"/>
          </a:solidFill>
          <a:ln w="1905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chemeClr val="tx1"/>
                </a:solidFill>
                <a:latin typeface="Arial" panose="020B0604020202020204" pitchFamily="34" charset="0"/>
                <a:ea typeface="Calibri" panose="020F0502020204030204" pitchFamily="34" charset="0"/>
                <a:cs typeface="Arial" panose="020B0604020202020204" pitchFamily="34" charset="0"/>
              </a:rPr>
              <a:t>This observation enables our “hot route offloading” design.</a:t>
            </a:r>
          </a:p>
        </p:txBody>
      </p:sp>
      <p:sp>
        <p:nvSpPr>
          <p:cNvPr id="15" name="弧形 14">
            <a:extLst>
              <a:ext uri="{FF2B5EF4-FFF2-40B4-BE49-F238E27FC236}">
                <a16:creationId xmlns:a16="http://schemas.microsoft.com/office/drawing/2014/main" id="{56960E19-CFB6-4E77-9D98-B24FD542BFEC}"/>
              </a:ext>
            </a:extLst>
          </p:cNvPr>
          <p:cNvSpPr/>
          <p:nvPr/>
        </p:nvSpPr>
        <p:spPr>
          <a:xfrm rot="18929549">
            <a:off x="1677388" y="2323460"/>
            <a:ext cx="6401408" cy="5879549"/>
          </a:xfrm>
          <a:prstGeom prst="arc">
            <a:avLst>
              <a:gd name="adj1" fmla="val 16097969"/>
              <a:gd name="adj2" fmla="val 0"/>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十字形 15">
            <a:extLst>
              <a:ext uri="{FF2B5EF4-FFF2-40B4-BE49-F238E27FC236}">
                <a16:creationId xmlns:a16="http://schemas.microsoft.com/office/drawing/2014/main" id="{F549D29D-2689-4B8C-8362-DAC874C51416}"/>
              </a:ext>
            </a:extLst>
          </p:cNvPr>
          <p:cNvSpPr/>
          <p:nvPr/>
        </p:nvSpPr>
        <p:spPr>
          <a:xfrm rot="18984394">
            <a:off x="7187555" y="3122117"/>
            <a:ext cx="193729" cy="216976"/>
          </a:xfrm>
          <a:prstGeom prst="plus">
            <a:avLst>
              <a:gd name="adj" fmla="val 34996"/>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弧形 69">
            <a:extLst>
              <a:ext uri="{FF2B5EF4-FFF2-40B4-BE49-F238E27FC236}">
                <a16:creationId xmlns:a16="http://schemas.microsoft.com/office/drawing/2014/main" id="{A32975BF-35F8-4144-A3B6-3B429A8E3B6E}"/>
              </a:ext>
            </a:extLst>
          </p:cNvPr>
          <p:cNvSpPr/>
          <p:nvPr/>
        </p:nvSpPr>
        <p:spPr>
          <a:xfrm rot="18929549">
            <a:off x="4187059" y="2487862"/>
            <a:ext cx="4157686" cy="4025808"/>
          </a:xfrm>
          <a:prstGeom prst="arc">
            <a:avLst>
              <a:gd name="adj1" fmla="val 16097969"/>
              <a:gd name="adj2" fmla="val 0"/>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1" name="十字形 70">
            <a:extLst>
              <a:ext uri="{FF2B5EF4-FFF2-40B4-BE49-F238E27FC236}">
                <a16:creationId xmlns:a16="http://schemas.microsoft.com/office/drawing/2014/main" id="{9B4CF1BD-6410-4A3E-A622-8E1CC6A0EBB1}"/>
              </a:ext>
            </a:extLst>
          </p:cNvPr>
          <p:cNvSpPr/>
          <p:nvPr/>
        </p:nvSpPr>
        <p:spPr>
          <a:xfrm rot="18984394">
            <a:off x="7621084" y="2981842"/>
            <a:ext cx="193729" cy="216976"/>
          </a:xfrm>
          <a:prstGeom prst="plus">
            <a:avLst>
              <a:gd name="adj" fmla="val 34996"/>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矩形 71">
            <a:extLst>
              <a:ext uri="{FF2B5EF4-FFF2-40B4-BE49-F238E27FC236}">
                <a16:creationId xmlns:a16="http://schemas.microsoft.com/office/drawing/2014/main" id="{DDC1116B-81AB-44AF-BFA3-C73906F0E2A6}"/>
              </a:ext>
            </a:extLst>
          </p:cNvPr>
          <p:cNvSpPr/>
          <p:nvPr/>
        </p:nvSpPr>
        <p:spPr>
          <a:xfrm>
            <a:off x="0" y="2134684"/>
            <a:ext cx="12192000" cy="2000950"/>
          </a:xfrm>
          <a:prstGeom prst="rect">
            <a:avLst/>
          </a:prstGeom>
          <a:solidFill>
            <a:schemeClr val="accent5">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lnSpc>
                <a:spcPct val="150000"/>
              </a:lnSpc>
            </a:pPr>
            <a:r>
              <a:rPr lang="en-US" altLang="zh-CN" sz="3200" dirty="0">
                <a:solidFill>
                  <a:schemeClr val="tx1"/>
                </a:solidFill>
                <a:latin typeface="Arial" panose="020B0604020202020204" pitchFamily="34" charset="0"/>
                <a:cs typeface="Arial" panose="020B0604020202020204" pitchFamily="34" charset="0"/>
              </a:rPr>
              <a:t>Traffic is highly </a:t>
            </a:r>
            <a:r>
              <a:rPr lang="en-US" altLang="zh-CN" sz="3200" b="1" dirty="0">
                <a:solidFill>
                  <a:srgbClr val="FF0000"/>
                </a:solidFill>
                <a:latin typeface="Arial" panose="020B0604020202020204" pitchFamily="34" charset="0"/>
                <a:cs typeface="Arial" panose="020B0604020202020204" pitchFamily="34" charset="0"/>
              </a:rPr>
              <a:t>skewed</a:t>
            </a:r>
            <a:endParaRPr lang="en-US" altLang="zh-CN" sz="3200" dirty="0">
              <a:solidFill>
                <a:schemeClr val="tx1"/>
              </a:solidFill>
              <a:latin typeface="Arial" panose="020B0604020202020204" pitchFamily="34" charset="0"/>
              <a:cs typeface="Arial" panose="020B0604020202020204" pitchFamily="34" charset="0"/>
            </a:endParaRPr>
          </a:p>
          <a:p>
            <a:pPr algn="ctr">
              <a:lnSpc>
                <a:spcPct val="150000"/>
              </a:lnSpc>
            </a:pPr>
            <a:r>
              <a:rPr lang="en-US" altLang="zh-CN" sz="3200" dirty="0">
                <a:solidFill>
                  <a:schemeClr val="tx1"/>
                </a:solidFill>
                <a:latin typeface="Arial" panose="020B0604020202020204" pitchFamily="34" charset="0"/>
                <a:cs typeface="Arial" panose="020B0604020202020204" pitchFamily="34" charset="0"/>
              </a:rPr>
              <a:t>A tiny fraction of routes carry the majority of traffic.</a:t>
            </a:r>
            <a:endParaRPr lang="en-US" altLang="zh-CN" sz="3200" b="0" i="0" dirty="0">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40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Application-aware Routing</a:t>
            </a:r>
          </a:p>
        </p:txBody>
      </p:sp>
      <p:sp>
        <p:nvSpPr>
          <p:cNvPr id="15" name="AutoShape 4">
            <a:extLst>
              <a:ext uri="{FF2B5EF4-FFF2-40B4-BE49-F238E27FC236}">
                <a16:creationId xmlns:a16="http://schemas.microsoft.com/office/drawing/2014/main" id="{843663FD-3A12-403A-84CF-2289A66F82A0}"/>
              </a:ext>
            </a:extLst>
          </p:cNvPr>
          <p:cNvSpPr/>
          <p:nvPr/>
        </p:nvSpPr>
        <p:spPr>
          <a:xfrm>
            <a:off x="952500" y="1619250"/>
            <a:ext cx="5080000" cy="508000"/>
          </a:xfrm>
          <a:prstGeom prst="rect">
            <a:avLst/>
          </a:prstGeom>
          <a:noFill/>
          <a:ln w="12700" cap="flat" cmpd="sng">
            <a:noFill/>
            <a:prstDash val="solid"/>
            <a:round/>
          </a:ln>
        </p:spPr>
        <p:txBody>
          <a:bodyPr vert="horz" wrap="square" lIns="0" tIns="0" rIns="0" bIns="0" rtlCol="0" anchor="ctr" anchorCtr="0"/>
          <a:lstStyle/>
          <a:p>
            <a:pPr marL="342900" indent="-342900" algn="l">
              <a:lnSpc>
                <a:spcPct val="125000"/>
              </a:lnSpc>
              <a:buFont typeface="Arial" panose="020B0604020202020204" pitchFamily="34" charset="0"/>
              <a:buChar char="•"/>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Two-level Classifier</a:t>
            </a:r>
            <a:endParaRPr lang="en-US" sz="1200" dirty="0">
              <a:latin typeface="Arial" panose="020B0604020202020204" pitchFamily="34" charset="0"/>
              <a:cs typeface="Arial" panose="020B0604020202020204" pitchFamily="34" charset="0"/>
            </a:endParaRPr>
          </a:p>
        </p:txBody>
      </p:sp>
      <p:sp>
        <p:nvSpPr>
          <p:cNvPr id="16" name="AutoShape 5">
            <a:extLst>
              <a:ext uri="{FF2B5EF4-FFF2-40B4-BE49-F238E27FC236}">
                <a16:creationId xmlns:a16="http://schemas.microsoft.com/office/drawing/2014/main" id="{FEEC19E5-94FB-4AE3-9701-49DB7EF12D77}"/>
              </a:ext>
            </a:extLst>
          </p:cNvPr>
          <p:cNvSpPr/>
          <p:nvPr/>
        </p:nvSpPr>
        <p:spPr>
          <a:xfrm>
            <a:off x="762000" y="2286000"/>
            <a:ext cx="2413000" cy="19050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7" name="AutoShape 6">
            <a:extLst>
              <a:ext uri="{FF2B5EF4-FFF2-40B4-BE49-F238E27FC236}">
                <a16:creationId xmlns:a16="http://schemas.microsoft.com/office/drawing/2014/main" id="{B1B9BCE3-6276-41E3-98C1-FD6FCD69F429}"/>
              </a:ext>
            </a:extLst>
          </p:cNvPr>
          <p:cNvSpPr/>
          <p:nvPr/>
        </p:nvSpPr>
        <p:spPr>
          <a:xfrm>
            <a:off x="952500" y="2381250"/>
            <a:ext cx="2032000" cy="161925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Internal PS</a:t>
            </a:r>
          </a:p>
          <a:p>
            <a:pPr indent="0" algn="l">
              <a:lnSpc>
                <a:spcPct val="100000"/>
              </a:lnSpc>
              <a:defRPr/>
            </a:pPr>
            <a:endPar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endParaRPr>
          </a:p>
          <a:p>
            <a:pPr indent="0" algn="l">
              <a:lnSpc>
                <a:spcPct val="100000"/>
              </a:lnSpc>
              <a:defRPr/>
            </a:pPr>
            <a:r>
              <a:rPr lang="en-US" b="1" i="0" u="none" strike="noStrike" dirty="0">
                <a:solidFill>
                  <a:schemeClr val="bg1">
                    <a:lumMod val="50000"/>
                  </a:schemeClr>
                </a:solidFill>
                <a:latin typeface="Arial" panose="020B0604020202020204" pitchFamily="34" charset="0"/>
                <a:ea typeface="Noto Sans SC"/>
                <a:cs typeface="Arial" panose="020B0604020202020204" pitchFamily="34" charset="0"/>
                <a:sym typeface="Noto Sans SC"/>
              </a:rPr>
              <a:t>Coarse-grained identify and classify the flows</a:t>
            </a:r>
            <a:endParaRPr lang="en-US" sz="1200" dirty="0">
              <a:solidFill>
                <a:schemeClr val="bg1">
                  <a:lumMod val="50000"/>
                </a:schemeClr>
              </a:solidFill>
              <a:latin typeface="Arial" panose="020B0604020202020204" pitchFamily="34" charset="0"/>
              <a:cs typeface="Arial" panose="020B0604020202020204" pitchFamily="34" charset="0"/>
            </a:endParaRPr>
          </a:p>
        </p:txBody>
      </p:sp>
      <p:sp>
        <p:nvSpPr>
          <p:cNvPr id="18" name="AutoShape 7">
            <a:extLst>
              <a:ext uri="{FF2B5EF4-FFF2-40B4-BE49-F238E27FC236}">
                <a16:creationId xmlns:a16="http://schemas.microsoft.com/office/drawing/2014/main" id="{C3AC169B-E9DD-4793-B1A1-7C4E652028A4}"/>
              </a:ext>
            </a:extLst>
          </p:cNvPr>
          <p:cNvSpPr/>
          <p:nvPr/>
        </p:nvSpPr>
        <p:spPr>
          <a:xfrm>
            <a:off x="3429000" y="2286000"/>
            <a:ext cx="2413000" cy="19050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19" name="AutoShape 8">
            <a:extLst>
              <a:ext uri="{FF2B5EF4-FFF2-40B4-BE49-F238E27FC236}">
                <a16:creationId xmlns:a16="http://schemas.microsoft.com/office/drawing/2014/main" id="{CB8DA653-4710-4B0D-AC4A-F5434DA7401F}"/>
              </a:ext>
            </a:extLst>
          </p:cNvPr>
          <p:cNvSpPr/>
          <p:nvPr/>
        </p:nvSpPr>
        <p:spPr>
          <a:xfrm>
            <a:off x="3619500" y="2476500"/>
            <a:ext cx="2222500" cy="1524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TE Host </a:t>
            </a:r>
          </a:p>
          <a:p>
            <a:pPr indent="0" algn="l">
              <a:lnSpc>
                <a:spcPct val="116666"/>
              </a:lnSpc>
              <a:spcBef>
                <a:spcPts val="1200"/>
              </a:spcBef>
            </a:pPr>
            <a:r>
              <a:rPr lang="en-US" sz="1600" b="1" i="0" u="none" strike="noStrike" dirty="0">
                <a:solidFill>
                  <a:schemeClr val="bg1">
                    <a:lumMod val="50000"/>
                  </a:schemeClr>
                </a:solidFill>
                <a:latin typeface="Arial" panose="020B0604020202020204" pitchFamily="34" charset="0"/>
                <a:ea typeface="Noto Sans SC"/>
                <a:cs typeface="Arial" panose="020B0604020202020204" pitchFamily="34" charset="0"/>
                <a:sym typeface="Noto Sans SC"/>
              </a:rPr>
              <a:t>Performs deep packet inspection (DPI) on flows and applies granular QoS policies</a:t>
            </a:r>
          </a:p>
        </p:txBody>
      </p:sp>
      <p:sp>
        <p:nvSpPr>
          <p:cNvPr id="20" name="AutoShape 9">
            <a:extLst>
              <a:ext uri="{FF2B5EF4-FFF2-40B4-BE49-F238E27FC236}">
                <a16:creationId xmlns:a16="http://schemas.microsoft.com/office/drawing/2014/main" id="{6597C602-DC0A-4FCC-A81B-FDE27F298ECB}"/>
              </a:ext>
            </a:extLst>
          </p:cNvPr>
          <p:cNvSpPr/>
          <p:nvPr/>
        </p:nvSpPr>
        <p:spPr>
          <a:xfrm>
            <a:off x="762000" y="4445000"/>
            <a:ext cx="5080000" cy="17780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1" name="AutoShape 10">
            <a:extLst>
              <a:ext uri="{FF2B5EF4-FFF2-40B4-BE49-F238E27FC236}">
                <a16:creationId xmlns:a16="http://schemas.microsoft.com/office/drawing/2014/main" id="{3CF656D1-A1BA-46C7-827F-5C6505B7DAFE}"/>
              </a:ext>
            </a:extLst>
          </p:cNvPr>
          <p:cNvSpPr/>
          <p:nvPr/>
        </p:nvSpPr>
        <p:spPr>
          <a:xfrm>
            <a:off x="952500" y="4508284"/>
            <a:ext cx="4699000" cy="1270000"/>
          </a:xfrm>
          <a:prstGeom prst="rect">
            <a:avLst/>
          </a:prstGeom>
          <a:noFill/>
          <a:ln w="12700" cap="flat" cmpd="sng">
            <a:noFill/>
            <a:prstDash val="solid"/>
            <a:round/>
          </a:ln>
        </p:spPr>
        <p:txBody>
          <a:bodyPr vert="horz" wrap="square" lIns="0" tIns="0" rIns="0" bIns="0" rtlCol="0" anchor="ctr" anchorCtr="0"/>
          <a:lstStyle/>
          <a:p>
            <a:pPr marL="285750" indent="-285750" algn="l">
              <a:lnSpc>
                <a:spcPct val="100000"/>
              </a:lnSpc>
              <a:buFont typeface="Arial" panose="020B0604020202020204" pitchFamily="34" charset="0"/>
              <a:buChar char="•"/>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Elephant Flow Offload</a:t>
            </a:r>
            <a:endParaRPr lang="en-US" sz="1400" dirty="0">
              <a:latin typeface="Arial" panose="020B0604020202020204" pitchFamily="34" charset="0"/>
              <a:cs typeface="Arial" panose="020B0604020202020204" pitchFamily="34" charset="0"/>
            </a:endParaRPr>
          </a:p>
          <a:p>
            <a:pPr indent="0" algn="l">
              <a:lnSpc>
                <a:spcPct val="125000"/>
              </a:lnSpc>
              <a:spcBef>
                <a:spcPts val="1000"/>
              </a:spcBef>
            </a:pPr>
            <a:r>
              <a:rPr lang="en-US" sz="1600" b="0" i="0" u="none" strike="noStrike" dirty="0">
                <a:solidFill>
                  <a:srgbClr val="374151"/>
                </a:solidFill>
                <a:latin typeface="Arial" panose="020B0604020202020204" pitchFamily="34" charset="0"/>
                <a:ea typeface="Noto Sans SC"/>
                <a:cs typeface="Arial" panose="020B0604020202020204" pitchFamily="34" charset="0"/>
                <a:sym typeface="Noto Sans SC"/>
              </a:rPr>
              <a:t>Identified elephant flows are dynamically offloaded from the end-host to the switches. </a:t>
            </a:r>
          </a:p>
        </p:txBody>
      </p:sp>
      <p:pic>
        <p:nvPicPr>
          <p:cNvPr id="4" name="图片 3">
            <a:extLst>
              <a:ext uri="{FF2B5EF4-FFF2-40B4-BE49-F238E27FC236}">
                <a16:creationId xmlns:a16="http://schemas.microsoft.com/office/drawing/2014/main" id="{38B17374-9397-4B65-973F-94F6429394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957561"/>
            <a:ext cx="6006879" cy="3859989"/>
          </a:xfrm>
          <a:prstGeom prst="rect">
            <a:avLst/>
          </a:prstGeom>
        </p:spPr>
      </p:pic>
    </p:spTree>
    <p:extLst>
      <p:ext uri="{BB962C8B-B14F-4D97-AF65-F5344CB8AC3E}">
        <p14:creationId xmlns:p14="http://schemas.microsoft.com/office/powerpoint/2010/main" val="1818717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Key Challenges We Solve</a:t>
            </a:r>
          </a:p>
        </p:txBody>
      </p:sp>
      <p:sp>
        <p:nvSpPr>
          <p:cNvPr id="12" name="AutoShape 3">
            <a:extLst>
              <a:ext uri="{FF2B5EF4-FFF2-40B4-BE49-F238E27FC236}">
                <a16:creationId xmlns:a16="http://schemas.microsoft.com/office/drawing/2014/main" id="{B28F6D3C-11A6-47D0-95F4-71F7EAFFF46F}"/>
              </a:ext>
            </a:extLst>
          </p:cNvPr>
          <p:cNvSpPr/>
          <p:nvPr/>
        </p:nvSpPr>
        <p:spPr>
          <a:xfrm>
            <a:off x="762000" y="1524000"/>
            <a:ext cx="5207000" cy="2413000"/>
          </a:xfrm>
          <a:prstGeom prst="roundRect">
            <a:avLst>
              <a:gd name="adj" fmla="val 0"/>
            </a:avLst>
          </a:prstGeom>
          <a:solidFill>
            <a:srgbClr val="FFFFFF">
              <a:alpha val="95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0" name="Picture 4">
            <a:extLst>
              <a:ext uri="{FF2B5EF4-FFF2-40B4-BE49-F238E27FC236}">
                <a16:creationId xmlns:a16="http://schemas.microsoft.com/office/drawing/2014/main" id="{C8C374B7-B448-4B85-AC51-16A3A7F1356B}"/>
              </a:ext>
            </a:extLst>
          </p:cNvPr>
          <p:cNvPicPr>
            <a:picLocks noChangeAspect="1"/>
          </p:cNvPicPr>
          <p:nvPr/>
        </p:nvPicPr>
        <p:blipFill>
          <a:blip r:embed="rId4"/>
          <a:srcRect l="21250" r="21249"/>
          <a:stretch>
            <a:fillRect/>
          </a:stretch>
        </p:blipFill>
        <p:spPr>
          <a:xfrm>
            <a:off x="1016000" y="2095500"/>
            <a:ext cx="1143000" cy="1143000"/>
          </a:xfrm>
          <a:prstGeom prst="roundRect">
            <a:avLst>
              <a:gd name="adj" fmla="val 8888"/>
            </a:avLst>
          </a:prstGeom>
          <a:noFill/>
          <a:ln w="25400" cap="flat" cmpd="sng">
            <a:noFill/>
            <a:prstDash val="solid"/>
            <a:round/>
          </a:ln>
        </p:spPr>
      </p:pic>
      <p:sp>
        <p:nvSpPr>
          <p:cNvPr id="21" name="AutoShape 5">
            <a:extLst>
              <a:ext uri="{FF2B5EF4-FFF2-40B4-BE49-F238E27FC236}">
                <a16:creationId xmlns:a16="http://schemas.microsoft.com/office/drawing/2014/main" id="{291E10ED-4B64-4AE0-AF57-FECADEC0CCDA}"/>
              </a:ext>
            </a:extLst>
          </p:cNvPr>
          <p:cNvSpPr/>
          <p:nvPr/>
        </p:nvSpPr>
        <p:spPr>
          <a:xfrm>
            <a:off x="2242522" y="1841500"/>
            <a:ext cx="3726478" cy="1778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Limited Switch ASIC Entries</a:t>
            </a:r>
            <a:endParaRPr lang="en-US" sz="1400" dirty="0">
              <a:latin typeface="Arial" panose="020B0604020202020204" pitchFamily="34" charset="0"/>
              <a:cs typeface="Arial" panose="020B0604020202020204" pitchFamily="34" charset="0"/>
            </a:endParaRPr>
          </a:p>
          <a:p>
            <a:pPr indent="0" algn="l">
              <a:lnSpc>
                <a:spcPct val="116666"/>
              </a:lnSpc>
              <a:spcBef>
                <a:spcPts val="1000"/>
              </a:spcBef>
            </a:pP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Switch </a:t>
            </a:r>
            <a:r>
              <a:rPr lang="en-US" sz="2000" b="1" i="0" u="none" strike="noStrike" dirty="0">
                <a:solidFill>
                  <a:srgbClr val="FF0000"/>
                </a:solidFill>
                <a:latin typeface="Arial" panose="020B0604020202020204" pitchFamily="34" charset="0"/>
                <a:ea typeface="Noto Sans SC"/>
                <a:cs typeface="Arial" panose="020B0604020202020204" pitchFamily="34" charset="0"/>
                <a:sym typeface="Noto Sans SC"/>
              </a:rPr>
              <a:t>TCAM size (e.g., 320K) </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is smaller than the full BGP table (e.g., 1M+).</a:t>
            </a:r>
          </a:p>
        </p:txBody>
      </p:sp>
      <p:sp>
        <p:nvSpPr>
          <p:cNvPr id="22" name="AutoShape 6">
            <a:extLst>
              <a:ext uri="{FF2B5EF4-FFF2-40B4-BE49-F238E27FC236}">
                <a16:creationId xmlns:a16="http://schemas.microsoft.com/office/drawing/2014/main" id="{2B9BB1D7-7D75-4C6E-A8B9-D47803BA3B18}"/>
              </a:ext>
            </a:extLst>
          </p:cNvPr>
          <p:cNvSpPr/>
          <p:nvPr/>
        </p:nvSpPr>
        <p:spPr>
          <a:xfrm>
            <a:off x="6223000" y="1524000"/>
            <a:ext cx="5207000" cy="2413000"/>
          </a:xfrm>
          <a:prstGeom prst="roundRect">
            <a:avLst>
              <a:gd name="adj" fmla="val 0"/>
            </a:avLst>
          </a:prstGeom>
          <a:solidFill>
            <a:srgbClr val="FFFFFF">
              <a:alpha val="95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3" name="Picture 7">
            <a:extLst>
              <a:ext uri="{FF2B5EF4-FFF2-40B4-BE49-F238E27FC236}">
                <a16:creationId xmlns:a16="http://schemas.microsoft.com/office/drawing/2014/main" id="{2B8E6930-2FD8-4F32-BF6F-292EBE626D8A}"/>
              </a:ext>
            </a:extLst>
          </p:cNvPr>
          <p:cNvPicPr>
            <a:picLocks noChangeAspect="1"/>
          </p:cNvPicPr>
          <p:nvPr/>
        </p:nvPicPr>
        <p:blipFill>
          <a:blip r:embed="rId5"/>
          <a:srcRect/>
          <a:stretch>
            <a:fillRect/>
          </a:stretch>
        </p:blipFill>
        <p:spPr>
          <a:xfrm>
            <a:off x="6477000" y="2095500"/>
            <a:ext cx="1143000" cy="1143000"/>
          </a:xfrm>
          <a:prstGeom prst="roundRect">
            <a:avLst>
              <a:gd name="adj" fmla="val 8888"/>
            </a:avLst>
          </a:prstGeom>
          <a:noFill/>
          <a:ln w="25400" cap="flat" cmpd="sng">
            <a:noFill/>
            <a:prstDash val="solid"/>
            <a:round/>
          </a:ln>
        </p:spPr>
      </p:pic>
      <p:sp>
        <p:nvSpPr>
          <p:cNvPr id="24" name="AutoShape 8">
            <a:extLst>
              <a:ext uri="{FF2B5EF4-FFF2-40B4-BE49-F238E27FC236}">
                <a16:creationId xmlns:a16="http://schemas.microsoft.com/office/drawing/2014/main" id="{3703FDE7-6C86-48EA-89EB-7336FFD29F16}"/>
              </a:ext>
            </a:extLst>
          </p:cNvPr>
          <p:cNvSpPr/>
          <p:nvPr/>
        </p:nvSpPr>
        <p:spPr>
          <a:xfrm>
            <a:off x="7620000" y="1690688"/>
            <a:ext cx="3810000" cy="2182812"/>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DDoS Overwhelms Hosts</a:t>
            </a:r>
            <a:endParaRPr lang="en-US" sz="1400" dirty="0">
              <a:latin typeface="Arial" panose="020B0604020202020204" pitchFamily="34" charset="0"/>
              <a:cs typeface="Arial" panose="020B0604020202020204" pitchFamily="34" charset="0"/>
            </a:endParaRPr>
          </a:p>
          <a:p>
            <a:pPr indent="0" algn="l">
              <a:lnSpc>
                <a:spcPct val="116666"/>
              </a:lnSpc>
              <a:spcBef>
                <a:spcPts val="1000"/>
              </a:spcBef>
            </a:pP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Inbound malicious traffic can easily </a:t>
            </a:r>
            <a:r>
              <a:rPr lang="en-US" sz="2000" b="1" i="0" u="none" strike="noStrike" dirty="0">
                <a:solidFill>
                  <a:srgbClr val="FF0000"/>
                </a:solidFill>
                <a:latin typeface="Arial" panose="020B0604020202020204" pitchFamily="34" charset="0"/>
                <a:ea typeface="Noto Sans SC"/>
                <a:cs typeface="Arial" panose="020B0604020202020204" pitchFamily="34" charset="0"/>
                <a:sym typeface="Noto Sans SC"/>
              </a:rPr>
              <a:t>overwhelm</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 vulnerable hosts.</a:t>
            </a:r>
          </a:p>
        </p:txBody>
      </p:sp>
      <p:sp>
        <p:nvSpPr>
          <p:cNvPr id="25" name="AutoShape 9">
            <a:extLst>
              <a:ext uri="{FF2B5EF4-FFF2-40B4-BE49-F238E27FC236}">
                <a16:creationId xmlns:a16="http://schemas.microsoft.com/office/drawing/2014/main" id="{C62C6846-2346-4446-AB04-5F5E8F0129E3}"/>
              </a:ext>
            </a:extLst>
          </p:cNvPr>
          <p:cNvSpPr/>
          <p:nvPr/>
        </p:nvSpPr>
        <p:spPr>
          <a:xfrm>
            <a:off x="762000" y="4191000"/>
            <a:ext cx="5207000" cy="2413000"/>
          </a:xfrm>
          <a:prstGeom prst="roundRect">
            <a:avLst>
              <a:gd name="adj" fmla="val 0"/>
            </a:avLst>
          </a:prstGeom>
          <a:solidFill>
            <a:srgbClr val="FFFFFF">
              <a:alpha val="95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6" name="Picture 10">
            <a:extLst>
              <a:ext uri="{FF2B5EF4-FFF2-40B4-BE49-F238E27FC236}">
                <a16:creationId xmlns:a16="http://schemas.microsoft.com/office/drawing/2014/main" id="{31FB27D0-BCAF-4BAE-8A60-9619D81F8443}"/>
              </a:ext>
            </a:extLst>
          </p:cNvPr>
          <p:cNvPicPr>
            <a:picLocks noChangeAspect="1"/>
          </p:cNvPicPr>
          <p:nvPr/>
        </p:nvPicPr>
        <p:blipFill>
          <a:blip r:embed="rId6"/>
          <a:srcRect t="10493" b="10493"/>
          <a:stretch>
            <a:fillRect/>
          </a:stretch>
        </p:blipFill>
        <p:spPr>
          <a:xfrm>
            <a:off x="1016000" y="4762500"/>
            <a:ext cx="1143000" cy="1143000"/>
          </a:xfrm>
          <a:prstGeom prst="roundRect">
            <a:avLst>
              <a:gd name="adj" fmla="val 8888"/>
            </a:avLst>
          </a:prstGeom>
          <a:noFill/>
          <a:ln w="25400" cap="flat" cmpd="sng">
            <a:noFill/>
            <a:prstDash val="solid"/>
            <a:round/>
          </a:ln>
        </p:spPr>
      </p:pic>
      <p:sp>
        <p:nvSpPr>
          <p:cNvPr id="27" name="AutoShape 11">
            <a:extLst>
              <a:ext uri="{FF2B5EF4-FFF2-40B4-BE49-F238E27FC236}">
                <a16:creationId xmlns:a16="http://schemas.microsoft.com/office/drawing/2014/main" id="{B041044F-904C-4277-8FB9-DDC39E742A37}"/>
              </a:ext>
            </a:extLst>
          </p:cNvPr>
          <p:cNvSpPr/>
          <p:nvPr/>
        </p:nvSpPr>
        <p:spPr>
          <a:xfrm>
            <a:off x="2242522" y="4324027"/>
            <a:ext cx="3810000" cy="2038027"/>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Slow BGP Convergence</a:t>
            </a:r>
            <a:endParaRPr lang="en-US" sz="1400" dirty="0">
              <a:latin typeface="Arial" panose="020B0604020202020204" pitchFamily="34" charset="0"/>
              <a:cs typeface="Arial" panose="020B0604020202020204" pitchFamily="34" charset="0"/>
            </a:endParaRPr>
          </a:p>
          <a:p>
            <a:pPr indent="0" algn="l">
              <a:lnSpc>
                <a:spcPct val="116666"/>
              </a:lnSpc>
              <a:spcBef>
                <a:spcPts val="1000"/>
              </a:spcBef>
            </a:pPr>
            <a:r>
              <a:rPr lang="en-US" sz="2000" dirty="0">
                <a:solidFill>
                  <a:srgbClr val="4B5563"/>
                </a:solidFill>
                <a:latin typeface="Arial" panose="020B0604020202020204" pitchFamily="34" charset="0"/>
                <a:ea typeface="Noto Sans SC"/>
                <a:cs typeface="Arial" panose="020B0604020202020204" pitchFamily="34" charset="0"/>
                <a:sym typeface="Noto Sans SC"/>
              </a:rPr>
              <a:t>M</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illions of route updates in seconds to maintain connectivity.</a:t>
            </a:r>
          </a:p>
        </p:txBody>
      </p:sp>
      <p:sp>
        <p:nvSpPr>
          <p:cNvPr id="30" name="AutoShape 12">
            <a:extLst>
              <a:ext uri="{FF2B5EF4-FFF2-40B4-BE49-F238E27FC236}">
                <a16:creationId xmlns:a16="http://schemas.microsoft.com/office/drawing/2014/main" id="{2EA82D0D-6A94-4EF6-A7C4-1C1567DF361D}"/>
              </a:ext>
            </a:extLst>
          </p:cNvPr>
          <p:cNvSpPr/>
          <p:nvPr/>
        </p:nvSpPr>
        <p:spPr>
          <a:xfrm>
            <a:off x="6223000" y="4191000"/>
            <a:ext cx="5207000" cy="2413000"/>
          </a:xfrm>
          <a:prstGeom prst="roundRect">
            <a:avLst>
              <a:gd name="adj" fmla="val 0"/>
            </a:avLst>
          </a:prstGeom>
          <a:solidFill>
            <a:srgbClr val="FFFFFF">
              <a:alpha val="95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32" name="Picture 13">
            <a:extLst>
              <a:ext uri="{FF2B5EF4-FFF2-40B4-BE49-F238E27FC236}">
                <a16:creationId xmlns:a16="http://schemas.microsoft.com/office/drawing/2014/main" id="{2EC297EC-7CBC-48E9-B8C8-E24882CD67F5}"/>
              </a:ext>
            </a:extLst>
          </p:cNvPr>
          <p:cNvPicPr>
            <a:picLocks noChangeAspect="1"/>
          </p:cNvPicPr>
          <p:nvPr/>
        </p:nvPicPr>
        <p:blipFill>
          <a:blip r:embed="rId7"/>
          <a:srcRect l="5750" r="5749"/>
          <a:stretch>
            <a:fillRect/>
          </a:stretch>
        </p:blipFill>
        <p:spPr>
          <a:xfrm>
            <a:off x="6477000" y="4762500"/>
            <a:ext cx="1143000" cy="1143000"/>
          </a:xfrm>
          <a:prstGeom prst="roundRect">
            <a:avLst>
              <a:gd name="adj" fmla="val 8888"/>
            </a:avLst>
          </a:prstGeom>
          <a:noFill/>
          <a:ln w="25400" cap="flat" cmpd="sng">
            <a:noFill/>
            <a:prstDash val="solid"/>
            <a:round/>
          </a:ln>
        </p:spPr>
      </p:pic>
      <p:sp>
        <p:nvSpPr>
          <p:cNvPr id="33" name="AutoShape 14">
            <a:extLst>
              <a:ext uri="{FF2B5EF4-FFF2-40B4-BE49-F238E27FC236}">
                <a16:creationId xmlns:a16="http://schemas.microsoft.com/office/drawing/2014/main" id="{7ABDE985-B49A-4F1E-8620-17F894AA59F5}"/>
              </a:ext>
            </a:extLst>
          </p:cNvPr>
          <p:cNvSpPr/>
          <p:nvPr/>
        </p:nvSpPr>
        <p:spPr>
          <a:xfrm>
            <a:off x="7703521" y="4508500"/>
            <a:ext cx="3726479" cy="1778000"/>
          </a:xfrm>
          <a:prstGeom prst="rect">
            <a:avLst/>
          </a:prstGeom>
          <a:noFill/>
          <a:ln w="12700" cap="flat" cmpd="sng">
            <a:noFill/>
            <a:prstDash val="solid"/>
            <a:round/>
          </a:ln>
        </p:spPr>
        <p:txBody>
          <a:bodyPr vert="horz" wrap="square" lIns="0" tIns="0" rIns="0" bIns="0" rtlCol="0" anchor="ctr" anchorCtr="0"/>
          <a:lstStyle/>
          <a:p>
            <a:pPr indent="0" algn="l">
              <a:lnSpc>
                <a:spcPct val="100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Balance Performance &amp; Flexibility</a:t>
            </a:r>
            <a:endParaRPr lang="en-US" sz="1400" dirty="0">
              <a:latin typeface="Arial" panose="020B0604020202020204" pitchFamily="34" charset="0"/>
              <a:cs typeface="Arial" panose="020B0604020202020204" pitchFamily="34" charset="0"/>
            </a:endParaRPr>
          </a:p>
          <a:p>
            <a:pPr indent="0" algn="l">
              <a:lnSpc>
                <a:spcPct val="116666"/>
              </a:lnSpc>
              <a:spcBef>
                <a:spcPts val="1000"/>
              </a:spcBef>
            </a:pPr>
            <a:r>
              <a:rPr lang="en-US" sz="2000" dirty="0">
                <a:solidFill>
                  <a:srgbClr val="4B5563"/>
                </a:solidFill>
                <a:latin typeface="Arial" panose="020B0604020202020204" pitchFamily="34" charset="0"/>
                <a:ea typeface="Noto Sans SC"/>
                <a:cs typeface="Arial" panose="020B0604020202020204" pitchFamily="34" charset="0"/>
                <a:sym typeface="Noto Sans SC"/>
              </a:rPr>
              <a:t>R</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etaining fine-grained policy flexibility.</a:t>
            </a:r>
          </a:p>
        </p:txBody>
      </p:sp>
    </p:spTree>
    <p:extLst>
      <p:ext uri="{BB962C8B-B14F-4D97-AF65-F5344CB8AC3E}">
        <p14:creationId xmlns:p14="http://schemas.microsoft.com/office/powerpoint/2010/main" val="2107515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B6EC7E58-5B70-4F28-BCAA-1BFE44DF47FE}"/>
              </a:ext>
            </a:extLst>
          </p:cNvPr>
          <p:cNvSpPr>
            <a:spLocks noGrp="1"/>
          </p:cNvSpPr>
          <p:nvPr>
            <p:ph idx="1"/>
          </p:nvPr>
        </p:nvSpPr>
        <p:spPr>
          <a:xfrm>
            <a:off x="838200" y="1825625"/>
            <a:ext cx="10674350" cy="4351338"/>
          </a:xfrm>
        </p:spPr>
        <p:txBody>
          <a:bodyPr/>
          <a:lstStyle/>
          <a:p>
            <a:pPr>
              <a:lnSpc>
                <a:spcPct val="150000"/>
              </a:lnSpc>
            </a:pPr>
            <a:endParaRPr lang="en-US" altLang="zh-CN" dirty="0">
              <a:latin typeface="Arial" panose="020B0604020202020204" pitchFamily="34" charset="0"/>
              <a:cs typeface="Arial" panose="020B0604020202020204" pitchFamily="34" charset="0"/>
            </a:endParaRPr>
          </a:p>
          <a:p>
            <a:pPr>
              <a:lnSpc>
                <a:spcPct val="150000"/>
              </a:lnSpc>
            </a:pPr>
            <a:endParaRPr lang="en-US" altLang="zh-CN" dirty="0">
              <a:latin typeface="Arial" panose="020B0604020202020204" pitchFamily="34" charset="0"/>
              <a:cs typeface="Arial" panose="020B0604020202020204" pitchFamily="34" charset="0"/>
            </a:endParaRPr>
          </a:p>
          <a:p>
            <a:pPr marL="0" indent="0">
              <a:lnSpc>
                <a:spcPct val="150000"/>
              </a:lnSpc>
              <a:buNone/>
            </a:pPr>
            <a:endParaRPr lang="en-US" altLang="zh-CN" dirty="0">
              <a:latin typeface="Arial" panose="020B0604020202020204" pitchFamily="34" charset="0"/>
              <a:cs typeface="Arial" panose="020B0604020202020204" pitchFamily="34" charset="0"/>
            </a:endParaRPr>
          </a:p>
        </p:txBody>
      </p:sp>
      <p:sp>
        <p:nvSpPr>
          <p:cNvPr id="5" name="矩形 4">
            <a:extLst>
              <a:ext uri="{FF2B5EF4-FFF2-40B4-BE49-F238E27FC236}">
                <a16:creationId xmlns:a16="http://schemas.microsoft.com/office/drawing/2014/main" id="{6B15F741-83F3-4BF7-B03A-2B80589426DC}"/>
              </a:ext>
            </a:extLst>
          </p:cNvPr>
          <p:cNvSpPr/>
          <p:nvPr/>
        </p:nvSpPr>
        <p:spPr>
          <a:xfrm>
            <a:off x="4238760" y="2645662"/>
            <a:ext cx="3714479" cy="923330"/>
          </a:xfrm>
          <a:prstGeom prst="rect">
            <a:avLst/>
          </a:prstGeom>
          <a:noFill/>
        </p:spPr>
        <p:txBody>
          <a:bodyPr wrap="none" lIns="91440" tIns="45720" rIns="91440" bIns="45720">
            <a:spAutoFit/>
          </a:bodyPr>
          <a:lstStyle/>
          <a:p>
            <a:pPr algn="ctr"/>
            <a:r>
              <a:rPr lang="en-US" altLang="zh-CN" sz="5400" b="1" dirty="0">
                <a:ln w="0"/>
                <a:solidFill>
                  <a:schemeClr val="accent1"/>
                </a:solidFill>
                <a:effectLst>
                  <a:outerShdw blurRad="38100" dist="25400" dir="5400000" algn="ctr" rotWithShape="0">
                    <a:srgbClr val="6E747A">
                      <a:alpha val="43000"/>
                    </a:srgbClr>
                  </a:outerShdw>
                </a:effectLst>
              </a:rPr>
              <a:t>Thank You!</a:t>
            </a:r>
            <a:endParaRPr lang="zh-CN" altLang="en-US" sz="5400" b="1" dirty="0">
              <a:ln w="0"/>
              <a:solidFill>
                <a:schemeClr val="accent1"/>
              </a:solidFill>
              <a:effectLst>
                <a:outerShdw blurRad="38100" dist="25400" dir="5400000" algn="ctr" rotWithShape="0">
                  <a:srgbClr val="6E747A">
                    <a:alpha val="43000"/>
                  </a:srgbClr>
                </a:outerShdw>
              </a:effectLst>
            </a:endParaRPr>
          </a:p>
        </p:txBody>
      </p:sp>
      <p:sp>
        <p:nvSpPr>
          <p:cNvPr id="7" name="文本框 6">
            <a:extLst>
              <a:ext uri="{FF2B5EF4-FFF2-40B4-BE49-F238E27FC236}">
                <a16:creationId xmlns:a16="http://schemas.microsoft.com/office/drawing/2014/main" id="{ED9C63A8-D03D-4C8D-A686-BCB779B01622}"/>
              </a:ext>
            </a:extLst>
          </p:cNvPr>
          <p:cNvSpPr txBox="1"/>
          <p:nvPr/>
        </p:nvSpPr>
        <p:spPr>
          <a:xfrm>
            <a:off x="3978275" y="4019697"/>
            <a:ext cx="4394200" cy="369332"/>
          </a:xfrm>
          <a:prstGeom prst="rect">
            <a:avLst/>
          </a:prstGeom>
          <a:noFill/>
        </p:spPr>
        <p:txBody>
          <a:bodyPr wrap="square">
            <a:spAutoFit/>
          </a:bodyPr>
          <a:lstStyle/>
          <a:p>
            <a:r>
              <a:rPr lang="fr-FR" altLang="zh-CN" dirty="0">
                <a:latin typeface="Arial" panose="020B0604020202020204" pitchFamily="34" charset="0"/>
                <a:cs typeface="Arial" panose="020B0604020202020204" pitchFamily="34" charset="0"/>
              </a:rPr>
              <a:t>Contact </a:t>
            </a:r>
            <a:r>
              <a:rPr lang="fr-FR" altLang="zh-CN">
                <a:latin typeface="Arial" panose="020B0604020202020204" pitchFamily="34" charset="0"/>
                <a:cs typeface="Arial" panose="020B0604020202020204" pitchFamily="34" charset="0"/>
              </a:rPr>
              <a:t>email:</a:t>
            </a:r>
            <a:endParaRPr lang="zh-CN" altLang="en-US" dirty="0">
              <a:latin typeface="Arial" panose="020B0604020202020204" pitchFamily="34" charset="0"/>
              <a:cs typeface="Arial" panose="020B0604020202020204" pitchFamily="34" charset="0"/>
            </a:endParaRPr>
          </a:p>
        </p:txBody>
      </p:sp>
      <p:pic>
        <p:nvPicPr>
          <p:cNvPr id="6" name="Picture 4">
            <a:extLst>
              <a:ext uri="{FF2B5EF4-FFF2-40B4-BE49-F238E27FC236}">
                <a16:creationId xmlns:a16="http://schemas.microsoft.com/office/drawing/2014/main" id="{FE542DAC-D8D5-46C0-9989-ABF47AB0F8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794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13" name="AutoShape 3">
            <a:extLst>
              <a:ext uri="{FF2B5EF4-FFF2-40B4-BE49-F238E27FC236}">
                <a16:creationId xmlns:a16="http://schemas.microsoft.com/office/drawing/2014/main" id="{E8FA053A-339F-4C99-97E1-E8AB30029F5E}"/>
              </a:ext>
            </a:extLst>
          </p:cNvPr>
          <p:cNvSpPr/>
          <p:nvPr/>
        </p:nvSpPr>
        <p:spPr>
          <a:xfrm>
            <a:off x="762000" y="1651000"/>
            <a:ext cx="5207000" cy="4699000"/>
          </a:xfrm>
          <a:prstGeom prst="roundRect">
            <a:avLst>
              <a:gd name="adj" fmla="val 3243"/>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4" name="Picture 4">
            <a:extLst>
              <a:ext uri="{FF2B5EF4-FFF2-40B4-BE49-F238E27FC236}">
                <a16:creationId xmlns:a16="http://schemas.microsoft.com/office/drawing/2014/main" id="{5203700E-5317-448A-A57B-2E64C21713FD}"/>
              </a:ext>
            </a:extLst>
          </p:cNvPr>
          <p:cNvPicPr>
            <a:picLocks noChangeAspect="1"/>
          </p:cNvPicPr>
          <p:nvPr/>
        </p:nvPicPr>
        <p:blipFill>
          <a:blip r:embed="rId4"/>
          <a:srcRect/>
          <a:stretch>
            <a:fillRect/>
          </a:stretch>
        </p:blipFill>
        <p:spPr>
          <a:xfrm>
            <a:off x="1143000" y="2032000"/>
            <a:ext cx="1016000" cy="1016000"/>
          </a:xfrm>
          <a:prstGeom prst="rect">
            <a:avLst/>
          </a:prstGeom>
          <a:noFill/>
          <a:ln w="25400" cap="flat" cmpd="sng">
            <a:noFill/>
            <a:prstDash val="solid"/>
            <a:round/>
          </a:ln>
        </p:spPr>
      </p:pic>
      <p:sp>
        <p:nvSpPr>
          <p:cNvPr id="15" name="AutoShape 5">
            <a:extLst>
              <a:ext uri="{FF2B5EF4-FFF2-40B4-BE49-F238E27FC236}">
                <a16:creationId xmlns:a16="http://schemas.microsoft.com/office/drawing/2014/main" id="{1C06D963-BFB6-4B9B-9448-5D2D7F54648C}"/>
              </a:ext>
            </a:extLst>
          </p:cNvPr>
          <p:cNvSpPr/>
          <p:nvPr/>
        </p:nvSpPr>
        <p:spPr>
          <a:xfrm>
            <a:off x="2413000" y="2127829"/>
            <a:ext cx="3048000"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dirty="0">
                <a:solidFill>
                  <a:srgbClr val="00529B"/>
                </a:solidFill>
                <a:latin typeface="Arial" panose="020B0604020202020204" pitchFamily="34" charset="0"/>
                <a:ea typeface="Noto Sans SC"/>
                <a:cs typeface="Arial" panose="020B0604020202020204" pitchFamily="34" charset="0"/>
                <a:sym typeface="Noto Sans SC"/>
              </a:rPr>
              <a:t>Router-based</a:t>
            </a:r>
            <a:endParaRPr lang="en-US" sz="1200" dirty="0">
              <a:latin typeface="Arial" panose="020B0604020202020204" pitchFamily="34" charset="0"/>
              <a:cs typeface="Arial" panose="020B0604020202020204" pitchFamily="34" charset="0"/>
            </a:endParaRPr>
          </a:p>
        </p:txBody>
      </p:sp>
      <p:sp>
        <p:nvSpPr>
          <p:cNvPr id="16" name="AutoShape 6">
            <a:extLst>
              <a:ext uri="{FF2B5EF4-FFF2-40B4-BE49-F238E27FC236}">
                <a16:creationId xmlns:a16="http://schemas.microsoft.com/office/drawing/2014/main" id="{E1450BA8-04CA-4D45-932A-6BEA4FA05A72}"/>
              </a:ext>
            </a:extLst>
          </p:cNvPr>
          <p:cNvSpPr/>
          <p:nvPr/>
        </p:nvSpPr>
        <p:spPr>
          <a:xfrm>
            <a:off x="922149" y="3302000"/>
            <a:ext cx="4919851" cy="2796583"/>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2400" b="1" i="0" u="none" strike="noStrike" dirty="0">
                <a:solidFill>
                  <a:srgbClr val="1F2937"/>
                </a:solidFill>
                <a:latin typeface="Arial" panose="020B0604020202020204" pitchFamily="34" charset="0"/>
                <a:ea typeface="Noto Sans SC"/>
                <a:cs typeface="Arial" panose="020B0604020202020204" pitchFamily="34" charset="0"/>
                <a:sym typeface="Noto Sans SC"/>
              </a:rPr>
              <a:t>Description: </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Commercial routers.</a:t>
            </a:r>
            <a:endParaRPr lang="en-US" sz="1600" dirty="0">
              <a:latin typeface="Arial" panose="020B0604020202020204" pitchFamily="34" charset="0"/>
              <a:cs typeface="Arial" panose="020B0604020202020204" pitchFamily="34" charset="0"/>
              <a:sym typeface="Noto Sans SC"/>
            </a:endParaRPr>
          </a:p>
          <a:p>
            <a:pPr indent="0" algn="l">
              <a:lnSpc>
                <a:spcPct val="116666"/>
              </a:lnSpc>
              <a:defRPr/>
            </a:pPr>
            <a:r>
              <a:rPr lang="en-US" sz="2400" b="1" i="0" u="none" strike="noStrike" dirty="0">
                <a:solidFill>
                  <a:srgbClr val="10B981"/>
                </a:solidFill>
                <a:latin typeface="Arial" panose="020B0604020202020204" pitchFamily="34" charset="0"/>
                <a:ea typeface="Noto Sans SC"/>
                <a:cs typeface="Arial" panose="020B0604020202020204" pitchFamily="34" charset="0"/>
                <a:sym typeface="Noto Sans SC"/>
              </a:rPr>
              <a:t>Pros: </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High performance, excellent stability, and reliability.</a:t>
            </a:r>
          </a:p>
          <a:p>
            <a:pPr indent="0" algn="l">
              <a:lnSpc>
                <a:spcPct val="116666"/>
              </a:lnSpc>
              <a:defRPr/>
            </a:pPr>
            <a:endParaRPr lang="en-US" sz="2000" dirty="0">
              <a:solidFill>
                <a:srgbClr val="4B5563"/>
              </a:solidFill>
              <a:latin typeface="Arial" panose="020B0604020202020204" pitchFamily="34" charset="0"/>
              <a:ea typeface="Noto Sans SC"/>
              <a:cs typeface="Arial" panose="020B0604020202020204" pitchFamily="34" charset="0"/>
              <a:sym typeface="Noto Sans SC"/>
            </a:endParaRPr>
          </a:p>
          <a:p>
            <a:pPr indent="0" algn="l">
              <a:lnSpc>
                <a:spcPct val="116666"/>
              </a:lnSpc>
              <a:defRPr/>
            </a:pPr>
            <a:r>
              <a:rPr lang="en-US" sz="2400" b="1" i="0" u="none" strike="noStrike" dirty="0">
                <a:solidFill>
                  <a:srgbClr val="DC2626"/>
                </a:solidFill>
                <a:latin typeface="Arial" panose="020B0604020202020204" pitchFamily="34" charset="0"/>
                <a:ea typeface="Noto Sans SC"/>
                <a:cs typeface="Arial" panose="020B0604020202020204" pitchFamily="34" charset="0"/>
                <a:sym typeface="Noto Sans SC"/>
              </a:rPr>
              <a:t>Cons: </a:t>
            </a:r>
            <a:r>
              <a:rPr lang="en-US" sz="2000" i="0" u="none" strike="noStrike" dirty="0">
                <a:solidFill>
                  <a:srgbClr val="DC2626"/>
                </a:solidFill>
                <a:latin typeface="Arial" panose="020B0604020202020204" pitchFamily="34" charset="0"/>
                <a:ea typeface="Noto Sans SC"/>
                <a:cs typeface="Arial" panose="020B0604020202020204" pitchFamily="34" charset="0"/>
                <a:sym typeface="Noto Sans SC"/>
              </a:rPr>
              <a:t>li</a:t>
            </a:r>
            <a:r>
              <a:rPr lang="en-US" sz="2000" b="0" i="0" u="none" strike="noStrike" dirty="0">
                <a:solidFill>
                  <a:srgbClr val="C00000"/>
                </a:solidFill>
                <a:latin typeface="Arial" panose="020B0604020202020204" pitchFamily="34" charset="0"/>
                <a:ea typeface="Noto Sans SC"/>
                <a:cs typeface="Arial" panose="020B0604020202020204" pitchFamily="34" charset="0"/>
                <a:sym typeface="Noto Sans SC"/>
              </a:rPr>
              <a:t>mited flexibility</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a:t>
            </a:r>
          </a:p>
        </p:txBody>
      </p:sp>
      <p:sp>
        <p:nvSpPr>
          <p:cNvPr id="17" name="AutoShape 7">
            <a:extLst>
              <a:ext uri="{FF2B5EF4-FFF2-40B4-BE49-F238E27FC236}">
                <a16:creationId xmlns:a16="http://schemas.microsoft.com/office/drawing/2014/main" id="{08F47B6E-93DB-4483-9BE2-000D03691F17}"/>
              </a:ext>
            </a:extLst>
          </p:cNvPr>
          <p:cNvSpPr/>
          <p:nvPr/>
        </p:nvSpPr>
        <p:spPr>
          <a:xfrm>
            <a:off x="6223000" y="1651000"/>
            <a:ext cx="5207000" cy="4699000"/>
          </a:xfrm>
          <a:prstGeom prst="roundRect">
            <a:avLst>
              <a:gd name="adj" fmla="val 3243"/>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18" name="Picture 8">
            <a:extLst>
              <a:ext uri="{FF2B5EF4-FFF2-40B4-BE49-F238E27FC236}">
                <a16:creationId xmlns:a16="http://schemas.microsoft.com/office/drawing/2014/main" id="{55D9588E-4013-489B-9611-EB3277B03868}"/>
              </a:ext>
            </a:extLst>
          </p:cNvPr>
          <p:cNvPicPr>
            <a:picLocks noChangeAspect="1"/>
          </p:cNvPicPr>
          <p:nvPr/>
        </p:nvPicPr>
        <p:blipFill>
          <a:blip r:embed="rId5"/>
          <a:srcRect/>
          <a:stretch>
            <a:fillRect/>
          </a:stretch>
        </p:blipFill>
        <p:spPr>
          <a:xfrm>
            <a:off x="6604000" y="2032000"/>
            <a:ext cx="1016000" cy="1016000"/>
          </a:xfrm>
          <a:prstGeom prst="rect">
            <a:avLst/>
          </a:prstGeom>
          <a:noFill/>
          <a:ln w="25400" cap="flat" cmpd="sng">
            <a:noFill/>
            <a:prstDash val="solid"/>
            <a:round/>
          </a:ln>
        </p:spPr>
      </p:pic>
      <p:sp>
        <p:nvSpPr>
          <p:cNvPr id="19" name="AutoShape 9">
            <a:extLst>
              <a:ext uri="{FF2B5EF4-FFF2-40B4-BE49-F238E27FC236}">
                <a16:creationId xmlns:a16="http://schemas.microsoft.com/office/drawing/2014/main" id="{5C3AE43A-CC23-48C4-A552-6E9909DCA67D}"/>
              </a:ext>
            </a:extLst>
          </p:cNvPr>
          <p:cNvSpPr/>
          <p:nvPr/>
        </p:nvSpPr>
        <p:spPr>
          <a:xfrm>
            <a:off x="7616556" y="2263910"/>
            <a:ext cx="3340746" cy="1143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800" b="1" i="0" u="none" strike="noStrike" dirty="0">
                <a:solidFill>
                  <a:srgbClr val="00529B"/>
                </a:solidFill>
                <a:latin typeface="Arial" panose="020B0604020202020204" pitchFamily="34" charset="0"/>
                <a:ea typeface="Noto Sans SC"/>
                <a:cs typeface="Arial" panose="020B0604020202020204" pitchFamily="34" charset="0"/>
                <a:sym typeface="Noto Sans SC"/>
              </a:rPr>
              <a:t>Host-based</a:t>
            </a:r>
          </a:p>
          <a:p>
            <a:pPr indent="0" algn="l">
              <a:lnSpc>
                <a:spcPct val="125000"/>
              </a:lnSpc>
              <a:defRPr/>
            </a:pPr>
            <a:r>
              <a:rPr lang="en-US" sz="2800" b="0" i="1" u="none" strike="noStrike" dirty="0">
                <a:solidFill>
                  <a:srgbClr val="6B7280"/>
                </a:solidFill>
                <a:latin typeface="Arial" panose="020B0604020202020204" pitchFamily="34" charset="0"/>
                <a:ea typeface="Noto Sans SC"/>
                <a:cs typeface="Arial" panose="020B0604020202020204" pitchFamily="34" charset="0"/>
                <a:sym typeface="Noto Sans SC"/>
              </a:rPr>
              <a:t>(</a:t>
            </a:r>
            <a:r>
              <a:rPr lang="en-US" sz="2000" b="0" i="1" u="none" strike="noStrike" dirty="0">
                <a:solidFill>
                  <a:srgbClr val="6B7280"/>
                </a:solidFill>
                <a:latin typeface="Arial" panose="020B0604020202020204" pitchFamily="34" charset="0"/>
                <a:ea typeface="Noto Sans SC"/>
                <a:cs typeface="Arial" panose="020B0604020202020204" pitchFamily="34" charset="0"/>
                <a:sym typeface="Noto Sans SC"/>
              </a:rPr>
              <a:t>Espresso [SIGCOMM’17</a:t>
            </a:r>
            <a:r>
              <a:rPr lang="en-US" sz="2800" b="0" i="1" u="none" strike="noStrike" dirty="0">
                <a:solidFill>
                  <a:srgbClr val="6B7280"/>
                </a:solidFill>
                <a:latin typeface="Arial" panose="020B0604020202020204" pitchFamily="34" charset="0"/>
                <a:ea typeface="Noto Sans SC"/>
                <a:cs typeface="Arial" panose="020B0604020202020204" pitchFamily="34" charset="0"/>
                <a:sym typeface="Noto Sans SC"/>
              </a:rPr>
              <a:t>])</a:t>
            </a:r>
            <a:endParaRPr lang="en-US" sz="2800" dirty="0">
              <a:latin typeface="Arial" panose="020B0604020202020204" pitchFamily="34" charset="0"/>
              <a:cs typeface="Arial" panose="020B0604020202020204" pitchFamily="34" charset="0"/>
            </a:endParaRPr>
          </a:p>
        </p:txBody>
      </p:sp>
      <p:sp>
        <p:nvSpPr>
          <p:cNvPr id="28" name="AutoShape 10">
            <a:extLst>
              <a:ext uri="{FF2B5EF4-FFF2-40B4-BE49-F238E27FC236}">
                <a16:creationId xmlns:a16="http://schemas.microsoft.com/office/drawing/2014/main" id="{86AB2010-8917-42B6-ACC8-10DCBD7D6240}"/>
              </a:ext>
            </a:extLst>
          </p:cNvPr>
          <p:cNvSpPr/>
          <p:nvPr/>
        </p:nvSpPr>
        <p:spPr>
          <a:xfrm>
            <a:off x="6604000" y="3178015"/>
            <a:ext cx="4445000" cy="2990310"/>
          </a:xfrm>
          <a:prstGeom prst="rect">
            <a:avLst/>
          </a:prstGeom>
          <a:noFill/>
          <a:ln w="12700" cap="flat" cmpd="sng">
            <a:noFill/>
            <a:prstDash val="solid"/>
            <a:round/>
          </a:ln>
        </p:spPr>
        <p:txBody>
          <a:bodyPr vert="horz" wrap="square" lIns="0" tIns="0" rIns="0" bIns="0" rtlCol="0" anchor="ctr" anchorCtr="0"/>
          <a:lstStyle/>
          <a:p>
            <a:pPr indent="0" algn="l">
              <a:lnSpc>
                <a:spcPct val="116666"/>
              </a:lnSpc>
              <a:defRPr/>
            </a:pPr>
            <a:r>
              <a:rPr lang="en-US" sz="2400" b="1" i="0" u="none" strike="noStrike" dirty="0">
                <a:solidFill>
                  <a:srgbClr val="1F2937"/>
                </a:solidFill>
                <a:latin typeface="Arial" panose="020B0604020202020204" pitchFamily="34" charset="0"/>
                <a:ea typeface="Noto Sans SC"/>
                <a:cs typeface="Arial" panose="020B0604020202020204" pitchFamily="34" charset="0"/>
                <a:sym typeface="Noto Sans SC"/>
              </a:rPr>
              <a:t>Description: </a:t>
            </a:r>
            <a:r>
              <a:rPr lang="en-US" sz="2000" dirty="0">
                <a:solidFill>
                  <a:srgbClr val="4B5563"/>
                </a:solidFill>
                <a:latin typeface="Arial" panose="020B0604020202020204" pitchFamily="34" charset="0"/>
                <a:ea typeface="Noto Sans SC"/>
                <a:cs typeface="Arial" panose="020B0604020202020204" pitchFamily="34" charset="0"/>
                <a:sym typeface="Noto Sans SC"/>
              </a:rPr>
              <a:t>C</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ommodity servers.</a:t>
            </a:r>
            <a:endParaRPr lang="en-US" sz="1600" dirty="0">
              <a:latin typeface="Arial" panose="020B0604020202020204" pitchFamily="34" charset="0"/>
              <a:cs typeface="Arial" panose="020B0604020202020204" pitchFamily="34" charset="0"/>
              <a:sym typeface="Noto Sans SC"/>
            </a:endParaRPr>
          </a:p>
          <a:p>
            <a:pPr indent="0" algn="l">
              <a:lnSpc>
                <a:spcPct val="116666"/>
              </a:lnSpc>
              <a:defRPr/>
            </a:pPr>
            <a:r>
              <a:rPr lang="en-US" sz="2400" b="1" i="0" u="none" strike="noStrike" dirty="0">
                <a:solidFill>
                  <a:srgbClr val="10B981"/>
                </a:solidFill>
                <a:latin typeface="Arial" panose="020B0604020202020204" pitchFamily="34" charset="0"/>
                <a:ea typeface="Noto Sans SC"/>
                <a:cs typeface="Arial" panose="020B0604020202020204" pitchFamily="34" charset="0"/>
                <a:sym typeface="Noto Sans SC"/>
              </a:rPr>
              <a:t>Pros: </a:t>
            </a:r>
            <a:r>
              <a:rPr lang="en-US" sz="2000" dirty="0">
                <a:solidFill>
                  <a:srgbClr val="4B5563"/>
                </a:solidFill>
                <a:latin typeface="Arial" panose="020B0604020202020204" pitchFamily="34" charset="0"/>
                <a:ea typeface="Noto Sans SC"/>
                <a:cs typeface="Arial" panose="020B0604020202020204" pitchFamily="34" charset="0"/>
                <a:sym typeface="Noto Sans SC"/>
              </a:rPr>
              <a:t>R</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apid prototyping and easy customization.</a:t>
            </a:r>
          </a:p>
          <a:p>
            <a:pPr indent="0" algn="l">
              <a:lnSpc>
                <a:spcPct val="116666"/>
              </a:lnSpc>
              <a:defRPr/>
            </a:pPr>
            <a:endParaRPr lang="en-US" sz="2000" dirty="0">
              <a:solidFill>
                <a:srgbClr val="4B5563"/>
              </a:solidFill>
              <a:latin typeface="Arial" panose="020B0604020202020204" pitchFamily="34" charset="0"/>
              <a:ea typeface="Noto Sans SC"/>
              <a:cs typeface="Arial" panose="020B0604020202020204" pitchFamily="34" charset="0"/>
              <a:sym typeface="Noto Sans SC"/>
            </a:endParaRPr>
          </a:p>
          <a:p>
            <a:pPr indent="0" algn="l">
              <a:lnSpc>
                <a:spcPct val="116666"/>
              </a:lnSpc>
              <a:defRPr/>
            </a:pPr>
            <a:r>
              <a:rPr lang="en-US" sz="2400" b="1" i="0" u="none" strike="noStrike" dirty="0">
                <a:solidFill>
                  <a:srgbClr val="DC2626"/>
                </a:solidFill>
                <a:latin typeface="Arial" panose="020B0604020202020204" pitchFamily="34" charset="0"/>
                <a:ea typeface="Noto Sans SC"/>
                <a:cs typeface="Arial" panose="020B0604020202020204" pitchFamily="34" charset="0"/>
                <a:sym typeface="Noto Sans SC"/>
              </a:rPr>
              <a:t>Cons: </a:t>
            </a:r>
            <a:r>
              <a:rPr lang="en-US" sz="2000" dirty="0">
                <a:solidFill>
                  <a:srgbClr val="4B5563"/>
                </a:solidFill>
                <a:latin typeface="Arial" panose="020B0604020202020204" pitchFamily="34" charset="0"/>
                <a:ea typeface="Noto Sans SC"/>
                <a:cs typeface="Arial" panose="020B0604020202020204" pitchFamily="34" charset="0"/>
                <a:sym typeface="Noto Sans SC"/>
              </a:rPr>
              <a:t>V</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ulnerable to </a:t>
            </a:r>
            <a:r>
              <a:rPr lang="en-US" sz="2000" i="0" u="none" strike="noStrike" dirty="0">
                <a:solidFill>
                  <a:srgbClr val="C00000"/>
                </a:solidFill>
                <a:latin typeface="Arial" panose="020B0604020202020204" pitchFamily="34" charset="0"/>
                <a:ea typeface="Noto Sans SC"/>
                <a:cs typeface="Arial" panose="020B0604020202020204" pitchFamily="34" charset="0"/>
                <a:sym typeface="Noto Sans SC"/>
              </a:rPr>
              <a:t>DDoS attacks</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 </a:t>
            </a:r>
            <a:r>
              <a:rPr lang="en-US" sz="2000" b="0" i="0" u="none" strike="noStrike" dirty="0">
                <a:solidFill>
                  <a:srgbClr val="C00000"/>
                </a:solidFill>
                <a:latin typeface="Arial" panose="020B0604020202020204" pitchFamily="34" charset="0"/>
                <a:ea typeface="Noto Sans SC"/>
                <a:cs typeface="Arial" panose="020B0604020202020204" pitchFamily="34" charset="0"/>
                <a:sym typeface="Noto Sans SC"/>
              </a:rPr>
              <a:t>scalability</a:t>
            </a: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 bottlenecks.</a:t>
            </a:r>
          </a:p>
        </p:txBody>
      </p:sp>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Two Traditional Architectures</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6657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2">
            <a:extLst>
              <a:ext uri="{FF2B5EF4-FFF2-40B4-BE49-F238E27FC236}">
                <a16:creationId xmlns:a16="http://schemas.microsoft.com/office/drawing/2014/main" id="{9B0C56A9-83CD-45A3-A909-BAC5BFEFB514}"/>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Motivation: Three Critical Pain Points</a:t>
            </a:r>
            <a:endParaRPr lang="en-US" sz="1400" dirty="0">
              <a:latin typeface="Arial" panose="020B0604020202020204" pitchFamily="34" charset="0"/>
              <a:cs typeface="Arial" panose="020B0604020202020204" pitchFamily="34" charset="0"/>
            </a:endParaRPr>
          </a:p>
        </p:txBody>
      </p:sp>
      <p:sp>
        <p:nvSpPr>
          <p:cNvPr id="20" name="AutoShape 3">
            <a:extLst>
              <a:ext uri="{FF2B5EF4-FFF2-40B4-BE49-F238E27FC236}">
                <a16:creationId xmlns:a16="http://schemas.microsoft.com/office/drawing/2014/main" id="{6F46AD4A-0218-4EB1-B670-95C92EDA9D1C}"/>
              </a:ext>
            </a:extLst>
          </p:cNvPr>
          <p:cNvSpPr/>
          <p:nvPr/>
        </p:nvSpPr>
        <p:spPr>
          <a:xfrm>
            <a:off x="762000" y="4556501"/>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1" name="Picture 4">
            <a:extLst>
              <a:ext uri="{FF2B5EF4-FFF2-40B4-BE49-F238E27FC236}">
                <a16:creationId xmlns:a16="http://schemas.microsoft.com/office/drawing/2014/main" id="{7F9D1EBF-5701-4A64-BAE8-2F010E568A7C}"/>
              </a:ext>
            </a:extLst>
          </p:cNvPr>
          <p:cNvPicPr>
            <a:picLocks noChangeAspect="1"/>
          </p:cNvPicPr>
          <p:nvPr/>
        </p:nvPicPr>
        <p:blipFill>
          <a:blip r:embed="rId4"/>
          <a:srcRect/>
          <a:stretch>
            <a:fillRect/>
          </a:stretch>
        </p:blipFill>
        <p:spPr>
          <a:xfrm>
            <a:off x="2032000" y="4556500"/>
            <a:ext cx="762000" cy="975085"/>
          </a:xfrm>
          <a:prstGeom prst="rect">
            <a:avLst/>
          </a:prstGeom>
          <a:noFill/>
          <a:ln w="25400" cap="flat" cmpd="sng">
            <a:noFill/>
            <a:prstDash val="solid"/>
            <a:round/>
          </a:ln>
        </p:spPr>
      </p:pic>
      <p:sp>
        <p:nvSpPr>
          <p:cNvPr id="22" name="AutoShape 5">
            <a:extLst>
              <a:ext uri="{FF2B5EF4-FFF2-40B4-BE49-F238E27FC236}">
                <a16:creationId xmlns:a16="http://schemas.microsoft.com/office/drawing/2014/main" id="{D45FE881-ED8D-48BC-A4B5-53BD83CD46A7}"/>
              </a:ext>
            </a:extLst>
          </p:cNvPr>
          <p:cNvSpPr/>
          <p:nvPr/>
        </p:nvSpPr>
        <p:spPr>
          <a:xfrm>
            <a:off x="889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DDoS Flood</a:t>
            </a:r>
            <a:endParaRPr lang="en-US" sz="1400" dirty="0">
              <a:latin typeface="Arial" panose="020B0604020202020204" pitchFamily="34" charset="0"/>
              <a:cs typeface="Arial" panose="020B0604020202020204" pitchFamily="34" charset="0"/>
            </a:endParaRPr>
          </a:p>
        </p:txBody>
      </p:sp>
      <p:sp>
        <p:nvSpPr>
          <p:cNvPr id="24" name="AutoShape 7">
            <a:extLst>
              <a:ext uri="{FF2B5EF4-FFF2-40B4-BE49-F238E27FC236}">
                <a16:creationId xmlns:a16="http://schemas.microsoft.com/office/drawing/2014/main" id="{FB4AF540-457A-47CD-8D3D-AE46D7CE7222}"/>
              </a:ext>
            </a:extLst>
          </p:cNvPr>
          <p:cNvSpPr/>
          <p:nvPr/>
        </p:nvSpPr>
        <p:spPr>
          <a:xfrm>
            <a:off x="4445000" y="4556500"/>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5" name="Picture 8">
            <a:extLst>
              <a:ext uri="{FF2B5EF4-FFF2-40B4-BE49-F238E27FC236}">
                <a16:creationId xmlns:a16="http://schemas.microsoft.com/office/drawing/2014/main" id="{1B7DC64F-7621-4B3F-A9E5-5A7F53E7F69C}"/>
              </a:ext>
            </a:extLst>
          </p:cNvPr>
          <p:cNvPicPr>
            <a:picLocks noChangeAspect="1"/>
          </p:cNvPicPr>
          <p:nvPr/>
        </p:nvPicPr>
        <p:blipFill>
          <a:blip r:embed="rId5"/>
          <a:srcRect/>
          <a:stretch>
            <a:fillRect/>
          </a:stretch>
        </p:blipFill>
        <p:spPr>
          <a:xfrm>
            <a:off x="5715000" y="4667299"/>
            <a:ext cx="762000" cy="741607"/>
          </a:xfrm>
          <a:prstGeom prst="rect">
            <a:avLst/>
          </a:prstGeom>
          <a:noFill/>
          <a:ln w="25400" cap="flat" cmpd="sng">
            <a:noFill/>
            <a:prstDash val="solid"/>
            <a:round/>
          </a:ln>
        </p:spPr>
      </p:pic>
      <p:sp>
        <p:nvSpPr>
          <p:cNvPr id="26" name="AutoShape 9">
            <a:extLst>
              <a:ext uri="{FF2B5EF4-FFF2-40B4-BE49-F238E27FC236}">
                <a16:creationId xmlns:a16="http://schemas.microsoft.com/office/drawing/2014/main" id="{EF51E025-E6D7-4057-ACB9-CF0F03005EF1}"/>
              </a:ext>
            </a:extLst>
          </p:cNvPr>
          <p:cNvSpPr/>
          <p:nvPr/>
        </p:nvSpPr>
        <p:spPr>
          <a:xfrm>
            <a:off x="4572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High Cost</a:t>
            </a:r>
            <a:endParaRPr lang="en-US" sz="1400" dirty="0">
              <a:latin typeface="Arial" panose="020B0604020202020204" pitchFamily="34" charset="0"/>
              <a:cs typeface="Arial" panose="020B0604020202020204" pitchFamily="34" charset="0"/>
            </a:endParaRPr>
          </a:p>
        </p:txBody>
      </p:sp>
      <p:sp>
        <p:nvSpPr>
          <p:cNvPr id="30" name="AutoShape 11">
            <a:extLst>
              <a:ext uri="{FF2B5EF4-FFF2-40B4-BE49-F238E27FC236}">
                <a16:creationId xmlns:a16="http://schemas.microsoft.com/office/drawing/2014/main" id="{59F243D9-79CE-4646-88D0-4A7075FBDA01}"/>
              </a:ext>
            </a:extLst>
          </p:cNvPr>
          <p:cNvSpPr/>
          <p:nvPr/>
        </p:nvSpPr>
        <p:spPr>
          <a:xfrm>
            <a:off x="8128000" y="4556501"/>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32" name="Picture 12">
            <a:extLst>
              <a:ext uri="{FF2B5EF4-FFF2-40B4-BE49-F238E27FC236}">
                <a16:creationId xmlns:a16="http://schemas.microsoft.com/office/drawing/2014/main" id="{6FE17C93-E95A-4B09-BB4D-B343BA38B9AD}"/>
              </a:ext>
            </a:extLst>
          </p:cNvPr>
          <p:cNvPicPr>
            <a:picLocks noChangeAspect="1"/>
          </p:cNvPicPr>
          <p:nvPr/>
        </p:nvPicPr>
        <p:blipFill>
          <a:blip r:embed="rId6"/>
          <a:srcRect/>
          <a:stretch>
            <a:fillRect/>
          </a:stretch>
        </p:blipFill>
        <p:spPr>
          <a:xfrm>
            <a:off x="9398000" y="4667300"/>
            <a:ext cx="762000" cy="775582"/>
          </a:xfrm>
          <a:prstGeom prst="rect">
            <a:avLst/>
          </a:prstGeom>
          <a:noFill/>
          <a:ln w="25400" cap="flat" cmpd="sng">
            <a:noFill/>
            <a:prstDash val="solid"/>
            <a:round/>
          </a:ln>
        </p:spPr>
      </p:pic>
      <p:sp>
        <p:nvSpPr>
          <p:cNvPr id="33" name="AutoShape 13">
            <a:extLst>
              <a:ext uri="{FF2B5EF4-FFF2-40B4-BE49-F238E27FC236}">
                <a16:creationId xmlns:a16="http://schemas.microsoft.com/office/drawing/2014/main" id="{B9883D0A-5E9C-44C7-AFA4-9CF162EA32A6}"/>
              </a:ext>
            </a:extLst>
          </p:cNvPr>
          <p:cNvSpPr/>
          <p:nvPr/>
        </p:nvSpPr>
        <p:spPr>
          <a:xfrm>
            <a:off x="8255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Slow Convergence</a:t>
            </a:r>
            <a:endParaRPr lang="en-US" sz="1400" dirty="0">
              <a:latin typeface="Arial" panose="020B0604020202020204" pitchFamily="34" charset="0"/>
              <a:cs typeface="Arial" panose="020B0604020202020204" pitchFamily="34" charset="0"/>
            </a:endParaRPr>
          </a:p>
        </p:txBody>
      </p:sp>
      <p:pic>
        <p:nvPicPr>
          <p:cNvPr id="3" name="图片 2">
            <a:extLst>
              <a:ext uri="{FF2B5EF4-FFF2-40B4-BE49-F238E27FC236}">
                <a16:creationId xmlns:a16="http://schemas.microsoft.com/office/drawing/2014/main" id="{851405FE-3755-43F3-A9FB-DF8FD81BCC1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90422" y="1565934"/>
            <a:ext cx="3508289" cy="2690852"/>
          </a:xfrm>
          <a:prstGeom prst="rect">
            <a:avLst/>
          </a:prstGeom>
        </p:spPr>
      </p:pic>
      <p:pic>
        <p:nvPicPr>
          <p:cNvPr id="5" name="图片 4">
            <a:extLst>
              <a:ext uri="{FF2B5EF4-FFF2-40B4-BE49-F238E27FC236}">
                <a16:creationId xmlns:a16="http://schemas.microsoft.com/office/drawing/2014/main" id="{9DE8FA54-B477-46A3-BB90-5FEB0975421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2855" y="1572891"/>
            <a:ext cx="3508289" cy="2676937"/>
          </a:xfrm>
          <a:prstGeom prst="rect">
            <a:avLst/>
          </a:prstGeom>
        </p:spPr>
      </p:pic>
    </p:spTree>
    <p:extLst>
      <p:ext uri="{BB962C8B-B14F-4D97-AF65-F5344CB8AC3E}">
        <p14:creationId xmlns:p14="http://schemas.microsoft.com/office/powerpoint/2010/main" val="1395425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a:extLst>
              <a:ext uri="{FF2B5EF4-FFF2-40B4-BE49-F238E27FC236}">
                <a16:creationId xmlns:a16="http://schemas.microsoft.com/office/drawing/2014/main" id="{092D0E19-0542-6D4B-79BF-16E930E704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0422" y="1565934"/>
            <a:ext cx="3508289" cy="2690852"/>
          </a:xfrm>
          <a:prstGeom prst="rect">
            <a:avLst/>
          </a:prstGeom>
        </p:spPr>
      </p:pic>
      <p:pic>
        <p:nvPicPr>
          <p:cNvPr id="7" name="图片 4">
            <a:extLst>
              <a:ext uri="{FF2B5EF4-FFF2-40B4-BE49-F238E27FC236}">
                <a16:creationId xmlns:a16="http://schemas.microsoft.com/office/drawing/2014/main" id="{BC59C486-6C66-6E4E-A21E-7E86F63F78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2855" y="1572891"/>
            <a:ext cx="3508289" cy="2676937"/>
          </a:xfrm>
          <a:prstGeom prst="rect">
            <a:avLst/>
          </a:prstGeom>
        </p:spPr>
      </p:pic>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2">
            <a:extLst>
              <a:ext uri="{FF2B5EF4-FFF2-40B4-BE49-F238E27FC236}">
                <a16:creationId xmlns:a16="http://schemas.microsoft.com/office/drawing/2014/main" id="{9B0C56A9-83CD-45A3-A909-BAC5BFEFB514}"/>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Motivation: Three Critical Pain Points</a:t>
            </a:r>
            <a:endParaRPr lang="en-US" sz="1400" dirty="0">
              <a:latin typeface="Arial" panose="020B0604020202020204" pitchFamily="34" charset="0"/>
              <a:cs typeface="Arial" panose="020B0604020202020204" pitchFamily="34" charset="0"/>
            </a:endParaRPr>
          </a:p>
        </p:txBody>
      </p:sp>
      <p:sp>
        <p:nvSpPr>
          <p:cNvPr id="20" name="AutoShape 3">
            <a:extLst>
              <a:ext uri="{FF2B5EF4-FFF2-40B4-BE49-F238E27FC236}">
                <a16:creationId xmlns:a16="http://schemas.microsoft.com/office/drawing/2014/main" id="{6F46AD4A-0218-4EB1-B670-95C92EDA9D1C}"/>
              </a:ext>
            </a:extLst>
          </p:cNvPr>
          <p:cNvSpPr/>
          <p:nvPr/>
        </p:nvSpPr>
        <p:spPr>
          <a:xfrm>
            <a:off x="762000" y="4556501"/>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1" name="Picture 4">
            <a:extLst>
              <a:ext uri="{FF2B5EF4-FFF2-40B4-BE49-F238E27FC236}">
                <a16:creationId xmlns:a16="http://schemas.microsoft.com/office/drawing/2014/main" id="{7F9D1EBF-5701-4A64-BAE8-2F010E568A7C}"/>
              </a:ext>
            </a:extLst>
          </p:cNvPr>
          <p:cNvPicPr>
            <a:picLocks noChangeAspect="1"/>
          </p:cNvPicPr>
          <p:nvPr/>
        </p:nvPicPr>
        <p:blipFill>
          <a:blip r:embed="rId6"/>
          <a:srcRect/>
          <a:stretch>
            <a:fillRect/>
          </a:stretch>
        </p:blipFill>
        <p:spPr>
          <a:xfrm>
            <a:off x="2032000" y="4556500"/>
            <a:ext cx="762000" cy="975085"/>
          </a:xfrm>
          <a:prstGeom prst="rect">
            <a:avLst/>
          </a:prstGeom>
          <a:noFill/>
          <a:ln w="25400" cap="flat" cmpd="sng">
            <a:noFill/>
            <a:prstDash val="solid"/>
            <a:round/>
          </a:ln>
        </p:spPr>
      </p:pic>
      <p:sp>
        <p:nvSpPr>
          <p:cNvPr id="22" name="AutoShape 5">
            <a:extLst>
              <a:ext uri="{FF2B5EF4-FFF2-40B4-BE49-F238E27FC236}">
                <a16:creationId xmlns:a16="http://schemas.microsoft.com/office/drawing/2014/main" id="{D45FE881-ED8D-48BC-A4B5-53BD83CD46A7}"/>
              </a:ext>
            </a:extLst>
          </p:cNvPr>
          <p:cNvSpPr/>
          <p:nvPr/>
        </p:nvSpPr>
        <p:spPr>
          <a:xfrm>
            <a:off x="889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DDoS Flood</a:t>
            </a:r>
            <a:endParaRPr lang="en-US" sz="1400" dirty="0">
              <a:latin typeface="Arial" panose="020B0604020202020204" pitchFamily="34" charset="0"/>
              <a:cs typeface="Arial" panose="020B0604020202020204" pitchFamily="34" charset="0"/>
            </a:endParaRPr>
          </a:p>
        </p:txBody>
      </p:sp>
      <p:sp>
        <p:nvSpPr>
          <p:cNvPr id="24" name="AutoShape 7">
            <a:extLst>
              <a:ext uri="{FF2B5EF4-FFF2-40B4-BE49-F238E27FC236}">
                <a16:creationId xmlns:a16="http://schemas.microsoft.com/office/drawing/2014/main" id="{FB4AF540-457A-47CD-8D3D-AE46D7CE7222}"/>
              </a:ext>
            </a:extLst>
          </p:cNvPr>
          <p:cNvSpPr/>
          <p:nvPr/>
        </p:nvSpPr>
        <p:spPr>
          <a:xfrm>
            <a:off x="4445000" y="4556500"/>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5" name="Picture 8">
            <a:extLst>
              <a:ext uri="{FF2B5EF4-FFF2-40B4-BE49-F238E27FC236}">
                <a16:creationId xmlns:a16="http://schemas.microsoft.com/office/drawing/2014/main" id="{1B7DC64F-7621-4B3F-A9E5-5A7F53E7F69C}"/>
              </a:ext>
            </a:extLst>
          </p:cNvPr>
          <p:cNvPicPr>
            <a:picLocks noChangeAspect="1"/>
          </p:cNvPicPr>
          <p:nvPr/>
        </p:nvPicPr>
        <p:blipFill>
          <a:blip r:embed="rId7"/>
          <a:srcRect/>
          <a:stretch>
            <a:fillRect/>
          </a:stretch>
        </p:blipFill>
        <p:spPr>
          <a:xfrm>
            <a:off x="5715000" y="4667299"/>
            <a:ext cx="762000" cy="741607"/>
          </a:xfrm>
          <a:prstGeom prst="rect">
            <a:avLst/>
          </a:prstGeom>
          <a:noFill/>
          <a:ln w="25400" cap="flat" cmpd="sng">
            <a:noFill/>
            <a:prstDash val="solid"/>
            <a:round/>
          </a:ln>
        </p:spPr>
      </p:pic>
      <p:sp>
        <p:nvSpPr>
          <p:cNvPr id="26" name="AutoShape 9">
            <a:extLst>
              <a:ext uri="{FF2B5EF4-FFF2-40B4-BE49-F238E27FC236}">
                <a16:creationId xmlns:a16="http://schemas.microsoft.com/office/drawing/2014/main" id="{EF51E025-E6D7-4057-ACB9-CF0F03005EF1}"/>
              </a:ext>
            </a:extLst>
          </p:cNvPr>
          <p:cNvSpPr/>
          <p:nvPr/>
        </p:nvSpPr>
        <p:spPr>
          <a:xfrm>
            <a:off x="4572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High Cost</a:t>
            </a:r>
            <a:endParaRPr lang="en-US" sz="1400" dirty="0">
              <a:latin typeface="Arial" panose="020B0604020202020204" pitchFamily="34" charset="0"/>
              <a:cs typeface="Arial" panose="020B0604020202020204" pitchFamily="34" charset="0"/>
            </a:endParaRPr>
          </a:p>
        </p:txBody>
      </p:sp>
      <p:sp>
        <p:nvSpPr>
          <p:cNvPr id="30" name="AutoShape 11">
            <a:extLst>
              <a:ext uri="{FF2B5EF4-FFF2-40B4-BE49-F238E27FC236}">
                <a16:creationId xmlns:a16="http://schemas.microsoft.com/office/drawing/2014/main" id="{59F243D9-79CE-4646-88D0-4A7075FBDA01}"/>
              </a:ext>
            </a:extLst>
          </p:cNvPr>
          <p:cNvSpPr/>
          <p:nvPr/>
        </p:nvSpPr>
        <p:spPr>
          <a:xfrm>
            <a:off x="8128000" y="4556501"/>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32" name="Picture 12">
            <a:extLst>
              <a:ext uri="{FF2B5EF4-FFF2-40B4-BE49-F238E27FC236}">
                <a16:creationId xmlns:a16="http://schemas.microsoft.com/office/drawing/2014/main" id="{6FE17C93-E95A-4B09-BB4D-B343BA38B9AD}"/>
              </a:ext>
            </a:extLst>
          </p:cNvPr>
          <p:cNvPicPr>
            <a:picLocks noChangeAspect="1"/>
          </p:cNvPicPr>
          <p:nvPr/>
        </p:nvPicPr>
        <p:blipFill>
          <a:blip r:embed="rId8"/>
          <a:srcRect/>
          <a:stretch>
            <a:fillRect/>
          </a:stretch>
        </p:blipFill>
        <p:spPr>
          <a:xfrm>
            <a:off x="9398000" y="4667300"/>
            <a:ext cx="762000" cy="775582"/>
          </a:xfrm>
          <a:prstGeom prst="rect">
            <a:avLst/>
          </a:prstGeom>
          <a:noFill/>
          <a:ln w="25400" cap="flat" cmpd="sng">
            <a:noFill/>
            <a:prstDash val="solid"/>
            <a:round/>
          </a:ln>
        </p:spPr>
      </p:pic>
      <p:sp>
        <p:nvSpPr>
          <p:cNvPr id="33" name="AutoShape 13">
            <a:extLst>
              <a:ext uri="{FF2B5EF4-FFF2-40B4-BE49-F238E27FC236}">
                <a16:creationId xmlns:a16="http://schemas.microsoft.com/office/drawing/2014/main" id="{B9883D0A-5E9C-44C7-AFA4-9CF162EA32A6}"/>
              </a:ext>
            </a:extLst>
          </p:cNvPr>
          <p:cNvSpPr/>
          <p:nvPr/>
        </p:nvSpPr>
        <p:spPr>
          <a:xfrm>
            <a:off x="8255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Slow Convergence</a:t>
            </a:r>
            <a:endParaRPr lang="en-US" sz="1400" dirty="0">
              <a:latin typeface="Arial" panose="020B0604020202020204" pitchFamily="34" charset="0"/>
              <a:cs typeface="Arial" panose="020B0604020202020204" pitchFamily="34" charset="0"/>
            </a:endParaRPr>
          </a:p>
        </p:txBody>
      </p:sp>
      <p:sp>
        <p:nvSpPr>
          <p:cNvPr id="45" name="文本框 44">
            <a:extLst>
              <a:ext uri="{FF2B5EF4-FFF2-40B4-BE49-F238E27FC236}">
                <a16:creationId xmlns:a16="http://schemas.microsoft.com/office/drawing/2014/main" id="{1E731617-0C44-47F4-A576-E9FA9643BDB0}"/>
              </a:ext>
            </a:extLst>
          </p:cNvPr>
          <p:cNvSpPr txBox="1"/>
          <p:nvPr/>
        </p:nvSpPr>
        <p:spPr>
          <a:xfrm>
            <a:off x="52691" y="2973196"/>
            <a:ext cx="1800635" cy="1200329"/>
          </a:xfrm>
          <a:prstGeom prst="rect">
            <a:avLst/>
          </a:prstGeom>
          <a:noFill/>
        </p:spPr>
        <p:txBody>
          <a:bodyPr wrap="square">
            <a:spAutoFit/>
          </a:bodyPr>
          <a:lstStyle/>
          <a:p>
            <a:r>
              <a:rPr lang="en-US" altLang="zh-CN" sz="1800" b="1" i="0" u="none" strike="noStrike" dirty="0">
                <a:solidFill>
                  <a:srgbClr val="FF0000"/>
                </a:solidFill>
                <a:latin typeface="Noto Sans SC"/>
                <a:ea typeface="Noto Sans SC"/>
                <a:cs typeface="Noto Sans SC"/>
                <a:sym typeface="Noto Sans SC"/>
              </a:rPr>
              <a:t>4,200 attacks </a:t>
            </a:r>
            <a:r>
              <a:rPr lang="en-US" altLang="zh-CN" sz="1800" b="0" i="0" u="none" strike="noStrike" dirty="0">
                <a:solidFill>
                  <a:srgbClr val="4B5563"/>
                </a:solidFill>
                <a:latin typeface="Noto Sans SC"/>
                <a:ea typeface="Noto Sans SC"/>
                <a:cs typeface="Noto Sans SC"/>
                <a:sym typeface="Noto Sans SC"/>
              </a:rPr>
              <a:t>in 3 months, with </a:t>
            </a:r>
            <a:r>
              <a:rPr lang="en-US" altLang="zh-CN" sz="1800" b="1" i="0" u="none" strike="noStrike" dirty="0">
                <a:solidFill>
                  <a:srgbClr val="FF0000"/>
                </a:solidFill>
                <a:latin typeface="Noto Sans SC"/>
                <a:ea typeface="Noto Sans SC"/>
                <a:cs typeface="Noto Sans SC"/>
                <a:sym typeface="Noto Sans SC"/>
              </a:rPr>
              <a:t>15.5% </a:t>
            </a:r>
            <a:r>
              <a:rPr lang="en-US" altLang="zh-CN" sz="1800" b="0" i="0" u="none" strike="noStrike" dirty="0">
                <a:solidFill>
                  <a:srgbClr val="4B5563"/>
                </a:solidFill>
                <a:latin typeface="Noto Sans SC"/>
                <a:ea typeface="Noto Sans SC"/>
                <a:cs typeface="Noto Sans SC"/>
                <a:sym typeface="Noto Sans SC"/>
              </a:rPr>
              <a:t>overflows</a:t>
            </a:r>
            <a:endParaRPr lang="zh-CN" altLang="en-US" dirty="0"/>
          </a:p>
        </p:txBody>
      </p:sp>
      <p:cxnSp>
        <p:nvCxnSpPr>
          <p:cNvPr id="46" name="直接箭头连接符 45">
            <a:extLst>
              <a:ext uri="{FF2B5EF4-FFF2-40B4-BE49-F238E27FC236}">
                <a16:creationId xmlns:a16="http://schemas.microsoft.com/office/drawing/2014/main" id="{74EB8D63-A0FA-4CE5-A2AB-EE0756BCFF9F}"/>
              </a:ext>
            </a:extLst>
          </p:cNvPr>
          <p:cNvCxnSpPr>
            <a:cxnSpLocks/>
          </p:cNvCxnSpPr>
          <p:nvPr/>
        </p:nvCxnSpPr>
        <p:spPr>
          <a:xfrm flipV="1">
            <a:off x="1747153" y="2225978"/>
            <a:ext cx="2730345" cy="130263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椭圆 49">
            <a:extLst>
              <a:ext uri="{FF2B5EF4-FFF2-40B4-BE49-F238E27FC236}">
                <a16:creationId xmlns:a16="http://schemas.microsoft.com/office/drawing/2014/main" id="{2B7E6B61-7A90-482C-BE51-2AD1ED42C2DE}"/>
              </a:ext>
            </a:extLst>
          </p:cNvPr>
          <p:cNvSpPr/>
          <p:nvPr/>
        </p:nvSpPr>
        <p:spPr>
          <a:xfrm>
            <a:off x="4295761" y="1549291"/>
            <a:ext cx="1011246" cy="666021"/>
          </a:xfrm>
          <a:prstGeom prst="ellipse">
            <a:avLst/>
          </a:prstGeom>
          <a:solidFill>
            <a:schemeClr val="accent6">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4429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2">
            <a:extLst>
              <a:ext uri="{FF2B5EF4-FFF2-40B4-BE49-F238E27FC236}">
                <a16:creationId xmlns:a16="http://schemas.microsoft.com/office/drawing/2014/main" id="{3637D000-DFE8-EDCA-08BE-A21C92FA33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0422" y="1565934"/>
            <a:ext cx="3508289" cy="2690852"/>
          </a:xfrm>
          <a:prstGeom prst="rect">
            <a:avLst/>
          </a:prstGeom>
        </p:spPr>
      </p:pic>
      <p:pic>
        <p:nvPicPr>
          <p:cNvPr id="4" name="图片 4">
            <a:extLst>
              <a:ext uri="{FF2B5EF4-FFF2-40B4-BE49-F238E27FC236}">
                <a16:creationId xmlns:a16="http://schemas.microsoft.com/office/drawing/2014/main" id="{54679F4C-203B-8E8A-038D-67FED0669C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2855" y="1572891"/>
            <a:ext cx="3508289" cy="2676937"/>
          </a:xfrm>
          <a:prstGeom prst="rect">
            <a:avLst/>
          </a:prstGeom>
        </p:spPr>
      </p:pic>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2">
            <a:extLst>
              <a:ext uri="{FF2B5EF4-FFF2-40B4-BE49-F238E27FC236}">
                <a16:creationId xmlns:a16="http://schemas.microsoft.com/office/drawing/2014/main" id="{9B0C56A9-83CD-45A3-A909-BAC5BFEFB514}"/>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Motivation: Three Critical Pain Points</a:t>
            </a:r>
            <a:endParaRPr lang="en-US" sz="1400" dirty="0">
              <a:latin typeface="Arial" panose="020B0604020202020204" pitchFamily="34" charset="0"/>
              <a:cs typeface="Arial" panose="020B0604020202020204" pitchFamily="34" charset="0"/>
            </a:endParaRPr>
          </a:p>
        </p:txBody>
      </p:sp>
      <p:sp>
        <p:nvSpPr>
          <p:cNvPr id="20" name="AutoShape 3">
            <a:extLst>
              <a:ext uri="{FF2B5EF4-FFF2-40B4-BE49-F238E27FC236}">
                <a16:creationId xmlns:a16="http://schemas.microsoft.com/office/drawing/2014/main" id="{6F46AD4A-0218-4EB1-B670-95C92EDA9D1C}"/>
              </a:ext>
            </a:extLst>
          </p:cNvPr>
          <p:cNvSpPr/>
          <p:nvPr/>
        </p:nvSpPr>
        <p:spPr>
          <a:xfrm>
            <a:off x="762000" y="4556501"/>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1" name="Picture 4">
            <a:extLst>
              <a:ext uri="{FF2B5EF4-FFF2-40B4-BE49-F238E27FC236}">
                <a16:creationId xmlns:a16="http://schemas.microsoft.com/office/drawing/2014/main" id="{7F9D1EBF-5701-4A64-BAE8-2F010E568A7C}"/>
              </a:ext>
            </a:extLst>
          </p:cNvPr>
          <p:cNvPicPr>
            <a:picLocks noChangeAspect="1"/>
          </p:cNvPicPr>
          <p:nvPr/>
        </p:nvPicPr>
        <p:blipFill>
          <a:blip r:embed="rId6"/>
          <a:srcRect/>
          <a:stretch>
            <a:fillRect/>
          </a:stretch>
        </p:blipFill>
        <p:spPr>
          <a:xfrm>
            <a:off x="2032000" y="4556500"/>
            <a:ext cx="762000" cy="975085"/>
          </a:xfrm>
          <a:prstGeom prst="rect">
            <a:avLst/>
          </a:prstGeom>
          <a:noFill/>
          <a:ln w="25400" cap="flat" cmpd="sng">
            <a:noFill/>
            <a:prstDash val="solid"/>
            <a:round/>
          </a:ln>
        </p:spPr>
      </p:pic>
      <p:sp>
        <p:nvSpPr>
          <p:cNvPr id="22" name="AutoShape 5">
            <a:extLst>
              <a:ext uri="{FF2B5EF4-FFF2-40B4-BE49-F238E27FC236}">
                <a16:creationId xmlns:a16="http://schemas.microsoft.com/office/drawing/2014/main" id="{D45FE881-ED8D-48BC-A4B5-53BD83CD46A7}"/>
              </a:ext>
            </a:extLst>
          </p:cNvPr>
          <p:cNvSpPr/>
          <p:nvPr/>
        </p:nvSpPr>
        <p:spPr>
          <a:xfrm>
            <a:off x="889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DDoS Flood</a:t>
            </a:r>
            <a:endParaRPr lang="en-US" sz="1400" dirty="0">
              <a:latin typeface="Arial" panose="020B0604020202020204" pitchFamily="34" charset="0"/>
              <a:cs typeface="Arial" panose="020B0604020202020204" pitchFamily="34" charset="0"/>
            </a:endParaRPr>
          </a:p>
        </p:txBody>
      </p:sp>
      <p:sp>
        <p:nvSpPr>
          <p:cNvPr id="24" name="AutoShape 7">
            <a:extLst>
              <a:ext uri="{FF2B5EF4-FFF2-40B4-BE49-F238E27FC236}">
                <a16:creationId xmlns:a16="http://schemas.microsoft.com/office/drawing/2014/main" id="{FB4AF540-457A-47CD-8D3D-AE46D7CE7222}"/>
              </a:ext>
            </a:extLst>
          </p:cNvPr>
          <p:cNvSpPr/>
          <p:nvPr/>
        </p:nvSpPr>
        <p:spPr>
          <a:xfrm>
            <a:off x="4445000" y="4556500"/>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25" name="Picture 8">
            <a:extLst>
              <a:ext uri="{FF2B5EF4-FFF2-40B4-BE49-F238E27FC236}">
                <a16:creationId xmlns:a16="http://schemas.microsoft.com/office/drawing/2014/main" id="{1B7DC64F-7621-4B3F-A9E5-5A7F53E7F69C}"/>
              </a:ext>
            </a:extLst>
          </p:cNvPr>
          <p:cNvPicPr>
            <a:picLocks noChangeAspect="1"/>
          </p:cNvPicPr>
          <p:nvPr/>
        </p:nvPicPr>
        <p:blipFill>
          <a:blip r:embed="rId7"/>
          <a:srcRect/>
          <a:stretch>
            <a:fillRect/>
          </a:stretch>
        </p:blipFill>
        <p:spPr>
          <a:xfrm>
            <a:off x="5715000" y="4667299"/>
            <a:ext cx="762000" cy="741607"/>
          </a:xfrm>
          <a:prstGeom prst="rect">
            <a:avLst/>
          </a:prstGeom>
          <a:noFill/>
          <a:ln w="25400" cap="flat" cmpd="sng">
            <a:noFill/>
            <a:prstDash val="solid"/>
            <a:round/>
          </a:ln>
        </p:spPr>
      </p:pic>
      <p:sp>
        <p:nvSpPr>
          <p:cNvPr id="26" name="AutoShape 9">
            <a:extLst>
              <a:ext uri="{FF2B5EF4-FFF2-40B4-BE49-F238E27FC236}">
                <a16:creationId xmlns:a16="http://schemas.microsoft.com/office/drawing/2014/main" id="{EF51E025-E6D7-4057-ACB9-CF0F03005EF1}"/>
              </a:ext>
            </a:extLst>
          </p:cNvPr>
          <p:cNvSpPr/>
          <p:nvPr/>
        </p:nvSpPr>
        <p:spPr>
          <a:xfrm>
            <a:off x="4572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High Cost</a:t>
            </a:r>
            <a:endParaRPr lang="en-US" sz="1400" dirty="0">
              <a:latin typeface="Arial" panose="020B0604020202020204" pitchFamily="34" charset="0"/>
              <a:cs typeface="Arial" panose="020B0604020202020204" pitchFamily="34" charset="0"/>
            </a:endParaRPr>
          </a:p>
        </p:txBody>
      </p:sp>
      <p:sp>
        <p:nvSpPr>
          <p:cNvPr id="30" name="AutoShape 11">
            <a:extLst>
              <a:ext uri="{FF2B5EF4-FFF2-40B4-BE49-F238E27FC236}">
                <a16:creationId xmlns:a16="http://schemas.microsoft.com/office/drawing/2014/main" id="{59F243D9-79CE-4646-88D0-4A7075FBDA01}"/>
              </a:ext>
            </a:extLst>
          </p:cNvPr>
          <p:cNvSpPr/>
          <p:nvPr/>
        </p:nvSpPr>
        <p:spPr>
          <a:xfrm>
            <a:off x="8128000" y="4556501"/>
            <a:ext cx="3302000" cy="1689314"/>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32" name="Picture 12">
            <a:extLst>
              <a:ext uri="{FF2B5EF4-FFF2-40B4-BE49-F238E27FC236}">
                <a16:creationId xmlns:a16="http://schemas.microsoft.com/office/drawing/2014/main" id="{6FE17C93-E95A-4B09-BB4D-B343BA38B9AD}"/>
              </a:ext>
            </a:extLst>
          </p:cNvPr>
          <p:cNvPicPr>
            <a:picLocks noChangeAspect="1"/>
          </p:cNvPicPr>
          <p:nvPr/>
        </p:nvPicPr>
        <p:blipFill>
          <a:blip r:embed="rId8"/>
          <a:srcRect/>
          <a:stretch>
            <a:fillRect/>
          </a:stretch>
        </p:blipFill>
        <p:spPr>
          <a:xfrm>
            <a:off x="9398000" y="4667300"/>
            <a:ext cx="762000" cy="775582"/>
          </a:xfrm>
          <a:prstGeom prst="rect">
            <a:avLst/>
          </a:prstGeom>
          <a:noFill/>
          <a:ln w="25400" cap="flat" cmpd="sng">
            <a:noFill/>
            <a:prstDash val="solid"/>
            <a:round/>
          </a:ln>
        </p:spPr>
      </p:pic>
      <p:sp>
        <p:nvSpPr>
          <p:cNvPr id="33" name="AutoShape 13">
            <a:extLst>
              <a:ext uri="{FF2B5EF4-FFF2-40B4-BE49-F238E27FC236}">
                <a16:creationId xmlns:a16="http://schemas.microsoft.com/office/drawing/2014/main" id="{B9883D0A-5E9C-44C7-AFA4-9CF162EA32A6}"/>
              </a:ext>
            </a:extLst>
          </p:cNvPr>
          <p:cNvSpPr/>
          <p:nvPr/>
        </p:nvSpPr>
        <p:spPr>
          <a:xfrm>
            <a:off x="8255000" y="5652195"/>
            <a:ext cx="3048000" cy="277409"/>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Slow Convergence</a:t>
            </a:r>
            <a:endParaRPr lang="en-US" sz="1400" dirty="0">
              <a:latin typeface="Arial" panose="020B0604020202020204" pitchFamily="34" charset="0"/>
              <a:cs typeface="Arial" panose="020B0604020202020204" pitchFamily="34" charset="0"/>
            </a:endParaRPr>
          </a:p>
        </p:txBody>
      </p:sp>
      <p:sp>
        <p:nvSpPr>
          <p:cNvPr id="35" name="文本框 34">
            <a:extLst>
              <a:ext uri="{FF2B5EF4-FFF2-40B4-BE49-F238E27FC236}">
                <a16:creationId xmlns:a16="http://schemas.microsoft.com/office/drawing/2014/main" id="{03A63827-CFE8-4D32-ACBC-9468D2BFE682}"/>
              </a:ext>
            </a:extLst>
          </p:cNvPr>
          <p:cNvSpPr txBox="1"/>
          <p:nvPr/>
        </p:nvSpPr>
        <p:spPr>
          <a:xfrm>
            <a:off x="9913103" y="2472365"/>
            <a:ext cx="2171109" cy="646331"/>
          </a:xfrm>
          <a:prstGeom prst="rect">
            <a:avLst/>
          </a:prstGeom>
          <a:noFill/>
        </p:spPr>
        <p:txBody>
          <a:bodyPr wrap="square">
            <a:spAutoFit/>
          </a:bodyPr>
          <a:lstStyle/>
          <a:p>
            <a:r>
              <a:rPr lang="en-US" altLang="zh-CN" sz="1800" b="1" i="0" u="none" strike="noStrike" dirty="0">
                <a:solidFill>
                  <a:srgbClr val="FF0000"/>
                </a:solidFill>
                <a:latin typeface="Arial" panose="020B0604020202020204" pitchFamily="34" charset="0"/>
                <a:ea typeface="Noto Sans SC"/>
                <a:cs typeface="Arial" panose="020B0604020202020204" pitchFamily="34" charset="0"/>
                <a:sym typeface="Noto Sans SC"/>
              </a:rPr>
              <a:t>1.6–16× more than</a:t>
            </a:r>
            <a:r>
              <a:rPr lang="en-US" altLang="zh-CN" sz="1800" b="0" i="0" u="none" strike="noStrike" dirty="0">
                <a:solidFill>
                  <a:srgbClr val="4B5563"/>
                </a:solidFill>
                <a:latin typeface="Arial" panose="020B0604020202020204" pitchFamily="34" charset="0"/>
                <a:ea typeface="Noto Sans SC"/>
                <a:cs typeface="Arial" panose="020B0604020202020204" pitchFamily="34" charset="0"/>
                <a:sym typeface="Noto Sans SC"/>
              </a:rPr>
              <a:t> routers or switches</a:t>
            </a:r>
            <a:endParaRPr lang="zh-CN" altLang="en-US" dirty="0"/>
          </a:p>
        </p:txBody>
      </p:sp>
      <p:cxnSp>
        <p:nvCxnSpPr>
          <p:cNvPr id="39" name="直接箭头连接符 38">
            <a:extLst>
              <a:ext uri="{FF2B5EF4-FFF2-40B4-BE49-F238E27FC236}">
                <a16:creationId xmlns:a16="http://schemas.microsoft.com/office/drawing/2014/main" id="{E1A14585-8A2E-4B1A-92F8-D7BF05BC85A9}"/>
              </a:ext>
            </a:extLst>
          </p:cNvPr>
          <p:cNvCxnSpPr>
            <a:cxnSpLocks/>
          </p:cNvCxnSpPr>
          <p:nvPr/>
        </p:nvCxnSpPr>
        <p:spPr>
          <a:xfrm flipH="1" flipV="1">
            <a:off x="7620001" y="2070048"/>
            <a:ext cx="2221423" cy="51816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接箭头连接符 39">
            <a:extLst>
              <a:ext uri="{FF2B5EF4-FFF2-40B4-BE49-F238E27FC236}">
                <a16:creationId xmlns:a16="http://schemas.microsoft.com/office/drawing/2014/main" id="{8F33AA33-80C9-4775-AC71-AD87FE9E4DBD}"/>
              </a:ext>
            </a:extLst>
          </p:cNvPr>
          <p:cNvCxnSpPr>
            <a:cxnSpLocks/>
          </p:cNvCxnSpPr>
          <p:nvPr/>
        </p:nvCxnSpPr>
        <p:spPr>
          <a:xfrm flipH="1" flipV="1">
            <a:off x="8431078" y="2677754"/>
            <a:ext cx="1347923" cy="20954"/>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椭圆 41">
            <a:extLst>
              <a:ext uri="{FF2B5EF4-FFF2-40B4-BE49-F238E27FC236}">
                <a16:creationId xmlns:a16="http://schemas.microsoft.com/office/drawing/2014/main" id="{1EED3579-693A-4B83-858C-875274DC4388}"/>
              </a:ext>
            </a:extLst>
          </p:cNvPr>
          <p:cNvSpPr/>
          <p:nvPr/>
        </p:nvSpPr>
        <p:spPr>
          <a:xfrm>
            <a:off x="7675738" y="2434030"/>
            <a:ext cx="925821" cy="518167"/>
          </a:xfrm>
          <a:prstGeom prst="ellipse">
            <a:avLst/>
          </a:prstGeom>
          <a:solidFill>
            <a:schemeClr val="accent6">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椭圆 42">
            <a:extLst>
              <a:ext uri="{FF2B5EF4-FFF2-40B4-BE49-F238E27FC236}">
                <a16:creationId xmlns:a16="http://schemas.microsoft.com/office/drawing/2014/main" id="{808B2221-0451-4B50-A5B1-38588272FDEF}"/>
              </a:ext>
            </a:extLst>
          </p:cNvPr>
          <p:cNvSpPr/>
          <p:nvPr/>
        </p:nvSpPr>
        <p:spPr>
          <a:xfrm>
            <a:off x="6657218" y="1753838"/>
            <a:ext cx="923454" cy="639078"/>
          </a:xfrm>
          <a:prstGeom prst="ellipse">
            <a:avLst/>
          </a:prstGeom>
          <a:solidFill>
            <a:schemeClr val="accent6">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a:extLst>
              <a:ext uri="{FF2B5EF4-FFF2-40B4-BE49-F238E27FC236}">
                <a16:creationId xmlns:a16="http://schemas.microsoft.com/office/drawing/2014/main" id="{1E731617-0C44-47F4-A576-E9FA9643BDB0}"/>
              </a:ext>
            </a:extLst>
          </p:cNvPr>
          <p:cNvSpPr txBox="1"/>
          <p:nvPr/>
        </p:nvSpPr>
        <p:spPr>
          <a:xfrm>
            <a:off x="52691" y="2952197"/>
            <a:ext cx="1800635" cy="1200329"/>
          </a:xfrm>
          <a:prstGeom prst="rect">
            <a:avLst/>
          </a:prstGeom>
          <a:noFill/>
        </p:spPr>
        <p:txBody>
          <a:bodyPr wrap="square">
            <a:spAutoFit/>
          </a:bodyPr>
          <a:lstStyle/>
          <a:p>
            <a:r>
              <a:rPr lang="en-US" altLang="zh-CN" sz="1800" b="1" i="0" u="none" strike="noStrike" dirty="0">
                <a:solidFill>
                  <a:srgbClr val="FF0000"/>
                </a:solidFill>
                <a:latin typeface="Noto Sans SC"/>
                <a:ea typeface="Noto Sans SC"/>
                <a:cs typeface="Noto Sans SC"/>
                <a:sym typeface="Noto Sans SC"/>
              </a:rPr>
              <a:t>4,200 attacks </a:t>
            </a:r>
            <a:r>
              <a:rPr lang="en-US" altLang="zh-CN" sz="1800" b="0" i="0" u="none" strike="noStrike" dirty="0">
                <a:solidFill>
                  <a:srgbClr val="4B5563"/>
                </a:solidFill>
                <a:latin typeface="Noto Sans SC"/>
                <a:ea typeface="Noto Sans SC"/>
                <a:cs typeface="Noto Sans SC"/>
                <a:sym typeface="Noto Sans SC"/>
              </a:rPr>
              <a:t>in 3 months, with </a:t>
            </a:r>
            <a:r>
              <a:rPr lang="en-US" altLang="zh-CN" sz="1800" b="1" i="0" u="none" strike="noStrike" dirty="0">
                <a:solidFill>
                  <a:srgbClr val="FF0000"/>
                </a:solidFill>
                <a:latin typeface="Noto Sans SC"/>
                <a:ea typeface="Noto Sans SC"/>
                <a:cs typeface="Noto Sans SC"/>
                <a:sym typeface="Noto Sans SC"/>
              </a:rPr>
              <a:t>15.5% </a:t>
            </a:r>
            <a:r>
              <a:rPr lang="en-US" altLang="zh-CN" sz="1800" b="0" i="0" u="none" strike="noStrike" dirty="0">
                <a:solidFill>
                  <a:srgbClr val="4B5563"/>
                </a:solidFill>
                <a:latin typeface="Noto Sans SC"/>
                <a:ea typeface="Noto Sans SC"/>
                <a:cs typeface="Noto Sans SC"/>
                <a:sym typeface="Noto Sans SC"/>
              </a:rPr>
              <a:t>overflows</a:t>
            </a:r>
            <a:endParaRPr lang="zh-CN" altLang="en-US" dirty="0"/>
          </a:p>
        </p:txBody>
      </p:sp>
      <p:cxnSp>
        <p:nvCxnSpPr>
          <p:cNvPr id="46" name="直接箭头连接符 45">
            <a:extLst>
              <a:ext uri="{FF2B5EF4-FFF2-40B4-BE49-F238E27FC236}">
                <a16:creationId xmlns:a16="http://schemas.microsoft.com/office/drawing/2014/main" id="{74EB8D63-A0FA-4CE5-A2AB-EE0756BCFF9F}"/>
              </a:ext>
            </a:extLst>
          </p:cNvPr>
          <p:cNvCxnSpPr>
            <a:cxnSpLocks/>
          </p:cNvCxnSpPr>
          <p:nvPr/>
        </p:nvCxnSpPr>
        <p:spPr>
          <a:xfrm flipV="1">
            <a:off x="1747153" y="2225978"/>
            <a:ext cx="2730345" cy="130263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0" name="椭圆 49">
            <a:extLst>
              <a:ext uri="{FF2B5EF4-FFF2-40B4-BE49-F238E27FC236}">
                <a16:creationId xmlns:a16="http://schemas.microsoft.com/office/drawing/2014/main" id="{2B7E6B61-7A90-482C-BE51-2AD1ED42C2DE}"/>
              </a:ext>
            </a:extLst>
          </p:cNvPr>
          <p:cNvSpPr/>
          <p:nvPr/>
        </p:nvSpPr>
        <p:spPr>
          <a:xfrm>
            <a:off x="4295761" y="1549291"/>
            <a:ext cx="1011246" cy="666021"/>
          </a:xfrm>
          <a:prstGeom prst="ellipse">
            <a:avLst/>
          </a:prstGeom>
          <a:solidFill>
            <a:schemeClr val="accent6">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562454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fade">
                                      <p:cBhvr>
                                        <p:cTn id="10" dur="500"/>
                                        <p:tgtEl>
                                          <p:spTgt spid="4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500"/>
                                        <p:tgtEl>
                                          <p:spTgt spid="4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par>
                                <p:cTn id="17" presetID="10" presetClass="entr" presetSubtype="0" fill="hold" nodeType="with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fade">
                                      <p:cBhvr>
                                        <p:cTn id="19" dur="500"/>
                                        <p:tgtEl>
                                          <p:spTgt spid="4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5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Design Principles</a:t>
            </a:r>
          </a:p>
        </p:txBody>
      </p:sp>
      <p:sp>
        <p:nvSpPr>
          <p:cNvPr id="49" name="AutoShape 3">
            <a:extLst>
              <a:ext uri="{FF2B5EF4-FFF2-40B4-BE49-F238E27FC236}">
                <a16:creationId xmlns:a16="http://schemas.microsoft.com/office/drawing/2014/main" id="{F87B06D9-F8FB-49EA-94D6-1D86B71B963A}"/>
              </a:ext>
            </a:extLst>
          </p:cNvPr>
          <p:cNvSpPr/>
          <p:nvPr/>
        </p:nvSpPr>
        <p:spPr>
          <a:xfrm>
            <a:off x="762000" y="1778000"/>
            <a:ext cx="2476500" cy="4318000"/>
          </a:xfrm>
          <a:prstGeom prst="roundRect">
            <a:avLst>
              <a:gd name="adj" fmla="val 6153"/>
            </a:avLst>
          </a:prstGeom>
          <a:solidFill>
            <a:srgbClr val="FFFFFF">
              <a:alpha val="100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50" name="Picture 4">
            <a:extLst>
              <a:ext uri="{FF2B5EF4-FFF2-40B4-BE49-F238E27FC236}">
                <a16:creationId xmlns:a16="http://schemas.microsoft.com/office/drawing/2014/main" id="{15B0C0BE-FCBA-4BB3-95BD-49C57859515E}"/>
              </a:ext>
            </a:extLst>
          </p:cNvPr>
          <p:cNvPicPr>
            <a:picLocks noChangeAspect="1"/>
          </p:cNvPicPr>
          <p:nvPr/>
        </p:nvPicPr>
        <p:blipFill>
          <a:blip r:embed="rId4"/>
          <a:srcRect/>
          <a:stretch>
            <a:fillRect/>
          </a:stretch>
        </p:blipFill>
        <p:spPr>
          <a:xfrm>
            <a:off x="1485900" y="2159000"/>
            <a:ext cx="1016000" cy="1016000"/>
          </a:xfrm>
          <a:prstGeom prst="rect">
            <a:avLst/>
          </a:prstGeom>
          <a:noFill/>
          <a:ln w="25400" cap="flat" cmpd="sng">
            <a:noFill/>
            <a:prstDash val="solid"/>
            <a:round/>
          </a:ln>
        </p:spPr>
      </p:pic>
      <p:sp>
        <p:nvSpPr>
          <p:cNvPr id="51" name="AutoShape 5">
            <a:extLst>
              <a:ext uri="{FF2B5EF4-FFF2-40B4-BE49-F238E27FC236}">
                <a16:creationId xmlns:a16="http://schemas.microsoft.com/office/drawing/2014/main" id="{49E7F719-C2B2-4C9D-ABCD-8579B2B768DB}"/>
              </a:ext>
            </a:extLst>
          </p:cNvPr>
          <p:cNvSpPr/>
          <p:nvPr/>
        </p:nvSpPr>
        <p:spPr>
          <a:xfrm>
            <a:off x="889000" y="3429000"/>
            <a:ext cx="22225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Reliability</a:t>
            </a:r>
            <a:endParaRPr lang="en-US" sz="1200" dirty="0">
              <a:latin typeface="Arial" panose="020B0604020202020204" pitchFamily="34" charset="0"/>
              <a:cs typeface="Arial" panose="020B0604020202020204" pitchFamily="34" charset="0"/>
            </a:endParaRPr>
          </a:p>
        </p:txBody>
      </p:sp>
      <p:sp>
        <p:nvSpPr>
          <p:cNvPr id="52" name="AutoShape 6">
            <a:extLst>
              <a:ext uri="{FF2B5EF4-FFF2-40B4-BE49-F238E27FC236}">
                <a16:creationId xmlns:a16="http://schemas.microsoft.com/office/drawing/2014/main" id="{891FAD2B-6C80-4C6E-989B-05270B1C5D76}"/>
              </a:ext>
            </a:extLst>
          </p:cNvPr>
          <p:cNvSpPr/>
          <p:nvPr/>
        </p:nvSpPr>
        <p:spPr>
          <a:xfrm>
            <a:off x="1143000" y="4318000"/>
            <a:ext cx="1714500" cy="25400"/>
          </a:xfrm>
          <a:prstGeom prst="roundRect">
            <a:avLst>
              <a:gd name="adj" fmla="val 0"/>
            </a:avLst>
          </a:prstGeom>
          <a:solidFill>
            <a:srgbClr val="00529B">
              <a:alpha val="3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53" name="AutoShape 7">
            <a:extLst>
              <a:ext uri="{FF2B5EF4-FFF2-40B4-BE49-F238E27FC236}">
                <a16:creationId xmlns:a16="http://schemas.microsoft.com/office/drawing/2014/main" id="{65D0D4CA-92F5-4E0B-9981-23833979E9CB}"/>
              </a:ext>
            </a:extLst>
          </p:cNvPr>
          <p:cNvSpPr/>
          <p:nvPr/>
        </p:nvSpPr>
        <p:spPr>
          <a:xfrm>
            <a:off x="921504" y="4826000"/>
            <a:ext cx="2222500" cy="1143000"/>
          </a:xfrm>
          <a:prstGeom prst="rect">
            <a:avLst/>
          </a:prstGeom>
          <a:noFill/>
          <a:ln w="12700" cap="flat" cmpd="sng">
            <a:noFill/>
            <a:prstDash val="solid"/>
            <a:round/>
          </a:ln>
        </p:spPr>
        <p:txBody>
          <a:bodyPr vert="horz" wrap="square" lIns="0" tIns="0" rIns="0" bIns="0" rtlCol="0" anchor="ctr" anchorCtr="0"/>
          <a:lstStyle/>
          <a:p>
            <a:pPr indent="0" algn="ctr">
              <a:lnSpc>
                <a:spcPct val="116666"/>
              </a:lnSpc>
              <a:defRPr/>
            </a:pP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Resilient to DDoS attacks.</a:t>
            </a:r>
            <a:endParaRPr lang="en-US" sz="1600" dirty="0">
              <a:latin typeface="Arial" panose="020B0604020202020204" pitchFamily="34" charset="0"/>
              <a:cs typeface="Arial" panose="020B0604020202020204" pitchFamily="34" charset="0"/>
            </a:endParaRPr>
          </a:p>
        </p:txBody>
      </p:sp>
      <p:sp>
        <p:nvSpPr>
          <p:cNvPr id="54" name="AutoShape 8">
            <a:extLst>
              <a:ext uri="{FF2B5EF4-FFF2-40B4-BE49-F238E27FC236}">
                <a16:creationId xmlns:a16="http://schemas.microsoft.com/office/drawing/2014/main" id="{783BE713-F10E-4CAD-A003-0CE88400B69A}"/>
              </a:ext>
            </a:extLst>
          </p:cNvPr>
          <p:cNvSpPr/>
          <p:nvPr/>
        </p:nvSpPr>
        <p:spPr>
          <a:xfrm>
            <a:off x="3492500" y="1778000"/>
            <a:ext cx="2476500" cy="4318000"/>
          </a:xfrm>
          <a:prstGeom prst="roundRect">
            <a:avLst>
              <a:gd name="adj" fmla="val 6153"/>
            </a:avLst>
          </a:prstGeom>
          <a:solidFill>
            <a:srgbClr val="FFFFFF">
              <a:alpha val="100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55" name="Picture 9">
            <a:extLst>
              <a:ext uri="{FF2B5EF4-FFF2-40B4-BE49-F238E27FC236}">
                <a16:creationId xmlns:a16="http://schemas.microsoft.com/office/drawing/2014/main" id="{E1CFDC4A-6BD7-4F2C-A468-2648E5F0E9CA}"/>
              </a:ext>
            </a:extLst>
          </p:cNvPr>
          <p:cNvPicPr>
            <a:picLocks noChangeAspect="1"/>
          </p:cNvPicPr>
          <p:nvPr/>
        </p:nvPicPr>
        <p:blipFill>
          <a:blip r:embed="rId5"/>
          <a:srcRect/>
          <a:stretch>
            <a:fillRect/>
          </a:stretch>
        </p:blipFill>
        <p:spPr>
          <a:xfrm>
            <a:off x="4216400" y="2159000"/>
            <a:ext cx="1016000" cy="1016000"/>
          </a:xfrm>
          <a:prstGeom prst="rect">
            <a:avLst/>
          </a:prstGeom>
          <a:noFill/>
          <a:ln w="25400" cap="flat" cmpd="sng">
            <a:noFill/>
            <a:prstDash val="solid"/>
            <a:round/>
          </a:ln>
        </p:spPr>
      </p:pic>
      <p:sp>
        <p:nvSpPr>
          <p:cNvPr id="56" name="AutoShape 10">
            <a:extLst>
              <a:ext uri="{FF2B5EF4-FFF2-40B4-BE49-F238E27FC236}">
                <a16:creationId xmlns:a16="http://schemas.microsoft.com/office/drawing/2014/main" id="{7C3BEEAD-D57F-4324-A406-7FD419F03192}"/>
              </a:ext>
            </a:extLst>
          </p:cNvPr>
          <p:cNvSpPr/>
          <p:nvPr/>
        </p:nvSpPr>
        <p:spPr>
          <a:xfrm>
            <a:off x="3619500" y="3429000"/>
            <a:ext cx="22225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dirty="0">
                <a:solidFill>
                  <a:srgbClr val="00529B"/>
                </a:solidFill>
                <a:latin typeface="Arial" panose="020B0604020202020204" pitchFamily="34" charset="0"/>
                <a:ea typeface="Noto Sans SC"/>
                <a:cs typeface="Arial" panose="020B0604020202020204" pitchFamily="34" charset="0"/>
                <a:sym typeface="Noto Sans SC"/>
              </a:rPr>
              <a:t>Cost-effectiveness</a:t>
            </a:r>
            <a:endParaRPr lang="en-US" sz="1200" dirty="0">
              <a:latin typeface="Arial" panose="020B0604020202020204" pitchFamily="34" charset="0"/>
              <a:cs typeface="Arial" panose="020B0604020202020204" pitchFamily="34" charset="0"/>
            </a:endParaRPr>
          </a:p>
        </p:txBody>
      </p:sp>
      <p:sp>
        <p:nvSpPr>
          <p:cNvPr id="57" name="AutoShape 11">
            <a:extLst>
              <a:ext uri="{FF2B5EF4-FFF2-40B4-BE49-F238E27FC236}">
                <a16:creationId xmlns:a16="http://schemas.microsoft.com/office/drawing/2014/main" id="{5D0F928B-E295-4166-A0F4-FFD9DDBA9CAA}"/>
              </a:ext>
            </a:extLst>
          </p:cNvPr>
          <p:cNvSpPr/>
          <p:nvPr/>
        </p:nvSpPr>
        <p:spPr>
          <a:xfrm>
            <a:off x="3873500" y="4318000"/>
            <a:ext cx="1714500" cy="25400"/>
          </a:xfrm>
          <a:prstGeom prst="roundRect">
            <a:avLst>
              <a:gd name="adj" fmla="val 0"/>
            </a:avLst>
          </a:prstGeom>
          <a:solidFill>
            <a:srgbClr val="00529B">
              <a:alpha val="3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58" name="AutoShape 12">
            <a:extLst>
              <a:ext uri="{FF2B5EF4-FFF2-40B4-BE49-F238E27FC236}">
                <a16:creationId xmlns:a16="http://schemas.microsoft.com/office/drawing/2014/main" id="{AB572173-FCAF-41BB-B48E-D961D4B54787}"/>
              </a:ext>
            </a:extLst>
          </p:cNvPr>
          <p:cNvSpPr/>
          <p:nvPr/>
        </p:nvSpPr>
        <p:spPr>
          <a:xfrm>
            <a:off x="3652004" y="4826000"/>
            <a:ext cx="2222500" cy="1143000"/>
          </a:xfrm>
          <a:prstGeom prst="rect">
            <a:avLst/>
          </a:prstGeom>
          <a:noFill/>
          <a:ln w="12700" cap="flat" cmpd="sng">
            <a:noFill/>
            <a:prstDash val="solid"/>
            <a:round/>
          </a:ln>
        </p:spPr>
        <p:txBody>
          <a:bodyPr vert="horz" wrap="square" lIns="0" tIns="0" rIns="0" bIns="0" rtlCol="0" anchor="ctr" anchorCtr="0"/>
          <a:lstStyle/>
          <a:p>
            <a:pPr indent="0" algn="ctr">
              <a:lnSpc>
                <a:spcPct val="116666"/>
              </a:lnSpc>
              <a:defRPr/>
            </a:pP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Low hardware cost using commodity switches.</a:t>
            </a:r>
            <a:endParaRPr lang="en-US" sz="1600" dirty="0">
              <a:latin typeface="Arial" panose="020B0604020202020204" pitchFamily="34" charset="0"/>
              <a:cs typeface="Arial" panose="020B0604020202020204" pitchFamily="34" charset="0"/>
            </a:endParaRPr>
          </a:p>
        </p:txBody>
      </p:sp>
      <p:sp>
        <p:nvSpPr>
          <p:cNvPr id="59" name="AutoShape 13">
            <a:extLst>
              <a:ext uri="{FF2B5EF4-FFF2-40B4-BE49-F238E27FC236}">
                <a16:creationId xmlns:a16="http://schemas.microsoft.com/office/drawing/2014/main" id="{00ECA99B-54D3-4191-AA36-126D220B7904}"/>
              </a:ext>
            </a:extLst>
          </p:cNvPr>
          <p:cNvSpPr/>
          <p:nvPr/>
        </p:nvSpPr>
        <p:spPr>
          <a:xfrm>
            <a:off x="6223000" y="1778000"/>
            <a:ext cx="2476500" cy="4318000"/>
          </a:xfrm>
          <a:prstGeom prst="roundRect">
            <a:avLst>
              <a:gd name="adj" fmla="val 6153"/>
            </a:avLst>
          </a:prstGeom>
          <a:solidFill>
            <a:srgbClr val="FFFFFF">
              <a:alpha val="100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60" name="Picture 14">
            <a:extLst>
              <a:ext uri="{FF2B5EF4-FFF2-40B4-BE49-F238E27FC236}">
                <a16:creationId xmlns:a16="http://schemas.microsoft.com/office/drawing/2014/main" id="{80CCCBF9-F310-4156-98BD-18D1CF013ECF}"/>
              </a:ext>
            </a:extLst>
          </p:cNvPr>
          <p:cNvPicPr>
            <a:picLocks noChangeAspect="1"/>
          </p:cNvPicPr>
          <p:nvPr/>
        </p:nvPicPr>
        <p:blipFill>
          <a:blip r:embed="rId6"/>
          <a:srcRect t="10493" b="10493"/>
          <a:stretch>
            <a:fillRect/>
          </a:stretch>
        </p:blipFill>
        <p:spPr>
          <a:xfrm>
            <a:off x="6946900" y="2159000"/>
            <a:ext cx="1016000" cy="1016000"/>
          </a:xfrm>
          <a:prstGeom prst="rect">
            <a:avLst/>
          </a:prstGeom>
          <a:noFill/>
          <a:ln w="25400" cap="flat" cmpd="sng">
            <a:noFill/>
            <a:prstDash val="solid"/>
            <a:round/>
          </a:ln>
        </p:spPr>
      </p:pic>
      <p:sp>
        <p:nvSpPr>
          <p:cNvPr id="61" name="AutoShape 15">
            <a:extLst>
              <a:ext uri="{FF2B5EF4-FFF2-40B4-BE49-F238E27FC236}">
                <a16:creationId xmlns:a16="http://schemas.microsoft.com/office/drawing/2014/main" id="{01C4B800-4BC1-4F72-AFF4-E8A59D62924E}"/>
              </a:ext>
            </a:extLst>
          </p:cNvPr>
          <p:cNvSpPr/>
          <p:nvPr/>
        </p:nvSpPr>
        <p:spPr>
          <a:xfrm>
            <a:off x="6350000" y="3429000"/>
            <a:ext cx="22225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00529B"/>
                </a:solidFill>
                <a:latin typeface="Arial" panose="020B0604020202020204" pitchFamily="34" charset="0"/>
                <a:ea typeface="Noto Sans SC"/>
                <a:cs typeface="Arial" panose="020B0604020202020204" pitchFamily="34" charset="0"/>
                <a:sym typeface="Noto Sans SC"/>
              </a:rPr>
              <a:t>Fast Convergence</a:t>
            </a:r>
            <a:endParaRPr lang="en-US" sz="1200">
              <a:latin typeface="Arial" panose="020B0604020202020204" pitchFamily="34" charset="0"/>
              <a:cs typeface="Arial" panose="020B0604020202020204" pitchFamily="34" charset="0"/>
            </a:endParaRPr>
          </a:p>
        </p:txBody>
      </p:sp>
      <p:sp>
        <p:nvSpPr>
          <p:cNvPr id="62" name="AutoShape 16">
            <a:extLst>
              <a:ext uri="{FF2B5EF4-FFF2-40B4-BE49-F238E27FC236}">
                <a16:creationId xmlns:a16="http://schemas.microsoft.com/office/drawing/2014/main" id="{43FAE494-26EB-4BC1-9D92-61B7338C990A}"/>
              </a:ext>
            </a:extLst>
          </p:cNvPr>
          <p:cNvSpPr/>
          <p:nvPr/>
        </p:nvSpPr>
        <p:spPr>
          <a:xfrm>
            <a:off x="6604000" y="4318000"/>
            <a:ext cx="1714500" cy="25400"/>
          </a:xfrm>
          <a:prstGeom prst="roundRect">
            <a:avLst>
              <a:gd name="adj" fmla="val 0"/>
            </a:avLst>
          </a:prstGeom>
          <a:solidFill>
            <a:srgbClr val="00529B">
              <a:alpha val="3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63" name="AutoShape 17">
            <a:extLst>
              <a:ext uri="{FF2B5EF4-FFF2-40B4-BE49-F238E27FC236}">
                <a16:creationId xmlns:a16="http://schemas.microsoft.com/office/drawing/2014/main" id="{2DBCED68-AF9A-4C9B-800F-9ACB624D4D0C}"/>
              </a:ext>
            </a:extLst>
          </p:cNvPr>
          <p:cNvSpPr/>
          <p:nvPr/>
        </p:nvSpPr>
        <p:spPr>
          <a:xfrm>
            <a:off x="6382504" y="4826000"/>
            <a:ext cx="2222500" cy="1143000"/>
          </a:xfrm>
          <a:prstGeom prst="rect">
            <a:avLst/>
          </a:prstGeom>
          <a:noFill/>
          <a:ln w="12700" cap="flat" cmpd="sng">
            <a:noFill/>
            <a:prstDash val="solid"/>
            <a:round/>
          </a:ln>
        </p:spPr>
        <p:txBody>
          <a:bodyPr vert="horz" wrap="square" lIns="0" tIns="0" rIns="0" bIns="0" rtlCol="0" anchor="ctr" anchorCtr="0"/>
          <a:lstStyle/>
          <a:p>
            <a:pPr indent="0" algn="ctr">
              <a:lnSpc>
                <a:spcPct val="116666"/>
              </a:lnSpc>
              <a:defRPr/>
            </a:pP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Seconds-level route convergence.</a:t>
            </a:r>
            <a:endParaRPr lang="en-US" sz="1600" dirty="0">
              <a:latin typeface="Arial" panose="020B0604020202020204" pitchFamily="34" charset="0"/>
              <a:cs typeface="Arial" panose="020B0604020202020204" pitchFamily="34" charset="0"/>
            </a:endParaRPr>
          </a:p>
        </p:txBody>
      </p:sp>
      <p:sp>
        <p:nvSpPr>
          <p:cNvPr id="64" name="AutoShape 18">
            <a:extLst>
              <a:ext uri="{FF2B5EF4-FFF2-40B4-BE49-F238E27FC236}">
                <a16:creationId xmlns:a16="http://schemas.microsoft.com/office/drawing/2014/main" id="{7957BCF1-6425-4C69-95CB-33DF593B0FDC}"/>
              </a:ext>
            </a:extLst>
          </p:cNvPr>
          <p:cNvSpPr/>
          <p:nvPr/>
        </p:nvSpPr>
        <p:spPr>
          <a:xfrm>
            <a:off x="8953500" y="1778000"/>
            <a:ext cx="2476500" cy="4318000"/>
          </a:xfrm>
          <a:prstGeom prst="roundRect">
            <a:avLst>
              <a:gd name="adj" fmla="val 6153"/>
            </a:avLst>
          </a:prstGeom>
          <a:solidFill>
            <a:srgbClr val="FFFFFF">
              <a:alpha val="100000"/>
            </a:srgbClr>
          </a:solidFill>
          <a:ln w="12700" cap="flat" cmpd="sng">
            <a:solidFill>
              <a:schemeClr val="accent1"/>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pic>
        <p:nvPicPr>
          <p:cNvPr id="65" name="Picture 19">
            <a:extLst>
              <a:ext uri="{FF2B5EF4-FFF2-40B4-BE49-F238E27FC236}">
                <a16:creationId xmlns:a16="http://schemas.microsoft.com/office/drawing/2014/main" id="{F0645CFD-C99C-4ADF-BAF4-E26A22873138}"/>
              </a:ext>
            </a:extLst>
          </p:cNvPr>
          <p:cNvPicPr>
            <a:picLocks noChangeAspect="1"/>
          </p:cNvPicPr>
          <p:nvPr/>
        </p:nvPicPr>
        <p:blipFill>
          <a:blip r:embed="rId7"/>
          <a:srcRect/>
          <a:stretch>
            <a:fillRect/>
          </a:stretch>
        </p:blipFill>
        <p:spPr>
          <a:xfrm>
            <a:off x="9677400" y="2159000"/>
            <a:ext cx="1016000" cy="1016000"/>
          </a:xfrm>
          <a:prstGeom prst="rect">
            <a:avLst/>
          </a:prstGeom>
          <a:noFill/>
          <a:ln w="25400" cap="flat" cmpd="sng">
            <a:noFill/>
            <a:prstDash val="solid"/>
            <a:round/>
          </a:ln>
        </p:spPr>
      </p:pic>
      <p:sp>
        <p:nvSpPr>
          <p:cNvPr id="66" name="AutoShape 20">
            <a:extLst>
              <a:ext uri="{FF2B5EF4-FFF2-40B4-BE49-F238E27FC236}">
                <a16:creationId xmlns:a16="http://schemas.microsoft.com/office/drawing/2014/main" id="{E7E74BFB-2C9D-403B-A765-F6ABFB40D522}"/>
              </a:ext>
            </a:extLst>
          </p:cNvPr>
          <p:cNvSpPr/>
          <p:nvPr/>
        </p:nvSpPr>
        <p:spPr>
          <a:xfrm>
            <a:off x="9080500" y="3429000"/>
            <a:ext cx="2222500" cy="508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2400" b="1" i="0" u="none" strike="noStrike">
                <a:solidFill>
                  <a:srgbClr val="00529B"/>
                </a:solidFill>
                <a:latin typeface="Arial" panose="020B0604020202020204" pitchFamily="34" charset="0"/>
                <a:ea typeface="Noto Sans SC"/>
                <a:cs typeface="Arial" panose="020B0604020202020204" pitchFamily="34" charset="0"/>
                <a:sym typeface="Noto Sans SC"/>
              </a:rPr>
              <a:t>Flexibility</a:t>
            </a:r>
            <a:endParaRPr lang="en-US" sz="1200">
              <a:latin typeface="Arial" panose="020B0604020202020204" pitchFamily="34" charset="0"/>
              <a:cs typeface="Arial" panose="020B0604020202020204" pitchFamily="34" charset="0"/>
            </a:endParaRPr>
          </a:p>
        </p:txBody>
      </p:sp>
      <p:sp>
        <p:nvSpPr>
          <p:cNvPr id="67" name="AutoShape 21">
            <a:extLst>
              <a:ext uri="{FF2B5EF4-FFF2-40B4-BE49-F238E27FC236}">
                <a16:creationId xmlns:a16="http://schemas.microsoft.com/office/drawing/2014/main" id="{E733A816-E974-4719-95D0-698C75ADA66E}"/>
              </a:ext>
            </a:extLst>
          </p:cNvPr>
          <p:cNvSpPr/>
          <p:nvPr/>
        </p:nvSpPr>
        <p:spPr>
          <a:xfrm>
            <a:off x="9334500" y="4318000"/>
            <a:ext cx="1714500" cy="25400"/>
          </a:xfrm>
          <a:prstGeom prst="roundRect">
            <a:avLst>
              <a:gd name="adj" fmla="val 0"/>
            </a:avLst>
          </a:prstGeom>
          <a:solidFill>
            <a:srgbClr val="00529B">
              <a:alpha val="3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68" name="AutoShape 22">
            <a:extLst>
              <a:ext uri="{FF2B5EF4-FFF2-40B4-BE49-F238E27FC236}">
                <a16:creationId xmlns:a16="http://schemas.microsoft.com/office/drawing/2014/main" id="{E7943CD4-15AD-462A-869B-213B4F42A1C6}"/>
              </a:ext>
            </a:extLst>
          </p:cNvPr>
          <p:cNvSpPr/>
          <p:nvPr/>
        </p:nvSpPr>
        <p:spPr>
          <a:xfrm>
            <a:off x="9113004" y="4826000"/>
            <a:ext cx="2222500" cy="1143000"/>
          </a:xfrm>
          <a:prstGeom prst="rect">
            <a:avLst/>
          </a:prstGeom>
          <a:noFill/>
          <a:ln w="12700" cap="flat" cmpd="sng">
            <a:noFill/>
            <a:prstDash val="solid"/>
            <a:round/>
          </a:ln>
        </p:spPr>
        <p:txBody>
          <a:bodyPr vert="horz" wrap="square" lIns="0" tIns="0" rIns="0" bIns="0" rtlCol="0" anchor="ctr" anchorCtr="0"/>
          <a:lstStyle/>
          <a:p>
            <a:pPr indent="0" algn="ctr">
              <a:lnSpc>
                <a:spcPct val="116666"/>
              </a:lnSpc>
              <a:defRPr/>
            </a:pPr>
            <a:r>
              <a:rPr lang="en-US" sz="2000" b="0" i="0" u="none" strike="noStrike" dirty="0">
                <a:solidFill>
                  <a:srgbClr val="4B5563"/>
                </a:solidFill>
                <a:latin typeface="Arial" panose="020B0604020202020204" pitchFamily="34" charset="0"/>
                <a:ea typeface="Noto Sans SC"/>
                <a:cs typeface="Arial" panose="020B0604020202020204" pitchFamily="34" charset="0"/>
                <a:sym typeface="Noto Sans SC"/>
              </a:rPr>
              <a:t>Support application-aware routing policies.</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1196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Janus Overview</a:t>
            </a:r>
          </a:p>
        </p:txBody>
      </p:sp>
      <p:sp>
        <p:nvSpPr>
          <p:cNvPr id="24" name="AutoShape 3">
            <a:extLst>
              <a:ext uri="{FF2B5EF4-FFF2-40B4-BE49-F238E27FC236}">
                <a16:creationId xmlns:a16="http://schemas.microsoft.com/office/drawing/2014/main" id="{B8665F8E-43A3-43A2-A6FB-9BDDF7D36525}"/>
              </a:ext>
            </a:extLst>
          </p:cNvPr>
          <p:cNvSpPr/>
          <p:nvPr/>
        </p:nvSpPr>
        <p:spPr>
          <a:xfrm>
            <a:off x="762000" y="1651000"/>
            <a:ext cx="5080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200" b="1" i="0" u="none" strike="noStrike" dirty="0">
                <a:latin typeface="Arial" panose="020B0604020202020204" pitchFamily="34" charset="0"/>
                <a:ea typeface="Noto Sans SC"/>
                <a:cs typeface="Arial" panose="020B0604020202020204" pitchFamily="34" charset="0"/>
                <a:sym typeface="Noto Sans SC"/>
              </a:rPr>
              <a:t>A Hybrid Architecture:</a:t>
            </a:r>
            <a:br>
              <a:rPr lang="en-US" sz="2200" b="1" i="0" u="none" strike="noStrike" dirty="0">
                <a:latin typeface="Arial" panose="020B0604020202020204" pitchFamily="34" charset="0"/>
                <a:ea typeface="Noto Sans SC"/>
                <a:cs typeface="Arial" panose="020B0604020202020204" pitchFamily="34" charset="0"/>
                <a:sym typeface="Noto Sans SC"/>
              </a:rPr>
            </a:br>
            <a:r>
              <a:rPr lang="en-US" sz="2200" b="1" i="1" u="none" strike="noStrike" dirty="0">
                <a:latin typeface="Arial" panose="020B0604020202020204" pitchFamily="34" charset="0"/>
                <a:ea typeface="Noto Sans SC"/>
                <a:cs typeface="Arial" panose="020B0604020202020204" pitchFamily="34" charset="0"/>
                <a:sym typeface="Noto Sans SC"/>
              </a:rPr>
              <a:t>Programmable Switch + Host</a:t>
            </a:r>
            <a:endParaRPr lang="en-US" sz="1100" i="1" dirty="0">
              <a:latin typeface="Arial" panose="020B0604020202020204" pitchFamily="34" charset="0"/>
              <a:cs typeface="Arial" panose="020B0604020202020204" pitchFamily="34" charset="0"/>
            </a:endParaRPr>
          </a:p>
        </p:txBody>
      </p:sp>
      <p:sp>
        <p:nvSpPr>
          <p:cNvPr id="25" name="AutoShape 4">
            <a:extLst>
              <a:ext uri="{FF2B5EF4-FFF2-40B4-BE49-F238E27FC236}">
                <a16:creationId xmlns:a16="http://schemas.microsoft.com/office/drawing/2014/main" id="{6A5B4540-DC02-4126-9761-C9113A1080B3}"/>
              </a:ext>
            </a:extLst>
          </p:cNvPr>
          <p:cNvSpPr/>
          <p:nvPr/>
        </p:nvSpPr>
        <p:spPr>
          <a:xfrm>
            <a:off x="762000" y="3136395"/>
            <a:ext cx="5080000" cy="1143000"/>
          </a:xfrm>
          <a:prstGeom prst="roundRect">
            <a:avLst>
              <a:gd name="adj" fmla="val 8888"/>
            </a:avLst>
          </a:prstGeom>
          <a:solidFill>
            <a:srgbClr val="E6F2FF">
              <a:alpha val="100000"/>
            </a:srgbClr>
          </a:solidFill>
          <a:ln w="12700" cap="flat" cmpd="sng">
            <a:solidFill>
              <a:srgbClr val="00529B">
                <a:alpha val="3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6" name="AutoShape 5">
            <a:extLst>
              <a:ext uri="{FF2B5EF4-FFF2-40B4-BE49-F238E27FC236}">
                <a16:creationId xmlns:a16="http://schemas.microsoft.com/office/drawing/2014/main" id="{2CD0F148-1CEF-4CB6-BB49-FE29894C9A12}"/>
              </a:ext>
            </a:extLst>
          </p:cNvPr>
          <p:cNvSpPr/>
          <p:nvPr/>
        </p:nvSpPr>
        <p:spPr>
          <a:xfrm>
            <a:off x="937647" y="3326895"/>
            <a:ext cx="4713853" cy="762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dirty="0">
                <a:solidFill>
                  <a:srgbClr val="C00000"/>
                </a:solidFill>
                <a:latin typeface="Arial" panose="020B0604020202020204" pitchFamily="34" charset="0"/>
                <a:ea typeface="Noto Sans SC"/>
                <a:cs typeface="Arial" panose="020B0604020202020204" pitchFamily="34" charset="0"/>
                <a:sym typeface="Noto Sans SC"/>
              </a:rPr>
              <a:t>Core Idea: </a:t>
            </a:r>
            <a:r>
              <a:rPr lang="en-US" sz="2400" b="0" i="0" u="none" strike="noStrike" dirty="0">
                <a:solidFill>
                  <a:srgbClr val="C00000"/>
                </a:solidFill>
                <a:latin typeface="Arial" panose="020B0604020202020204" pitchFamily="34" charset="0"/>
                <a:ea typeface="Noto Sans SC"/>
                <a:cs typeface="Arial" panose="020B0604020202020204" pitchFamily="34" charset="0"/>
                <a:sym typeface="Noto Sans SC"/>
              </a:rPr>
              <a:t>Switch-first, host-assisted peering.</a:t>
            </a:r>
            <a:endParaRPr lang="en-US" sz="1600" dirty="0">
              <a:solidFill>
                <a:srgbClr val="C00000"/>
              </a:solidFill>
              <a:latin typeface="Arial" panose="020B0604020202020204" pitchFamily="34" charset="0"/>
              <a:cs typeface="Arial" panose="020B0604020202020204" pitchFamily="34" charset="0"/>
            </a:endParaRPr>
          </a:p>
        </p:txBody>
      </p:sp>
      <p:sp>
        <p:nvSpPr>
          <p:cNvPr id="27" name="AutoShape 6">
            <a:extLst>
              <a:ext uri="{FF2B5EF4-FFF2-40B4-BE49-F238E27FC236}">
                <a16:creationId xmlns:a16="http://schemas.microsoft.com/office/drawing/2014/main" id="{E02301D0-68B1-40E0-B52E-963FD09AD097}"/>
              </a:ext>
            </a:extLst>
          </p:cNvPr>
          <p:cNvSpPr/>
          <p:nvPr/>
        </p:nvSpPr>
        <p:spPr>
          <a:xfrm>
            <a:off x="685373" y="4880094"/>
            <a:ext cx="5080000" cy="11430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8" name="AutoShape 7">
            <a:extLst>
              <a:ext uri="{FF2B5EF4-FFF2-40B4-BE49-F238E27FC236}">
                <a16:creationId xmlns:a16="http://schemas.microsoft.com/office/drawing/2014/main" id="{230F4A83-0980-4937-B780-2094BFAE6F50}"/>
              </a:ext>
            </a:extLst>
          </p:cNvPr>
          <p:cNvSpPr/>
          <p:nvPr/>
        </p:nvSpPr>
        <p:spPr>
          <a:xfrm>
            <a:off x="685373" y="4880094"/>
            <a:ext cx="101600" cy="1143000"/>
          </a:xfrm>
          <a:prstGeom prst="roundRect">
            <a:avLst>
              <a:gd name="adj" fmla="val 0"/>
            </a:avLst>
          </a:prstGeom>
          <a:solidFill>
            <a:srgbClr val="00529B">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0" name="AutoShape 8">
            <a:extLst>
              <a:ext uri="{FF2B5EF4-FFF2-40B4-BE49-F238E27FC236}">
                <a16:creationId xmlns:a16="http://schemas.microsoft.com/office/drawing/2014/main" id="{7B68A4FC-D537-43B3-B0C5-3808CDC00A69}"/>
              </a:ext>
            </a:extLst>
          </p:cNvPr>
          <p:cNvSpPr/>
          <p:nvPr/>
        </p:nvSpPr>
        <p:spPr>
          <a:xfrm>
            <a:off x="1002873" y="5032494"/>
            <a:ext cx="4572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Switches</a:t>
            </a: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 </a:t>
            </a:r>
            <a:r>
              <a:rPr lang="en-US" sz="1600" b="1" i="0" u="none" strike="noStrike" dirty="0">
                <a:solidFill>
                  <a:srgbClr val="FF0000"/>
                </a:solidFill>
                <a:latin typeface="Arial" panose="020B0604020202020204" pitchFamily="34" charset="0"/>
                <a:ea typeface="Noto Sans SC"/>
                <a:cs typeface="Arial" panose="020B0604020202020204" pitchFamily="34" charset="0"/>
                <a:sym typeface="Noto Sans SC"/>
              </a:rPr>
              <a:t>Forward the majority of traffic </a:t>
            </a: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(hot routes) for high performance and low cost.</a:t>
            </a:r>
            <a:endParaRPr lang="en-US" sz="1400" dirty="0">
              <a:latin typeface="Arial" panose="020B0604020202020204" pitchFamily="34" charset="0"/>
              <a:cs typeface="Arial" panose="020B0604020202020204" pitchFamily="34" charset="0"/>
            </a:endParaRPr>
          </a:p>
        </p:txBody>
      </p:sp>
      <p:sp>
        <p:nvSpPr>
          <p:cNvPr id="32" name="AutoShape 9">
            <a:extLst>
              <a:ext uri="{FF2B5EF4-FFF2-40B4-BE49-F238E27FC236}">
                <a16:creationId xmlns:a16="http://schemas.microsoft.com/office/drawing/2014/main" id="{D2B3ECAF-6C12-4C30-A409-B7F40F420F86}"/>
              </a:ext>
            </a:extLst>
          </p:cNvPr>
          <p:cNvSpPr/>
          <p:nvPr/>
        </p:nvSpPr>
        <p:spPr>
          <a:xfrm>
            <a:off x="6426630" y="4880094"/>
            <a:ext cx="5080000" cy="1143000"/>
          </a:xfrm>
          <a:prstGeom prst="roundRect">
            <a:avLst>
              <a:gd name="adj" fmla="val 0"/>
            </a:avLst>
          </a:prstGeom>
          <a:solidFill>
            <a:srgbClr val="FFFFFF">
              <a:alpha val="100000"/>
            </a:srgbClr>
          </a:solidFill>
          <a:ln w="12700" cap="flat" cmpd="sng">
            <a:solidFill>
              <a:srgbClr val="E5E7EB">
                <a:alpha val="100000"/>
              </a:srgbClr>
            </a:solidFill>
            <a:prstDash val="solid"/>
            <a:round/>
          </a:ln>
          <a:effectLst>
            <a:outerShdw blurRad="444500" dist="190500" dir="2700000" algn="tl" rotWithShape="0">
              <a:srgbClr val="000000">
                <a:alpha val="25000"/>
              </a:srgbClr>
            </a:outerShdw>
          </a:effectLst>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3" name="AutoShape 10">
            <a:extLst>
              <a:ext uri="{FF2B5EF4-FFF2-40B4-BE49-F238E27FC236}">
                <a16:creationId xmlns:a16="http://schemas.microsoft.com/office/drawing/2014/main" id="{19A0B337-08D7-48A1-84A8-6AEDF18196ED}"/>
              </a:ext>
            </a:extLst>
          </p:cNvPr>
          <p:cNvSpPr/>
          <p:nvPr/>
        </p:nvSpPr>
        <p:spPr>
          <a:xfrm>
            <a:off x="6426630" y="4880094"/>
            <a:ext cx="101600" cy="1143000"/>
          </a:xfrm>
          <a:prstGeom prst="roundRect">
            <a:avLst>
              <a:gd name="adj" fmla="val 0"/>
            </a:avLst>
          </a:prstGeom>
          <a:solidFill>
            <a:srgbClr val="F59E0B">
              <a:alpha val="100000"/>
            </a:srgbClr>
          </a:solidFill>
          <a:ln w="25400" cap="flat" cmpd="sng">
            <a:no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34" name="AutoShape 11">
            <a:extLst>
              <a:ext uri="{FF2B5EF4-FFF2-40B4-BE49-F238E27FC236}">
                <a16:creationId xmlns:a16="http://schemas.microsoft.com/office/drawing/2014/main" id="{EEF4CF80-7F37-4054-B87B-5B6615C195B1}"/>
              </a:ext>
            </a:extLst>
          </p:cNvPr>
          <p:cNvSpPr/>
          <p:nvPr/>
        </p:nvSpPr>
        <p:spPr>
          <a:xfrm>
            <a:off x="6744130" y="5032494"/>
            <a:ext cx="4572000" cy="88900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Hosts</a:t>
            </a: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 Handle </a:t>
            </a:r>
            <a:r>
              <a:rPr lang="en-US" sz="1600" b="1" i="0" u="none" strike="noStrike" dirty="0">
                <a:solidFill>
                  <a:srgbClr val="FF0000"/>
                </a:solidFill>
                <a:latin typeface="Arial" panose="020B0604020202020204" pitchFamily="34" charset="0"/>
                <a:ea typeface="Noto Sans SC"/>
                <a:cs typeface="Arial" panose="020B0604020202020204" pitchFamily="34" charset="0"/>
                <a:sym typeface="Noto Sans SC"/>
              </a:rPr>
              <a:t>fine-grained policies </a:t>
            </a: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(cold/TE routes) for flexibility.</a:t>
            </a:r>
            <a:endParaRPr lang="en-US" sz="1400" dirty="0">
              <a:latin typeface="Arial" panose="020B0604020202020204" pitchFamily="34" charset="0"/>
              <a:cs typeface="Arial" panose="020B0604020202020204" pitchFamily="34" charset="0"/>
            </a:endParaRPr>
          </a:p>
        </p:txBody>
      </p:sp>
      <p:pic>
        <p:nvPicPr>
          <p:cNvPr id="3" name="图片 2">
            <a:extLst>
              <a:ext uri="{FF2B5EF4-FFF2-40B4-BE49-F238E27FC236}">
                <a16:creationId xmlns:a16="http://schemas.microsoft.com/office/drawing/2014/main" id="{452A5D1B-8473-4D93-9EC1-AFD80CEC7B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9545" y="1193846"/>
            <a:ext cx="6261170" cy="3053445"/>
          </a:xfrm>
          <a:prstGeom prst="rect">
            <a:avLst/>
          </a:prstGeom>
        </p:spPr>
      </p:pic>
    </p:spTree>
    <p:extLst>
      <p:ext uri="{BB962C8B-B14F-4D97-AF65-F5344CB8AC3E}">
        <p14:creationId xmlns:p14="http://schemas.microsoft.com/office/powerpoint/2010/main" val="41295988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4">
            <a:extLst>
              <a:ext uri="{FF2B5EF4-FFF2-40B4-BE49-F238E27FC236}">
                <a16:creationId xmlns:a16="http://schemas.microsoft.com/office/drawing/2014/main" id="{88590924-1162-4875-89BF-DB276B638D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5274" y="117499"/>
            <a:ext cx="2171109" cy="653594"/>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2">
            <a:extLst>
              <a:ext uri="{FF2B5EF4-FFF2-40B4-BE49-F238E27FC236}">
                <a16:creationId xmlns:a16="http://schemas.microsoft.com/office/drawing/2014/main" id="{2C7262FB-B881-4749-809A-1D17A41B1EB2}"/>
              </a:ext>
            </a:extLst>
          </p:cNvPr>
          <p:cNvSpPr>
            <a:spLocks noGrp="1"/>
          </p:cNvSpPr>
          <p:nvPr>
            <p:ph type="title"/>
          </p:nvPr>
        </p:nvSpPr>
        <p:spPr>
          <a:xfrm>
            <a:off x="838200" y="365125"/>
            <a:ext cx="10515600" cy="1325563"/>
          </a:xfrm>
          <a:prstGeom prst="rect">
            <a:avLst/>
          </a:prstGeom>
          <a:noFill/>
          <a:ln w="12700" cap="flat" cmpd="sng">
            <a:noFill/>
            <a:prstDash val="solid"/>
            <a:round/>
          </a:ln>
        </p:spPr>
        <p:txBody>
          <a:bodyPr vert="horz" wrap="square" lIns="0" tIns="0" rIns="0" bIns="0" rtlCol="0" anchor="ctr" anchorCtr="0">
            <a:normAutofit/>
          </a:bodyPr>
          <a:lstStyle/>
          <a:p>
            <a:pPr indent="0" algn="l">
              <a:lnSpc>
                <a:spcPct val="125000"/>
              </a:lnSpc>
              <a:defRPr/>
            </a:pPr>
            <a:r>
              <a:rPr lang="en-US" altLang="zh-CN" sz="4000" b="1" i="0" u="none" strike="noStrike" dirty="0">
                <a:solidFill>
                  <a:srgbClr val="1F2937"/>
                </a:solidFill>
                <a:latin typeface="Arial" panose="020B0604020202020204" pitchFamily="34" charset="0"/>
                <a:ea typeface="Noto Sans SC"/>
                <a:cs typeface="Arial" panose="020B0604020202020204" pitchFamily="34" charset="0"/>
                <a:sym typeface="Noto Sans SC"/>
              </a:rPr>
              <a:t>Key Observation</a:t>
            </a:r>
            <a:endParaRPr lang="en-US" altLang="zh-CN" sz="1400" dirty="0">
              <a:latin typeface="Arial" panose="020B0604020202020204" pitchFamily="34" charset="0"/>
              <a:cs typeface="Arial" panose="020B0604020202020204" pitchFamily="34" charset="0"/>
            </a:endParaRPr>
          </a:p>
        </p:txBody>
      </p:sp>
      <p:sp>
        <p:nvSpPr>
          <p:cNvPr id="24" name="AutoShape 3">
            <a:extLst>
              <a:ext uri="{FF2B5EF4-FFF2-40B4-BE49-F238E27FC236}">
                <a16:creationId xmlns:a16="http://schemas.microsoft.com/office/drawing/2014/main" id="{9FD3D2B6-34AE-4671-87D7-24D8101A0E63}"/>
              </a:ext>
            </a:extLst>
          </p:cNvPr>
          <p:cNvSpPr/>
          <p:nvPr/>
        </p:nvSpPr>
        <p:spPr>
          <a:xfrm>
            <a:off x="761999" y="1651000"/>
            <a:ext cx="8606725" cy="542010"/>
          </a:xfrm>
          <a:prstGeom prst="rect">
            <a:avLst/>
          </a:prstGeom>
          <a:noFill/>
          <a:ln w="12700" cap="flat" cmpd="sng">
            <a:noFill/>
            <a:prstDash val="solid"/>
            <a:round/>
          </a:ln>
        </p:spPr>
        <p:txBody>
          <a:bodyPr vert="horz" wrap="square" lIns="0" tIns="0" rIns="0" bIns="0" rtlCol="0" anchor="ctr" anchorCtr="0"/>
          <a:lstStyle/>
          <a:p>
            <a:pPr indent="0" algn="l">
              <a:lnSpc>
                <a:spcPct val="125000"/>
              </a:lnSpc>
              <a:defRPr/>
            </a:pPr>
            <a:r>
              <a:rPr lang="en-US" sz="2400" b="1" i="0" u="none" strike="noStrike" dirty="0">
                <a:latin typeface="Arial" panose="020B0604020202020204" pitchFamily="34" charset="0"/>
                <a:ea typeface="Noto Sans SC"/>
                <a:cs typeface="Arial" panose="020B0604020202020204" pitchFamily="34" charset="0"/>
                <a:sym typeface="Noto Sans SC"/>
              </a:rPr>
              <a:t>A small number of routes carry most traffic.</a:t>
            </a:r>
            <a:endParaRPr lang="en-US" sz="1100" dirty="0">
              <a:latin typeface="Arial" panose="020B0604020202020204" pitchFamily="34" charset="0"/>
              <a:cs typeface="Arial" panose="020B0604020202020204" pitchFamily="34" charset="0"/>
            </a:endParaRPr>
          </a:p>
        </p:txBody>
      </p:sp>
      <p:sp>
        <p:nvSpPr>
          <p:cNvPr id="25" name="AutoShape 4">
            <a:extLst>
              <a:ext uri="{FF2B5EF4-FFF2-40B4-BE49-F238E27FC236}">
                <a16:creationId xmlns:a16="http://schemas.microsoft.com/office/drawing/2014/main" id="{E6CD4050-26D4-4C07-ACAD-93F52C4FFAE4}"/>
              </a:ext>
            </a:extLst>
          </p:cNvPr>
          <p:cNvSpPr/>
          <p:nvPr/>
        </p:nvSpPr>
        <p:spPr>
          <a:xfrm>
            <a:off x="978972" y="2894741"/>
            <a:ext cx="2413000" cy="1905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6" name="AutoShape 5">
            <a:extLst>
              <a:ext uri="{FF2B5EF4-FFF2-40B4-BE49-F238E27FC236}">
                <a16:creationId xmlns:a16="http://schemas.microsoft.com/office/drawing/2014/main" id="{B708733C-B094-4F87-BFBF-F0EA7CEAE623}"/>
              </a:ext>
            </a:extLst>
          </p:cNvPr>
          <p:cNvSpPr/>
          <p:nvPr/>
        </p:nvSpPr>
        <p:spPr>
          <a:xfrm>
            <a:off x="1105972" y="3085241"/>
            <a:ext cx="2159000" cy="1524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200" b="1" i="0" u="none" strike="noStrike" dirty="0">
                <a:solidFill>
                  <a:srgbClr val="C00000"/>
                </a:solidFill>
                <a:latin typeface="Arial" panose="020B0604020202020204" pitchFamily="34" charset="0"/>
                <a:ea typeface="Noto Sans SC"/>
                <a:cs typeface="Arial" panose="020B0604020202020204" pitchFamily="34" charset="0"/>
                <a:sym typeface="Noto Sans SC"/>
              </a:rPr>
              <a:t>80%</a:t>
            </a:r>
            <a:endParaRPr lang="en-US" sz="1100" dirty="0">
              <a:solidFill>
                <a:srgbClr val="C00000"/>
              </a:solidFill>
              <a:latin typeface="Arial" panose="020B0604020202020204" pitchFamily="34" charset="0"/>
              <a:cs typeface="Arial" panose="020B0604020202020204" pitchFamily="34" charset="0"/>
            </a:endParaRPr>
          </a:p>
          <a:p>
            <a:pPr indent="0" algn="ctr">
              <a:lnSpc>
                <a:spcPct val="125000"/>
              </a:lnSpc>
              <a:spcBef>
                <a:spcPts val="1000"/>
              </a:spcBef>
            </a:pP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of traffic is carried by</a:t>
            </a:r>
          </a:p>
          <a:p>
            <a:pPr indent="0" algn="ctr">
              <a:lnSpc>
                <a:spcPct val="125000"/>
              </a:lnSpc>
              <a:spcBef>
                <a:spcPts val="500"/>
              </a:spcBef>
            </a:pPr>
            <a:r>
              <a:rPr lang="en-US" sz="2000" b="1" i="0" u="none" strike="noStrike" dirty="0">
                <a:solidFill>
                  <a:srgbClr val="C00000"/>
                </a:solidFill>
                <a:latin typeface="Arial" panose="020B0604020202020204" pitchFamily="34" charset="0"/>
                <a:ea typeface="Noto Sans SC"/>
                <a:cs typeface="Arial" panose="020B0604020202020204" pitchFamily="34" charset="0"/>
                <a:sym typeface="Noto Sans SC"/>
              </a:rPr>
              <a:t>Top 1.7% </a:t>
            </a: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routes</a:t>
            </a:r>
          </a:p>
        </p:txBody>
      </p:sp>
      <p:sp>
        <p:nvSpPr>
          <p:cNvPr id="27" name="AutoShape 6">
            <a:extLst>
              <a:ext uri="{FF2B5EF4-FFF2-40B4-BE49-F238E27FC236}">
                <a16:creationId xmlns:a16="http://schemas.microsoft.com/office/drawing/2014/main" id="{8217403B-CD39-46F4-A266-2A7D3CFCE6C5}"/>
              </a:ext>
            </a:extLst>
          </p:cNvPr>
          <p:cNvSpPr/>
          <p:nvPr/>
        </p:nvSpPr>
        <p:spPr>
          <a:xfrm>
            <a:off x="3645972" y="2894741"/>
            <a:ext cx="2413000" cy="1905000"/>
          </a:xfrm>
          <a:prstGeom prst="roundRect">
            <a:avLst>
              <a:gd name="adj" fmla="val 0"/>
            </a:avLst>
          </a:prstGeom>
          <a:solidFill>
            <a:srgbClr val="F9FAFB">
              <a:alpha val="100000"/>
            </a:srgbClr>
          </a:solidFill>
          <a:ln w="12700" cap="flat" cmpd="sng">
            <a:solidFill>
              <a:srgbClr val="E5E7EB">
                <a:alpha val="100000"/>
              </a:srgbClr>
            </a:solidFill>
            <a:prstDash val="solid"/>
            <a:round/>
          </a:ln>
        </p:spPr>
        <p:txBody>
          <a:bodyPr vert="horz" wrap="square" lIns="63500" tIns="63500" rIns="63500" bIns="63500" rtlCol="0" anchor="ctr"/>
          <a:lstStyle/>
          <a:p>
            <a:pPr algn="ctr">
              <a:defRPr/>
            </a:pPr>
            <a:endParaRPr>
              <a:latin typeface="Arial" panose="020B0604020202020204" pitchFamily="34" charset="0"/>
              <a:cs typeface="Arial" panose="020B0604020202020204" pitchFamily="34" charset="0"/>
            </a:endParaRPr>
          </a:p>
        </p:txBody>
      </p:sp>
      <p:sp>
        <p:nvSpPr>
          <p:cNvPr id="28" name="AutoShape 7">
            <a:extLst>
              <a:ext uri="{FF2B5EF4-FFF2-40B4-BE49-F238E27FC236}">
                <a16:creationId xmlns:a16="http://schemas.microsoft.com/office/drawing/2014/main" id="{36CA1971-119E-4F48-B15A-1441D41B607B}"/>
              </a:ext>
            </a:extLst>
          </p:cNvPr>
          <p:cNvSpPr/>
          <p:nvPr/>
        </p:nvSpPr>
        <p:spPr>
          <a:xfrm>
            <a:off x="3772972" y="3085241"/>
            <a:ext cx="2159000" cy="1524000"/>
          </a:xfrm>
          <a:prstGeom prst="rect">
            <a:avLst/>
          </a:prstGeom>
          <a:noFill/>
          <a:ln w="12700" cap="flat" cmpd="sng">
            <a:noFill/>
            <a:prstDash val="solid"/>
            <a:round/>
          </a:ln>
        </p:spPr>
        <p:txBody>
          <a:bodyPr vert="horz" wrap="square" lIns="0" tIns="0" rIns="0" bIns="0" rtlCol="0" anchor="ctr" anchorCtr="0"/>
          <a:lstStyle/>
          <a:p>
            <a:pPr indent="0" algn="ctr">
              <a:lnSpc>
                <a:spcPct val="125000"/>
              </a:lnSpc>
              <a:defRPr/>
            </a:pPr>
            <a:r>
              <a:rPr lang="en-US" sz="4200" b="1" i="0" u="none" strike="noStrike" dirty="0">
                <a:solidFill>
                  <a:srgbClr val="C00000"/>
                </a:solidFill>
                <a:latin typeface="Arial" panose="020B0604020202020204" pitchFamily="34" charset="0"/>
                <a:ea typeface="Noto Sans SC"/>
                <a:cs typeface="Arial" panose="020B0604020202020204" pitchFamily="34" charset="0"/>
                <a:sym typeface="Noto Sans SC"/>
              </a:rPr>
              <a:t>90%</a:t>
            </a:r>
            <a:endParaRPr lang="en-US" sz="1100" dirty="0">
              <a:solidFill>
                <a:srgbClr val="C00000"/>
              </a:solidFill>
              <a:latin typeface="Arial" panose="020B0604020202020204" pitchFamily="34" charset="0"/>
              <a:cs typeface="Arial" panose="020B0604020202020204" pitchFamily="34" charset="0"/>
            </a:endParaRPr>
          </a:p>
          <a:p>
            <a:pPr indent="0" algn="ctr">
              <a:lnSpc>
                <a:spcPct val="125000"/>
              </a:lnSpc>
              <a:spcBef>
                <a:spcPts val="1000"/>
              </a:spcBef>
            </a:pPr>
            <a:r>
              <a:rPr lang="en-US" sz="1600" b="0" i="0" u="none" strike="noStrike" dirty="0">
                <a:solidFill>
                  <a:srgbClr val="4B5563"/>
                </a:solidFill>
                <a:latin typeface="Arial" panose="020B0604020202020204" pitchFamily="34" charset="0"/>
                <a:ea typeface="Noto Sans SC"/>
                <a:cs typeface="Arial" panose="020B0604020202020204" pitchFamily="34" charset="0"/>
                <a:sym typeface="Noto Sans SC"/>
              </a:rPr>
              <a:t>of traffic is carried by</a:t>
            </a:r>
          </a:p>
          <a:p>
            <a:pPr indent="0" algn="ctr">
              <a:lnSpc>
                <a:spcPct val="125000"/>
              </a:lnSpc>
              <a:spcBef>
                <a:spcPts val="500"/>
              </a:spcBef>
            </a:pPr>
            <a:r>
              <a:rPr lang="en-US" sz="2000" b="1" i="0" u="none" strike="noStrike" dirty="0">
                <a:solidFill>
                  <a:srgbClr val="C00000"/>
                </a:solidFill>
                <a:latin typeface="Arial" panose="020B0604020202020204" pitchFamily="34" charset="0"/>
                <a:ea typeface="Noto Sans SC"/>
                <a:cs typeface="Arial" panose="020B0604020202020204" pitchFamily="34" charset="0"/>
                <a:sym typeface="Noto Sans SC"/>
              </a:rPr>
              <a:t>Top 7.6% </a:t>
            </a:r>
            <a:r>
              <a:rPr lang="en-US" sz="2000" b="1" i="0" u="none" strike="noStrike" dirty="0">
                <a:solidFill>
                  <a:srgbClr val="1F2937"/>
                </a:solidFill>
                <a:latin typeface="Arial" panose="020B0604020202020204" pitchFamily="34" charset="0"/>
                <a:ea typeface="Noto Sans SC"/>
                <a:cs typeface="Arial" panose="020B0604020202020204" pitchFamily="34" charset="0"/>
                <a:sym typeface="Noto Sans SC"/>
              </a:rPr>
              <a:t>routes</a:t>
            </a:r>
          </a:p>
        </p:txBody>
      </p:sp>
      <p:pic>
        <p:nvPicPr>
          <p:cNvPr id="3" name="图片 2">
            <a:extLst>
              <a:ext uri="{FF2B5EF4-FFF2-40B4-BE49-F238E27FC236}">
                <a16:creationId xmlns:a16="http://schemas.microsoft.com/office/drawing/2014/main" id="{975BE279-9226-4C8B-84A1-9A673507F7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2500" y="2758369"/>
            <a:ext cx="4861300" cy="2357690"/>
          </a:xfrm>
          <a:prstGeom prst="rect">
            <a:avLst/>
          </a:prstGeom>
        </p:spPr>
      </p:pic>
      <p:sp>
        <p:nvSpPr>
          <p:cNvPr id="34" name="矩形 33">
            <a:extLst>
              <a:ext uri="{FF2B5EF4-FFF2-40B4-BE49-F238E27FC236}">
                <a16:creationId xmlns:a16="http://schemas.microsoft.com/office/drawing/2014/main" id="{4A634C3F-28E0-4933-8877-03856511A29F}"/>
              </a:ext>
            </a:extLst>
          </p:cNvPr>
          <p:cNvSpPr/>
          <p:nvPr/>
        </p:nvSpPr>
        <p:spPr>
          <a:xfrm>
            <a:off x="1976317" y="5410413"/>
            <a:ext cx="8239366" cy="618428"/>
          </a:xfrm>
          <a:prstGeom prst="rect">
            <a:avLst/>
          </a:prstGeom>
          <a:solidFill>
            <a:schemeClr val="bg1"/>
          </a:solidFill>
          <a:ln w="19050"/>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i="1" dirty="0">
                <a:solidFill>
                  <a:schemeClr val="tx1"/>
                </a:solidFill>
                <a:latin typeface="Arial" panose="020B0604020202020204" pitchFamily="34" charset="0"/>
                <a:ea typeface="Calibri" panose="020F0502020204030204" pitchFamily="34" charset="0"/>
                <a:cs typeface="Arial" panose="020B0604020202020204" pitchFamily="34" charset="0"/>
              </a:rPr>
              <a:t>This observation enables our “hot route offloading” design.</a:t>
            </a:r>
          </a:p>
        </p:txBody>
      </p:sp>
      <p:sp>
        <p:nvSpPr>
          <p:cNvPr id="15" name="弧形 14">
            <a:extLst>
              <a:ext uri="{FF2B5EF4-FFF2-40B4-BE49-F238E27FC236}">
                <a16:creationId xmlns:a16="http://schemas.microsoft.com/office/drawing/2014/main" id="{56960E19-CFB6-4E77-9D98-B24FD542BFEC}"/>
              </a:ext>
            </a:extLst>
          </p:cNvPr>
          <p:cNvSpPr/>
          <p:nvPr/>
        </p:nvSpPr>
        <p:spPr>
          <a:xfrm rot="18929549">
            <a:off x="1677388" y="2323460"/>
            <a:ext cx="6401408" cy="5879549"/>
          </a:xfrm>
          <a:prstGeom prst="arc">
            <a:avLst>
              <a:gd name="adj1" fmla="val 16097969"/>
              <a:gd name="adj2" fmla="val 0"/>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十字形 15">
            <a:extLst>
              <a:ext uri="{FF2B5EF4-FFF2-40B4-BE49-F238E27FC236}">
                <a16:creationId xmlns:a16="http://schemas.microsoft.com/office/drawing/2014/main" id="{F549D29D-2689-4B8C-8362-DAC874C51416}"/>
              </a:ext>
            </a:extLst>
          </p:cNvPr>
          <p:cNvSpPr/>
          <p:nvPr/>
        </p:nvSpPr>
        <p:spPr>
          <a:xfrm rot="18984394">
            <a:off x="7187555" y="3122117"/>
            <a:ext cx="193729" cy="216976"/>
          </a:xfrm>
          <a:prstGeom prst="plus">
            <a:avLst>
              <a:gd name="adj" fmla="val 34996"/>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弧形 69">
            <a:extLst>
              <a:ext uri="{FF2B5EF4-FFF2-40B4-BE49-F238E27FC236}">
                <a16:creationId xmlns:a16="http://schemas.microsoft.com/office/drawing/2014/main" id="{A32975BF-35F8-4144-A3B6-3B429A8E3B6E}"/>
              </a:ext>
            </a:extLst>
          </p:cNvPr>
          <p:cNvSpPr/>
          <p:nvPr/>
        </p:nvSpPr>
        <p:spPr>
          <a:xfrm rot="18929549">
            <a:off x="4187059" y="2487862"/>
            <a:ext cx="4157686" cy="4025808"/>
          </a:xfrm>
          <a:prstGeom prst="arc">
            <a:avLst>
              <a:gd name="adj1" fmla="val 16097969"/>
              <a:gd name="adj2" fmla="val 0"/>
            </a:avLst>
          </a:prstGeom>
          <a:ln w="31750">
            <a:solidFill>
              <a:srgbClr val="FF000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71" name="十字形 70">
            <a:extLst>
              <a:ext uri="{FF2B5EF4-FFF2-40B4-BE49-F238E27FC236}">
                <a16:creationId xmlns:a16="http://schemas.microsoft.com/office/drawing/2014/main" id="{9B4CF1BD-6410-4A3E-A622-8E1CC6A0EBB1}"/>
              </a:ext>
            </a:extLst>
          </p:cNvPr>
          <p:cNvSpPr/>
          <p:nvPr/>
        </p:nvSpPr>
        <p:spPr>
          <a:xfrm rot="18984394">
            <a:off x="7621084" y="2981842"/>
            <a:ext cx="193729" cy="216976"/>
          </a:xfrm>
          <a:prstGeom prst="plus">
            <a:avLst>
              <a:gd name="adj" fmla="val 34996"/>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69876537"/>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7032</TotalTime>
  <Words>2411</Words>
  <Application>Microsoft Macintosh PowerPoint</Application>
  <PresentationFormat>Widescreen</PresentationFormat>
  <Paragraphs>257</Paragraphs>
  <Slides>25</Slides>
  <Notes>25</Notes>
  <HiddenSlides>5</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等线</vt:lpstr>
      <vt:lpstr>等线 Light</vt:lpstr>
      <vt:lpstr>Noto Sans SC</vt:lpstr>
      <vt:lpstr>ui-sans-serif</vt:lpstr>
      <vt:lpstr>Arial</vt:lpstr>
      <vt:lpstr>Cambria Math</vt:lpstr>
      <vt:lpstr>Office 主题​​</vt:lpstr>
      <vt:lpstr>Cost-Effective and Reliable Global Internet Peering with Programmable Switches</vt:lpstr>
      <vt:lpstr>Cloud Peering</vt:lpstr>
      <vt:lpstr>Two Traditional Architectures</vt:lpstr>
      <vt:lpstr>Motivation: Three Critical Pain Points</vt:lpstr>
      <vt:lpstr>Motivation: Three Critical Pain Points</vt:lpstr>
      <vt:lpstr>Motivation: Three Critical Pain Points</vt:lpstr>
      <vt:lpstr>Design Principles</vt:lpstr>
      <vt:lpstr>Janus Overview</vt:lpstr>
      <vt:lpstr>Key Observation</vt:lpstr>
      <vt:lpstr>Outbound Traffic Offloading</vt:lpstr>
      <vt:lpstr>exBGP: Routing Synchronization</vt:lpstr>
      <vt:lpstr>Fast Convergence: Remote Link Sense</vt:lpstr>
      <vt:lpstr>Inbound DDoS Mitigation</vt:lpstr>
      <vt:lpstr>Evaluation: Testbed Setup</vt:lpstr>
      <vt:lpstr>Result: Traffic Offloading</vt:lpstr>
      <vt:lpstr>Result: Cost Saving</vt:lpstr>
      <vt:lpstr>Result: Convergence Time</vt:lpstr>
      <vt:lpstr>Result: Application-Aware Routing</vt:lpstr>
      <vt:lpstr>Lessons Learned</vt:lpstr>
      <vt:lpstr>Conclusion</vt:lpstr>
      <vt:lpstr>Motivation: Three Critical Pain Points</vt:lpstr>
      <vt:lpstr>Key Observation</vt:lpstr>
      <vt:lpstr>Application-aware Routing</vt:lpstr>
      <vt:lpstr>Key Challenges We Solve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Holmes: Localizing Irregularities in LLM Training with Mega-scale GPU Clusters</dc:title>
  <dc:creator>志毅 姚</dc:creator>
  <cp:lastModifiedBy>Shihan Lin</cp:lastModifiedBy>
  <cp:revision>619</cp:revision>
  <dcterms:created xsi:type="dcterms:W3CDTF">2025-03-31T04:35:26Z</dcterms:created>
  <dcterms:modified xsi:type="dcterms:W3CDTF">2026-05-07T00:00:55Z</dcterms:modified>
</cp:coreProperties>
</file>